
<file path=[Content_Types].xml><?xml version="1.0" encoding="utf-8"?>
<Types xmlns="http://schemas.openxmlformats.org/package/2006/content-types">
  <Default Extension="emf" ContentType="image/x-emf"/>
  <Default Extension="jpeg" ContentType="image/jpeg"/>
  <Default Extension="jpg" ContentType="image/jpeg"/>
  <Default Extension="mov" ContentType="video/quicktime"/>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3" r:id="rId1"/>
    <p:sldMasterId id="2147483656" r:id="rId2"/>
  </p:sldMasterIdLst>
  <p:notesMasterIdLst>
    <p:notesMasterId r:id="rId72"/>
  </p:notesMasterIdLst>
  <p:sldIdLst>
    <p:sldId id="415" r:id="rId3"/>
    <p:sldId id="360" r:id="rId4"/>
    <p:sldId id="354" r:id="rId5"/>
    <p:sldId id="355" r:id="rId6"/>
    <p:sldId id="371" r:id="rId7"/>
    <p:sldId id="376" r:id="rId8"/>
    <p:sldId id="380" r:id="rId9"/>
    <p:sldId id="414" r:id="rId10"/>
    <p:sldId id="256" r:id="rId11"/>
    <p:sldId id="265" r:id="rId12"/>
    <p:sldId id="378" r:id="rId13"/>
    <p:sldId id="421" r:id="rId14"/>
    <p:sldId id="423" r:id="rId15"/>
    <p:sldId id="266" r:id="rId16"/>
    <p:sldId id="362" r:id="rId17"/>
    <p:sldId id="268" r:id="rId18"/>
    <p:sldId id="269" r:id="rId19"/>
    <p:sldId id="270" r:id="rId20"/>
    <p:sldId id="291" r:id="rId21"/>
    <p:sldId id="417" r:id="rId22"/>
    <p:sldId id="413" r:id="rId23"/>
    <p:sldId id="364" r:id="rId24"/>
    <p:sldId id="280" r:id="rId25"/>
    <p:sldId id="340" r:id="rId26"/>
    <p:sldId id="386" r:id="rId27"/>
    <p:sldId id="281" r:id="rId28"/>
    <p:sldId id="426" r:id="rId29"/>
    <p:sldId id="295" r:id="rId30"/>
    <p:sldId id="384" r:id="rId31"/>
    <p:sldId id="297" r:id="rId32"/>
    <p:sldId id="387" r:id="rId33"/>
    <p:sldId id="285" r:id="rId34"/>
    <p:sldId id="392" r:id="rId35"/>
    <p:sldId id="418" r:id="rId36"/>
    <p:sldId id="372" r:id="rId37"/>
    <p:sldId id="366" r:id="rId38"/>
    <p:sldId id="301" r:id="rId39"/>
    <p:sldId id="406" r:id="rId40"/>
    <p:sldId id="303" r:id="rId41"/>
    <p:sldId id="304" r:id="rId42"/>
    <p:sldId id="407" r:id="rId43"/>
    <p:sldId id="410" r:id="rId44"/>
    <p:sldId id="368" r:id="rId45"/>
    <p:sldId id="309" r:id="rId46"/>
    <p:sldId id="302" r:id="rId47"/>
    <p:sldId id="310" r:id="rId48"/>
    <p:sldId id="311" r:id="rId49"/>
    <p:sldId id="312" r:id="rId50"/>
    <p:sldId id="313" r:id="rId51"/>
    <p:sldId id="314" r:id="rId52"/>
    <p:sldId id="411" r:id="rId53"/>
    <p:sldId id="369" r:id="rId54"/>
    <p:sldId id="321" r:id="rId55"/>
    <p:sldId id="363" r:id="rId56"/>
    <p:sldId id="332" r:id="rId57"/>
    <p:sldId id="333" r:id="rId58"/>
    <p:sldId id="323" r:id="rId59"/>
    <p:sldId id="319" r:id="rId60"/>
    <p:sldId id="336" r:id="rId61"/>
    <p:sldId id="324" r:id="rId62"/>
    <p:sldId id="331" r:id="rId63"/>
    <p:sldId id="370" r:id="rId64"/>
    <p:sldId id="412" r:id="rId65"/>
    <p:sldId id="416" r:id="rId66"/>
    <p:sldId id="427" r:id="rId67"/>
    <p:sldId id="328" r:id="rId68"/>
    <p:sldId id="430" r:id="rId69"/>
    <p:sldId id="428" r:id="rId70"/>
    <p:sldId id="429" r:id="rId71"/>
  </p:sldIdLst>
  <p:sldSz cx="12192000" cy="6858000"/>
  <p:notesSz cx="7315200" cy="96012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Start" id="{DD29F31D-FD3E-4656-95C7-E134B4FAAFA1}">
          <p14:sldIdLst>
            <p14:sldId id="415"/>
            <p14:sldId id="360"/>
            <p14:sldId id="354"/>
            <p14:sldId id="355"/>
            <p14:sldId id="371"/>
            <p14:sldId id="376"/>
            <p14:sldId id="380"/>
            <p14:sldId id="414"/>
            <p14:sldId id="256"/>
            <p14:sldId id="265"/>
            <p14:sldId id="378"/>
            <p14:sldId id="421"/>
            <p14:sldId id="423"/>
            <p14:sldId id="266"/>
            <p14:sldId id="362"/>
          </p14:sldIdLst>
        </p14:section>
        <p14:section name="select()" id="{742796F6-4AC2-40D6-9862-8EA797D6A928}">
          <p14:sldIdLst>
            <p14:sldId id="268"/>
            <p14:sldId id="269"/>
            <p14:sldId id="270"/>
            <p14:sldId id="291"/>
            <p14:sldId id="417"/>
            <p14:sldId id="413"/>
            <p14:sldId id="364"/>
          </p14:sldIdLst>
        </p14:section>
        <p14:section name="filter" id="{8CE85830-1EBC-4B15-A9C0-3C5DD3DA008A}">
          <p14:sldIdLst>
            <p14:sldId id="280"/>
            <p14:sldId id="340"/>
            <p14:sldId id="386"/>
            <p14:sldId id="281"/>
            <p14:sldId id="426"/>
            <p14:sldId id="295"/>
            <p14:sldId id="384"/>
            <p14:sldId id="297"/>
            <p14:sldId id="387"/>
            <p14:sldId id="285"/>
            <p14:sldId id="392"/>
            <p14:sldId id="418"/>
            <p14:sldId id="372"/>
            <p14:sldId id="366"/>
          </p14:sldIdLst>
        </p14:section>
        <p14:section name="arrange" id="{8168BACF-403C-4723-B5F3-875FAE6C5A39}">
          <p14:sldIdLst>
            <p14:sldId id="301"/>
            <p14:sldId id="406"/>
            <p14:sldId id="303"/>
            <p14:sldId id="304"/>
            <p14:sldId id="407"/>
            <p14:sldId id="410"/>
            <p14:sldId id="368"/>
          </p14:sldIdLst>
        </p14:section>
        <p14:section name="pipe" id="{7561AE8B-0928-4B40-9E7D-8496CE581DA5}">
          <p14:sldIdLst>
            <p14:sldId id="309"/>
            <p14:sldId id="302"/>
            <p14:sldId id="310"/>
            <p14:sldId id="311"/>
            <p14:sldId id="312"/>
            <p14:sldId id="313"/>
            <p14:sldId id="314"/>
            <p14:sldId id="411"/>
            <p14:sldId id="369"/>
            <p14:sldId id="321"/>
          </p14:sldIdLst>
        </p14:section>
        <p14:section name="Deriving Data" id="{0D4867BF-EED7-4685-8E9E-05EB8516C8B7}">
          <p14:sldIdLst>
            <p14:sldId id="363"/>
            <p14:sldId id="332"/>
            <p14:sldId id="333"/>
            <p14:sldId id="323"/>
          </p14:sldIdLst>
        </p14:section>
        <p14:section name="mutate" id="{5194B3A8-23FC-4B47-AFA1-13F0F45CB06C}">
          <p14:sldIdLst>
            <p14:sldId id="319"/>
            <p14:sldId id="336"/>
            <p14:sldId id="324"/>
            <p14:sldId id="331"/>
            <p14:sldId id="370"/>
            <p14:sldId id="412"/>
            <p14:sldId id="416"/>
            <p14:sldId id="427"/>
            <p14:sldId id="328"/>
            <p14:sldId id="430"/>
            <p14:sldId id="428"/>
            <p14:sldId id="429"/>
          </p14:sldIdLst>
        </p14:section>
      </p14:sectionLst>
    </p:ext>
    <p:ext uri="{EFAFB233-063F-42B5-8137-9DF3F51BA10A}">
      <p15:sldGuideLst xmlns:p15="http://schemas.microsoft.com/office/powerpoint/2012/main">
        <p15:guide id="2" pos="7008" userDrawn="1">
          <p15:clr>
            <a:srgbClr val="000000"/>
          </p15:clr>
        </p15:guide>
        <p15:guide id="3" orient="horz" pos="32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0C283"/>
    <a:srgbClr val="F8A968"/>
    <a:srgbClr val="FCC598"/>
    <a:srgbClr val="A5C0E5"/>
    <a:srgbClr val="CEE3A7"/>
    <a:srgbClr val="E6A5A4"/>
    <a:srgbClr val="0365C0"/>
    <a:srgbClr val="538DD5"/>
    <a:srgbClr val="005493"/>
    <a:srgbClr val="8DB4E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F10D26E-AD29-41A9-BA0F-94915DAAF4B7}" v="137" dt="2021-07-15T00:36:32.708"/>
  </p1510:revLst>
</p1510:revInfo>
</file>

<file path=ppt/tableStyles.xml><?xml version="1.0" encoding="utf-8"?>
<a:tblStyleLst xmlns:a="http://schemas.openxmlformats.org/drawingml/2006/main" def="{71CB66AA-850D-4605-A19E-2ED404D436C7}">
  <a:tblStyle styleId="{71CB66AA-850D-4605-A19E-2ED404D436C7}"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809C1C93-8995-4D9E-87C8-A8817AF97DB9}" styleName="Table_1">
    <a:wholeTbl>
      <a:tcTxStyle b="off" i="off">
        <a:font>
          <a:latin typeface="Calibri"/>
          <a:ea typeface="Calibri"/>
          <a:cs typeface="Calibri"/>
        </a:font>
        <a:schemeClr val="dk1"/>
      </a:tcTxStyle>
      <a:tcStyle>
        <a:tcBdr>
          <a:left>
            <a:ln w="9525" cap="flat" cmpd="sng">
              <a:solidFill>
                <a:srgbClr val="000000">
                  <a:alpha val="0"/>
                </a:srgbClr>
              </a:solidFill>
              <a:prstDash val="solid"/>
              <a:round/>
              <a:headEnd type="none" w="sm" len="sm"/>
              <a:tailEnd type="none" w="sm" len="sm"/>
            </a:ln>
          </a:left>
          <a:right>
            <a:ln w="9525" cap="flat" cmpd="sng">
              <a:solidFill>
                <a:srgbClr val="000000">
                  <a:alpha val="0"/>
                </a:srgbClr>
              </a:solidFill>
              <a:prstDash val="solid"/>
              <a:round/>
              <a:headEnd type="none" w="sm" len="sm"/>
              <a:tailEnd type="none" w="sm" len="sm"/>
            </a:ln>
          </a:right>
          <a:top>
            <a:ln w="9525" cap="flat" cmpd="sng">
              <a:solidFill>
                <a:srgbClr val="000000">
                  <a:alpha val="0"/>
                </a:srgbClr>
              </a:solidFill>
              <a:prstDash val="solid"/>
              <a:round/>
              <a:headEnd type="none" w="sm" len="sm"/>
              <a:tailEnd type="none" w="sm" len="sm"/>
            </a:ln>
          </a:top>
          <a:bottom>
            <a:ln w="9525" cap="flat" cmpd="sng">
              <a:solidFill>
                <a:srgbClr val="000000">
                  <a:alpha val="0"/>
                </a:srgbClr>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alpha val="0"/>
            </a:srgbClr>
          </a:solidFill>
        </a:fill>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E8A09481-35D7-4565-9225-4E10A05E4E98}" styleName="Table_2">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455" autoAdjust="0"/>
    <p:restoredTop sz="79026" autoAdjust="0"/>
  </p:normalViewPr>
  <p:slideViewPr>
    <p:cSldViewPr snapToGrid="0">
      <p:cViewPr varScale="1">
        <p:scale>
          <a:sx n="52" d="100"/>
          <a:sy n="52" d="100"/>
        </p:scale>
        <p:origin x="436" y="60"/>
      </p:cViewPr>
      <p:guideLst>
        <p:guide pos="7008"/>
        <p:guide orient="horz" pos="3240"/>
      </p:guideLst>
    </p:cSldViewPr>
  </p:slideViewPr>
  <p:notesTextViewPr>
    <p:cViewPr>
      <p:scale>
        <a:sx n="1" d="1"/>
        <a:sy n="1" d="1"/>
      </p:scale>
      <p:origin x="0" y="0"/>
    </p:cViewPr>
  </p:notesTextViewPr>
  <p:notesViewPr>
    <p:cSldViewPr snapToGrid="0" showGuides="1">
      <p:cViewPr varScale="1">
        <p:scale>
          <a:sx n="93" d="100"/>
          <a:sy n="93" d="100"/>
        </p:scale>
        <p:origin x="3648" y="9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slide" Target="slides/slide66.xml"/><Relationship Id="rId76" Type="http://schemas.openxmlformats.org/officeDocument/2006/relationships/tableStyles" Target="tableStyles.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61" Type="http://schemas.openxmlformats.org/officeDocument/2006/relationships/slide" Target="slides/slide59.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presProps" Target="presProps.xml"/><Relationship Id="rId78" Type="http://schemas.microsoft.com/office/2015/10/relationships/revisionInfo" Target="revisionInfo.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microsoft.com/office/2016/11/relationships/changesInfo" Target="changesInfos/changesInfo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notesMaster" Target="notesMasters/notesMaster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Obstfeld, Amrom E" userId="S::obstfelda@chop.edu::723fc76c-ee2b-4721-b304-153613f0d15a" providerId="AD" clId="Web-{366298CA-EF97-85D0-4310-37A80C02B10F}"/>
    <pc:docChg chg="modSld">
      <pc:chgData name="Obstfeld, Amrom E" userId="S::obstfelda@chop.edu::723fc76c-ee2b-4721-b304-153613f0d15a" providerId="AD" clId="Web-{366298CA-EF97-85D0-4310-37A80C02B10F}" dt="2021-07-11T20:20:51.557" v="78"/>
      <pc:docMkLst>
        <pc:docMk/>
      </pc:docMkLst>
      <pc:sldChg chg="modNotes">
        <pc:chgData name="Obstfeld, Amrom E" userId="S::obstfelda@chop.edu::723fc76c-ee2b-4721-b304-153613f0d15a" providerId="AD" clId="Web-{366298CA-EF97-85D0-4310-37A80C02B10F}" dt="2021-07-11T20:20:51.557" v="78"/>
        <pc:sldMkLst>
          <pc:docMk/>
          <pc:sldMk cId="1868979051" sldId="309"/>
        </pc:sldMkLst>
      </pc:sldChg>
      <pc:sldChg chg="modNotes">
        <pc:chgData name="Obstfeld, Amrom E" userId="S::obstfelda@chop.edu::723fc76c-ee2b-4721-b304-153613f0d15a" providerId="AD" clId="Web-{366298CA-EF97-85D0-4310-37A80C02B10F}" dt="2021-07-11T20:18:56.945" v="55"/>
        <pc:sldMkLst>
          <pc:docMk/>
          <pc:sldMk cId="1266240127" sldId="368"/>
        </pc:sldMkLst>
      </pc:sldChg>
      <pc:sldChg chg="modSp">
        <pc:chgData name="Obstfeld, Amrom E" userId="S::obstfelda@chop.edu::723fc76c-ee2b-4721-b304-153613f0d15a" providerId="AD" clId="Web-{366298CA-EF97-85D0-4310-37A80C02B10F}" dt="2021-07-11T20:14:59.940" v="3" actId="1076"/>
        <pc:sldMkLst>
          <pc:docMk/>
          <pc:sldMk cId="3389460807" sldId="415"/>
        </pc:sldMkLst>
        <pc:spChg chg="mod">
          <ac:chgData name="Obstfeld, Amrom E" userId="S::obstfelda@chop.edu::723fc76c-ee2b-4721-b304-153613f0d15a" providerId="AD" clId="Web-{366298CA-EF97-85D0-4310-37A80C02B10F}" dt="2021-07-11T20:14:59.940" v="3" actId="1076"/>
          <ac:spMkLst>
            <pc:docMk/>
            <pc:sldMk cId="3389460807" sldId="415"/>
            <ac:spMk id="3" creationId="{00000000-0000-0000-0000-000000000000}"/>
          </ac:spMkLst>
        </pc:spChg>
      </pc:sldChg>
    </pc:docChg>
  </pc:docChgLst>
  <pc:docChgLst>
    <pc:chgData name="Obstfeld, Amrom E" userId="723fc76c-ee2b-4721-b304-153613f0d15a" providerId="ADAL" clId="{5F10D26E-AD29-41A9-BA0F-94915DAAF4B7}"/>
    <pc:docChg chg="undo custSel addSld delSld modSld sldOrd modSection">
      <pc:chgData name="Obstfeld, Amrom E" userId="723fc76c-ee2b-4721-b304-153613f0d15a" providerId="ADAL" clId="{5F10D26E-AD29-41A9-BA0F-94915DAAF4B7}" dt="2021-07-15T00:37:25.038" v="2714" actId="14100"/>
      <pc:docMkLst>
        <pc:docMk/>
      </pc:docMkLst>
      <pc:sldChg chg="modNotesTx">
        <pc:chgData name="Obstfeld, Amrom E" userId="723fc76c-ee2b-4721-b304-153613f0d15a" providerId="ADAL" clId="{5F10D26E-AD29-41A9-BA0F-94915DAAF4B7}" dt="2021-07-14T20:45:25.911" v="547" actId="20577"/>
        <pc:sldMkLst>
          <pc:docMk/>
          <pc:sldMk cId="0" sldId="256"/>
        </pc:sldMkLst>
      </pc:sldChg>
      <pc:sldChg chg="modNotesTx">
        <pc:chgData name="Obstfeld, Amrom E" userId="723fc76c-ee2b-4721-b304-153613f0d15a" providerId="ADAL" clId="{5F10D26E-AD29-41A9-BA0F-94915DAAF4B7}" dt="2021-07-14T20:46:04.303" v="549" actId="20577"/>
        <pc:sldMkLst>
          <pc:docMk/>
          <pc:sldMk cId="0" sldId="265"/>
        </pc:sldMkLst>
      </pc:sldChg>
      <pc:sldChg chg="modNotesTx">
        <pc:chgData name="Obstfeld, Amrom E" userId="723fc76c-ee2b-4721-b304-153613f0d15a" providerId="ADAL" clId="{5F10D26E-AD29-41A9-BA0F-94915DAAF4B7}" dt="2021-07-14T20:50:34.150" v="624" actId="20577"/>
        <pc:sldMkLst>
          <pc:docMk/>
          <pc:sldMk cId="0" sldId="268"/>
        </pc:sldMkLst>
      </pc:sldChg>
      <pc:sldChg chg="modNotesTx">
        <pc:chgData name="Obstfeld, Amrom E" userId="723fc76c-ee2b-4721-b304-153613f0d15a" providerId="ADAL" clId="{5F10D26E-AD29-41A9-BA0F-94915DAAF4B7}" dt="2021-07-14T20:51:11.733" v="630" actId="20577"/>
        <pc:sldMkLst>
          <pc:docMk/>
          <pc:sldMk cId="0" sldId="269"/>
        </pc:sldMkLst>
      </pc:sldChg>
      <pc:sldChg chg="modNotesTx">
        <pc:chgData name="Obstfeld, Amrom E" userId="723fc76c-ee2b-4721-b304-153613f0d15a" providerId="ADAL" clId="{5F10D26E-AD29-41A9-BA0F-94915DAAF4B7}" dt="2021-07-14T21:24:09.854" v="684" actId="20577"/>
        <pc:sldMkLst>
          <pc:docMk/>
          <pc:sldMk cId="0" sldId="270"/>
        </pc:sldMkLst>
      </pc:sldChg>
      <pc:sldChg chg="modNotesTx">
        <pc:chgData name="Obstfeld, Amrom E" userId="723fc76c-ee2b-4721-b304-153613f0d15a" providerId="ADAL" clId="{5F10D26E-AD29-41A9-BA0F-94915DAAF4B7}" dt="2021-07-14T22:25:59.577" v="879" actId="20577"/>
        <pc:sldMkLst>
          <pc:docMk/>
          <pc:sldMk cId="0" sldId="280"/>
        </pc:sldMkLst>
      </pc:sldChg>
      <pc:sldChg chg="modNotesTx">
        <pc:chgData name="Obstfeld, Amrom E" userId="723fc76c-ee2b-4721-b304-153613f0d15a" providerId="ADAL" clId="{5F10D26E-AD29-41A9-BA0F-94915DAAF4B7}" dt="2021-07-14T23:28:19.761" v="1166" actId="20577"/>
        <pc:sldMkLst>
          <pc:docMk/>
          <pc:sldMk cId="2207685024" sldId="302"/>
        </pc:sldMkLst>
      </pc:sldChg>
      <pc:sldChg chg="modNotesTx">
        <pc:chgData name="Obstfeld, Amrom E" userId="723fc76c-ee2b-4721-b304-153613f0d15a" providerId="ADAL" clId="{5F10D26E-AD29-41A9-BA0F-94915DAAF4B7}" dt="2021-07-14T23:11:01.054" v="989" actId="20577"/>
        <pc:sldMkLst>
          <pc:docMk/>
          <pc:sldMk cId="621470966" sldId="303"/>
        </pc:sldMkLst>
      </pc:sldChg>
      <pc:sldChg chg="modNotesTx">
        <pc:chgData name="Obstfeld, Amrom E" userId="723fc76c-ee2b-4721-b304-153613f0d15a" providerId="ADAL" clId="{5F10D26E-AD29-41A9-BA0F-94915DAAF4B7}" dt="2021-07-14T23:11:46.432" v="1023" actId="20577"/>
        <pc:sldMkLst>
          <pc:docMk/>
          <pc:sldMk cId="2254248078" sldId="304"/>
        </pc:sldMkLst>
      </pc:sldChg>
      <pc:sldChg chg="modNotesTx">
        <pc:chgData name="Obstfeld, Amrom E" userId="723fc76c-ee2b-4721-b304-153613f0d15a" providerId="ADAL" clId="{5F10D26E-AD29-41A9-BA0F-94915DAAF4B7}" dt="2021-07-14T23:15:30.745" v="1165" actId="20577"/>
        <pc:sldMkLst>
          <pc:docMk/>
          <pc:sldMk cId="1868979051" sldId="309"/>
        </pc:sldMkLst>
      </pc:sldChg>
      <pc:sldChg chg="modNotesTx">
        <pc:chgData name="Obstfeld, Amrom E" userId="723fc76c-ee2b-4721-b304-153613f0d15a" providerId="ADAL" clId="{5F10D26E-AD29-41A9-BA0F-94915DAAF4B7}" dt="2021-07-14T23:49:01.176" v="1679" actId="20577"/>
        <pc:sldMkLst>
          <pc:docMk/>
          <pc:sldMk cId="3102968338" sldId="319"/>
        </pc:sldMkLst>
      </pc:sldChg>
      <pc:sldChg chg="modAnim modNotesTx">
        <pc:chgData name="Obstfeld, Amrom E" userId="723fc76c-ee2b-4721-b304-153613f0d15a" providerId="ADAL" clId="{5F10D26E-AD29-41A9-BA0F-94915DAAF4B7}" dt="2021-07-14T23:48:45.798" v="1659" actId="20577"/>
        <pc:sldMkLst>
          <pc:docMk/>
          <pc:sldMk cId="4248535049" sldId="323"/>
        </pc:sldMkLst>
      </pc:sldChg>
      <pc:sldChg chg="modAnim modNotesTx">
        <pc:chgData name="Obstfeld, Amrom E" userId="723fc76c-ee2b-4721-b304-153613f0d15a" providerId="ADAL" clId="{5F10D26E-AD29-41A9-BA0F-94915DAAF4B7}" dt="2021-07-14T23:52:19.394" v="1859"/>
        <pc:sldMkLst>
          <pc:docMk/>
          <pc:sldMk cId="374104625" sldId="324"/>
        </pc:sldMkLst>
      </pc:sldChg>
      <pc:sldChg chg="addSp delSp modSp ord modAnim">
        <pc:chgData name="Obstfeld, Amrom E" userId="723fc76c-ee2b-4721-b304-153613f0d15a" providerId="ADAL" clId="{5F10D26E-AD29-41A9-BA0F-94915DAAF4B7}" dt="2021-07-15T00:21:13.820" v="2540" actId="1035"/>
        <pc:sldMkLst>
          <pc:docMk/>
          <pc:sldMk cId="2926339779" sldId="328"/>
        </pc:sldMkLst>
        <pc:spChg chg="mod">
          <ac:chgData name="Obstfeld, Amrom E" userId="723fc76c-ee2b-4721-b304-153613f0d15a" providerId="ADAL" clId="{5F10D26E-AD29-41A9-BA0F-94915DAAF4B7}" dt="2021-07-15T00:21:13.820" v="2540" actId="1035"/>
          <ac:spMkLst>
            <pc:docMk/>
            <pc:sldMk cId="2926339779" sldId="328"/>
            <ac:spMk id="4" creationId="{00000000-0000-0000-0000-000000000000}"/>
          </ac:spMkLst>
        </pc:spChg>
        <pc:spChg chg="del">
          <ac:chgData name="Obstfeld, Amrom E" userId="723fc76c-ee2b-4721-b304-153613f0d15a" providerId="ADAL" clId="{5F10D26E-AD29-41A9-BA0F-94915DAAF4B7}" dt="2021-07-15T00:13:23.417" v="2403" actId="478"/>
          <ac:spMkLst>
            <pc:docMk/>
            <pc:sldMk cId="2926339779" sldId="328"/>
            <ac:spMk id="10" creationId="{00000000-0000-0000-0000-000000000000}"/>
          </ac:spMkLst>
        </pc:spChg>
        <pc:spChg chg="del">
          <ac:chgData name="Obstfeld, Amrom E" userId="723fc76c-ee2b-4721-b304-153613f0d15a" providerId="ADAL" clId="{5F10D26E-AD29-41A9-BA0F-94915DAAF4B7}" dt="2021-07-15T00:13:22.731" v="2402" actId="478"/>
          <ac:spMkLst>
            <pc:docMk/>
            <pc:sldMk cId="2926339779" sldId="328"/>
            <ac:spMk id="11" creationId="{00000000-0000-0000-0000-000000000000}"/>
          </ac:spMkLst>
        </pc:spChg>
        <pc:spChg chg="mod">
          <ac:chgData name="Obstfeld, Amrom E" userId="723fc76c-ee2b-4721-b304-153613f0d15a" providerId="ADAL" clId="{5F10D26E-AD29-41A9-BA0F-94915DAAF4B7}" dt="2021-07-15T00:17:59.046" v="2455" actId="20577"/>
          <ac:spMkLst>
            <pc:docMk/>
            <pc:sldMk cId="2926339779" sldId="328"/>
            <ac:spMk id="14" creationId="{00000000-0000-0000-0000-000000000000}"/>
          </ac:spMkLst>
        </pc:spChg>
        <pc:spChg chg="add mod">
          <ac:chgData name="Obstfeld, Amrom E" userId="723fc76c-ee2b-4721-b304-153613f0d15a" providerId="ADAL" clId="{5F10D26E-AD29-41A9-BA0F-94915DAAF4B7}" dt="2021-07-15T00:20:56.047" v="2509" actId="1037"/>
          <ac:spMkLst>
            <pc:docMk/>
            <pc:sldMk cId="2926339779" sldId="328"/>
            <ac:spMk id="17" creationId="{C80C0498-703D-44C8-AE47-869C81E10F6E}"/>
          </ac:spMkLst>
        </pc:spChg>
        <pc:spChg chg="mod">
          <ac:chgData name="Obstfeld, Amrom E" userId="723fc76c-ee2b-4721-b304-153613f0d15a" providerId="ADAL" clId="{5F10D26E-AD29-41A9-BA0F-94915DAAF4B7}" dt="2021-07-15T00:13:04.187" v="2393" actId="20577"/>
          <ac:spMkLst>
            <pc:docMk/>
            <pc:sldMk cId="2926339779" sldId="328"/>
            <ac:spMk id="293" creationId="{00000000-0000-0000-0000-000000000000}"/>
          </ac:spMkLst>
        </pc:spChg>
        <pc:spChg chg="mod">
          <ac:chgData name="Obstfeld, Amrom E" userId="723fc76c-ee2b-4721-b304-153613f0d15a" providerId="ADAL" clId="{5F10D26E-AD29-41A9-BA0F-94915DAAF4B7}" dt="2021-07-15T00:13:12.062" v="2401" actId="20577"/>
          <ac:spMkLst>
            <pc:docMk/>
            <pc:sldMk cId="2926339779" sldId="328"/>
            <ac:spMk id="296" creationId="{00000000-0000-0000-0000-000000000000}"/>
          </ac:spMkLst>
        </pc:spChg>
        <pc:picChg chg="add mod ord modCrop">
          <ac:chgData name="Obstfeld, Amrom E" userId="723fc76c-ee2b-4721-b304-153613f0d15a" providerId="ADAL" clId="{5F10D26E-AD29-41A9-BA0F-94915DAAF4B7}" dt="2021-07-15T00:20:48.493" v="2483" actId="1076"/>
          <ac:picMkLst>
            <pc:docMk/>
            <pc:sldMk cId="2926339779" sldId="328"/>
            <ac:picMk id="3" creationId="{642DF70A-E704-49F4-9877-6A60C204D0E8}"/>
          </ac:picMkLst>
        </pc:picChg>
        <pc:picChg chg="del">
          <ac:chgData name="Obstfeld, Amrom E" userId="723fc76c-ee2b-4721-b304-153613f0d15a" providerId="ADAL" clId="{5F10D26E-AD29-41A9-BA0F-94915DAAF4B7}" dt="2021-07-15T00:19:11.972" v="2471" actId="478"/>
          <ac:picMkLst>
            <pc:docMk/>
            <pc:sldMk cId="2926339779" sldId="328"/>
            <ac:picMk id="5" creationId="{00000000-0000-0000-0000-000000000000}"/>
          </ac:picMkLst>
        </pc:picChg>
        <pc:picChg chg="del mod">
          <ac:chgData name="Obstfeld, Amrom E" userId="723fc76c-ee2b-4721-b304-153613f0d15a" providerId="ADAL" clId="{5F10D26E-AD29-41A9-BA0F-94915DAAF4B7}" dt="2021-07-15T00:20:17.357" v="2476" actId="478"/>
          <ac:picMkLst>
            <pc:docMk/>
            <pc:sldMk cId="2926339779" sldId="328"/>
            <ac:picMk id="6" creationId="{00000000-0000-0000-0000-000000000000}"/>
          </ac:picMkLst>
        </pc:picChg>
        <pc:picChg chg="add mod ord">
          <ac:chgData name="Obstfeld, Amrom E" userId="723fc76c-ee2b-4721-b304-153613f0d15a" providerId="ADAL" clId="{5F10D26E-AD29-41A9-BA0F-94915DAAF4B7}" dt="2021-07-15T00:21:03.373" v="2511" actId="1076"/>
          <ac:picMkLst>
            <pc:docMk/>
            <pc:sldMk cId="2926339779" sldId="328"/>
            <ac:picMk id="7" creationId="{D19F217A-C3B0-4B58-9D5B-CBD383782F35}"/>
          </ac:picMkLst>
        </pc:picChg>
      </pc:sldChg>
      <pc:sldChg chg="modNotesTx">
        <pc:chgData name="Obstfeld, Amrom E" userId="723fc76c-ee2b-4721-b304-153613f0d15a" providerId="ADAL" clId="{5F10D26E-AD29-41A9-BA0F-94915DAAF4B7}" dt="2021-07-14T23:53:37.115" v="1902" actId="20577"/>
        <pc:sldMkLst>
          <pc:docMk/>
          <pc:sldMk cId="238111312" sldId="331"/>
        </pc:sldMkLst>
      </pc:sldChg>
      <pc:sldChg chg="modSp modNotesTx">
        <pc:chgData name="Obstfeld, Amrom E" userId="723fc76c-ee2b-4721-b304-153613f0d15a" providerId="ADAL" clId="{5F10D26E-AD29-41A9-BA0F-94915DAAF4B7}" dt="2021-07-14T23:44:11.512" v="1434" actId="20577"/>
        <pc:sldMkLst>
          <pc:docMk/>
          <pc:sldMk cId="3698535996" sldId="332"/>
        </pc:sldMkLst>
        <pc:spChg chg="mod">
          <ac:chgData name="Obstfeld, Amrom E" userId="723fc76c-ee2b-4721-b304-153613f0d15a" providerId="ADAL" clId="{5F10D26E-AD29-41A9-BA0F-94915DAAF4B7}" dt="2021-07-14T23:43:40.786" v="1354" actId="20577"/>
          <ac:spMkLst>
            <pc:docMk/>
            <pc:sldMk cId="3698535996" sldId="332"/>
            <ac:spMk id="85" creationId="{00000000-0000-0000-0000-000000000000}"/>
          </ac:spMkLst>
        </pc:spChg>
      </pc:sldChg>
      <pc:sldChg chg="modSp modNotesTx">
        <pc:chgData name="Obstfeld, Amrom E" userId="723fc76c-ee2b-4721-b304-153613f0d15a" providerId="ADAL" clId="{5F10D26E-AD29-41A9-BA0F-94915DAAF4B7}" dt="2021-07-14T23:47:38.039" v="1575" actId="20577"/>
        <pc:sldMkLst>
          <pc:docMk/>
          <pc:sldMk cId="1208223791" sldId="333"/>
        </pc:sldMkLst>
        <pc:spChg chg="mod">
          <ac:chgData name="Obstfeld, Amrom E" userId="723fc76c-ee2b-4721-b304-153613f0d15a" providerId="ADAL" clId="{5F10D26E-AD29-41A9-BA0F-94915DAAF4B7}" dt="2021-07-14T23:44:26.760" v="1447" actId="20577"/>
          <ac:spMkLst>
            <pc:docMk/>
            <pc:sldMk cId="1208223791" sldId="333"/>
            <ac:spMk id="3" creationId="{00000000-0000-0000-0000-000000000000}"/>
          </ac:spMkLst>
        </pc:spChg>
      </pc:sldChg>
      <pc:sldChg chg="modNotesTx">
        <pc:chgData name="Obstfeld, Amrom E" userId="723fc76c-ee2b-4721-b304-153613f0d15a" providerId="ADAL" clId="{5F10D26E-AD29-41A9-BA0F-94915DAAF4B7}" dt="2021-07-14T23:49:10.483" v="1680" actId="20577"/>
        <pc:sldMkLst>
          <pc:docMk/>
          <pc:sldMk cId="3109632800" sldId="336"/>
        </pc:sldMkLst>
      </pc:sldChg>
      <pc:sldChg chg="modNotesTx">
        <pc:chgData name="Obstfeld, Amrom E" userId="723fc76c-ee2b-4721-b304-153613f0d15a" providerId="ADAL" clId="{5F10D26E-AD29-41A9-BA0F-94915DAAF4B7}" dt="2021-07-14T22:26:39.655" v="885" actId="20577"/>
        <pc:sldMkLst>
          <pc:docMk/>
          <pc:sldMk cId="4044975908" sldId="340"/>
        </pc:sldMkLst>
      </pc:sldChg>
      <pc:sldChg chg="modNotesTx">
        <pc:chgData name="Obstfeld, Amrom E" userId="723fc76c-ee2b-4721-b304-153613f0d15a" providerId="ADAL" clId="{5F10D26E-AD29-41A9-BA0F-94915DAAF4B7}" dt="2021-07-14T16:59:12.669" v="216" actId="33524"/>
        <pc:sldMkLst>
          <pc:docMk/>
          <pc:sldMk cId="1019487404" sldId="354"/>
        </pc:sldMkLst>
      </pc:sldChg>
      <pc:sldChg chg="modNotesTx">
        <pc:chgData name="Obstfeld, Amrom E" userId="723fc76c-ee2b-4721-b304-153613f0d15a" providerId="ADAL" clId="{5F10D26E-AD29-41A9-BA0F-94915DAAF4B7}" dt="2021-07-14T20:50:15.963" v="616" actId="20577"/>
        <pc:sldMkLst>
          <pc:docMk/>
          <pc:sldMk cId="2034022152" sldId="362"/>
        </pc:sldMkLst>
      </pc:sldChg>
      <pc:sldChg chg="modNotesTx">
        <pc:chgData name="Obstfeld, Amrom E" userId="723fc76c-ee2b-4721-b304-153613f0d15a" providerId="ADAL" clId="{5F10D26E-AD29-41A9-BA0F-94915DAAF4B7}" dt="2021-07-14T23:40:33.360" v="1292" actId="20577"/>
        <pc:sldMkLst>
          <pc:docMk/>
          <pc:sldMk cId="3110333496" sldId="363"/>
        </pc:sldMkLst>
      </pc:sldChg>
      <pc:sldChg chg="modSp modNotesTx">
        <pc:chgData name="Obstfeld, Amrom E" userId="723fc76c-ee2b-4721-b304-153613f0d15a" providerId="ADAL" clId="{5F10D26E-AD29-41A9-BA0F-94915DAAF4B7}" dt="2021-07-14T22:25:20.088" v="818" actId="20577"/>
        <pc:sldMkLst>
          <pc:docMk/>
          <pc:sldMk cId="3409866109" sldId="364"/>
        </pc:sldMkLst>
        <pc:spChg chg="mod">
          <ac:chgData name="Obstfeld, Amrom E" userId="723fc76c-ee2b-4721-b304-153613f0d15a" providerId="ADAL" clId="{5F10D26E-AD29-41A9-BA0F-94915DAAF4B7}" dt="2021-07-14T22:24:25.131" v="771" actId="20577"/>
          <ac:spMkLst>
            <pc:docMk/>
            <pc:sldMk cId="3409866109" sldId="364"/>
            <ac:spMk id="6" creationId="{00000000-0000-0000-0000-000000000000}"/>
          </ac:spMkLst>
        </pc:spChg>
      </pc:sldChg>
      <pc:sldChg chg="modSp modNotesTx">
        <pc:chgData name="Obstfeld, Amrom E" userId="723fc76c-ee2b-4721-b304-153613f0d15a" providerId="ADAL" clId="{5F10D26E-AD29-41A9-BA0F-94915DAAF4B7}" dt="2021-07-14T23:09:44.400" v="939" actId="313"/>
        <pc:sldMkLst>
          <pc:docMk/>
          <pc:sldMk cId="2977130037" sldId="366"/>
        </pc:sldMkLst>
        <pc:spChg chg="mod">
          <ac:chgData name="Obstfeld, Amrom E" userId="723fc76c-ee2b-4721-b304-153613f0d15a" providerId="ADAL" clId="{5F10D26E-AD29-41A9-BA0F-94915DAAF4B7}" dt="2021-07-14T23:02:20.044" v="923" actId="20577"/>
          <ac:spMkLst>
            <pc:docMk/>
            <pc:sldMk cId="2977130037" sldId="366"/>
            <ac:spMk id="6" creationId="{00000000-0000-0000-0000-000000000000}"/>
          </ac:spMkLst>
        </pc:spChg>
      </pc:sldChg>
      <pc:sldChg chg="modNotesTx">
        <pc:chgData name="Obstfeld, Amrom E" userId="723fc76c-ee2b-4721-b304-153613f0d15a" providerId="ADAL" clId="{5F10D26E-AD29-41A9-BA0F-94915DAAF4B7}" dt="2021-07-14T23:14:44.656" v="1127" actId="20577"/>
        <pc:sldMkLst>
          <pc:docMk/>
          <pc:sldMk cId="1266240127" sldId="368"/>
        </pc:sldMkLst>
      </pc:sldChg>
      <pc:sldChg chg="modNotesTx">
        <pc:chgData name="Obstfeld, Amrom E" userId="723fc76c-ee2b-4721-b304-153613f0d15a" providerId="ADAL" clId="{5F10D26E-AD29-41A9-BA0F-94915DAAF4B7}" dt="2021-07-14T23:54:44.743" v="2111" actId="20577"/>
        <pc:sldMkLst>
          <pc:docMk/>
          <pc:sldMk cId="748990256" sldId="370"/>
        </pc:sldMkLst>
      </pc:sldChg>
      <pc:sldChg chg="modNotesTx">
        <pc:chgData name="Obstfeld, Amrom E" userId="723fc76c-ee2b-4721-b304-153613f0d15a" providerId="ADAL" clId="{5F10D26E-AD29-41A9-BA0F-94915DAAF4B7}" dt="2021-07-14T20:38:32.794" v="331" actId="20577"/>
        <pc:sldMkLst>
          <pc:docMk/>
          <pc:sldMk cId="313411697" sldId="376"/>
        </pc:sldMkLst>
      </pc:sldChg>
      <pc:sldChg chg="ord modNotesTx">
        <pc:chgData name="Obstfeld, Amrom E" userId="723fc76c-ee2b-4721-b304-153613f0d15a" providerId="ADAL" clId="{5F10D26E-AD29-41A9-BA0F-94915DAAF4B7}" dt="2021-07-14T20:46:54.381" v="574" actId="20577"/>
        <pc:sldMkLst>
          <pc:docMk/>
          <pc:sldMk cId="4230322916" sldId="378"/>
        </pc:sldMkLst>
      </pc:sldChg>
      <pc:sldChg chg="addSp modSp modNotesTx">
        <pc:chgData name="Obstfeld, Amrom E" userId="723fc76c-ee2b-4721-b304-153613f0d15a" providerId="ADAL" clId="{5F10D26E-AD29-41A9-BA0F-94915DAAF4B7}" dt="2021-07-14T20:41:36.930" v="490" actId="20577"/>
        <pc:sldMkLst>
          <pc:docMk/>
          <pc:sldMk cId="349426650" sldId="380"/>
        </pc:sldMkLst>
        <pc:grpChg chg="mod">
          <ac:chgData name="Obstfeld, Amrom E" userId="723fc76c-ee2b-4721-b304-153613f0d15a" providerId="ADAL" clId="{5F10D26E-AD29-41A9-BA0F-94915DAAF4B7}" dt="2021-07-14T16:46:48.006" v="88" actId="1076"/>
          <ac:grpSpMkLst>
            <pc:docMk/>
            <pc:sldMk cId="349426650" sldId="380"/>
            <ac:grpSpMk id="9" creationId="{00000000-0000-0000-0000-000000000000}"/>
          </ac:grpSpMkLst>
        </pc:grpChg>
        <pc:picChg chg="add mod modCrop">
          <ac:chgData name="Obstfeld, Amrom E" userId="723fc76c-ee2b-4721-b304-153613f0d15a" providerId="ADAL" clId="{5F10D26E-AD29-41A9-BA0F-94915DAAF4B7}" dt="2021-07-14T16:46:56.213" v="94" actId="1037"/>
          <ac:picMkLst>
            <pc:docMk/>
            <pc:sldMk cId="349426650" sldId="380"/>
            <ac:picMk id="12" creationId="{3CA4F62C-5326-44C4-AE7C-EBCF734E1192}"/>
          </ac:picMkLst>
        </pc:picChg>
      </pc:sldChg>
      <pc:sldChg chg="modNotesTx">
        <pc:chgData name="Obstfeld, Amrom E" userId="723fc76c-ee2b-4721-b304-153613f0d15a" providerId="ADAL" clId="{5F10D26E-AD29-41A9-BA0F-94915DAAF4B7}" dt="2021-07-14T22:39:51.758" v="894" actId="20577"/>
        <pc:sldMkLst>
          <pc:docMk/>
          <pc:sldMk cId="337205431" sldId="387"/>
        </pc:sldMkLst>
      </pc:sldChg>
      <pc:sldChg chg="modNotesTx">
        <pc:chgData name="Obstfeld, Amrom E" userId="723fc76c-ee2b-4721-b304-153613f0d15a" providerId="ADAL" clId="{5F10D26E-AD29-41A9-BA0F-94915DAAF4B7}" dt="2021-07-14T23:01:07.063" v="922" actId="20577"/>
        <pc:sldMkLst>
          <pc:docMk/>
          <pc:sldMk cId="1217774732" sldId="392"/>
        </pc:sldMkLst>
      </pc:sldChg>
      <pc:sldChg chg="modNotesTx">
        <pc:chgData name="Obstfeld, Amrom E" userId="723fc76c-ee2b-4721-b304-153613f0d15a" providerId="ADAL" clId="{5F10D26E-AD29-41A9-BA0F-94915DAAF4B7}" dt="2021-07-14T23:12:30.734" v="1044" actId="20577"/>
        <pc:sldMkLst>
          <pc:docMk/>
          <pc:sldMk cId="2757166371" sldId="407"/>
        </pc:sldMkLst>
      </pc:sldChg>
      <pc:sldChg chg="modNotesTx">
        <pc:chgData name="Obstfeld, Amrom E" userId="723fc76c-ee2b-4721-b304-153613f0d15a" providerId="ADAL" clId="{5F10D26E-AD29-41A9-BA0F-94915DAAF4B7}" dt="2021-07-14T23:15:15.388" v="1160" actId="20577"/>
        <pc:sldMkLst>
          <pc:docMk/>
          <pc:sldMk cId="1129948485" sldId="410"/>
        </pc:sldMkLst>
      </pc:sldChg>
      <pc:sldChg chg="modNotesTx">
        <pc:chgData name="Obstfeld, Amrom E" userId="723fc76c-ee2b-4721-b304-153613f0d15a" providerId="ADAL" clId="{5F10D26E-AD29-41A9-BA0F-94915DAAF4B7}" dt="2021-07-14T23:56:31.235" v="2349" actId="20577"/>
        <pc:sldMkLst>
          <pc:docMk/>
          <pc:sldMk cId="443265727" sldId="412"/>
        </pc:sldMkLst>
      </pc:sldChg>
      <pc:sldChg chg="modNotesTx">
        <pc:chgData name="Obstfeld, Amrom E" userId="723fc76c-ee2b-4721-b304-153613f0d15a" providerId="ADAL" clId="{5F10D26E-AD29-41A9-BA0F-94915DAAF4B7}" dt="2021-07-14T20:42:20.765" v="528" actId="20577"/>
        <pc:sldMkLst>
          <pc:docMk/>
          <pc:sldMk cId="2650656418" sldId="414"/>
        </pc:sldMkLst>
      </pc:sldChg>
      <pc:sldChg chg="addSp modSp modNotesTx">
        <pc:chgData name="Obstfeld, Amrom E" userId="723fc76c-ee2b-4721-b304-153613f0d15a" providerId="ADAL" clId="{5F10D26E-AD29-41A9-BA0F-94915DAAF4B7}" dt="2021-07-14T16:58:30.440" v="215" actId="313"/>
        <pc:sldMkLst>
          <pc:docMk/>
          <pc:sldMk cId="3389460807" sldId="415"/>
        </pc:sldMkLst>
        <pc:spChg chg="add mod">
          <ac:chgData name="Obstfeld, Amrom E" userId="723fc76c-ee2b-4721-b304-153613f0d15a" providerId="ADAL" clId="{5F10D26E-AD29-41A9-BA0F-94915DAAF4B7}" dt="2021-07-14T16:45:31.718" v="52" actId="1076"/>
          <ac:spMkLst>
            <pc:docMk/>
            <pc:sldMk cId="3389460807" sldId="415"/>
            <ac:spMk id="5" creationId="{93D301E7-A3A0-4A2F-BCBD-383F5376E722}"/>
          </ac:spMkLst>
        </pc:spChg>
      </pc:sldChg>
      <pc:sldChg chg="modNotesTx">
        <pc:chgData name="Obstfeld, Amrom E" userId="723fc76c-ee2b-4721-b304-153613f0d15a" providerId="ADAL" clId="{5F10D26E-AD29-41A9-BA0F-94915DAAF4B7}" dt="2021-07-14T21:35:34.839" v="685" actId="313"/>
        <pc:sldMkLst>
          <pc:docMk/>
          <pc:sldMk cId="3067873052" sldId="417"/>
        </pc:sldMkLst>
      </pc:sldChg>
      <pc:sldChg chg="modSp modNotesTx">
        <pc:chgData name="Obstfeld, Amrom E" userId="723fc76c-ee2b-4721-b304-153613f0d15a" providerId="ADAL" clId="{5F10D26E-AD29-41A9-BA0F-94915DAAF4B7}" dt="2021-07-14T20:47:29.555" v="581" actId="20577"/>
        <pc:sldMkLst>
          <pc:docMk/>
          <pc:sldMk cId="489047524" sldId="421"/>
        </pc:sldMkLst>
        <pc:spChg chg="mod">
          <ac:chgData name="Obstfeld, Amrom E" userId="723fc76c-ee2b-4721-b304-153613f0d15a" providerId="ADAL" clId="{5F10D26E-AD29-41A9-BA0F-94915DAAF4B7}" dt="2021-07-14T20:47:16.917" v="579" actId="20577"/>
          <ac:spMkLst>
            <pc:docMk/>
            <pc:sldMk cId="489047524" sldId="421"/>
            <ac:spMk id="5" creationId="{00000000-0000-0000-0000-000000000000}"/>
          </ac:spMkLst>
        </pc:spChg>
      </pc:sldChg>
      <pc:sldChg chg="modSp">
        <pc:chgData name="Obstfeld, Amrom E" userId="723fc76c-ee2b-4721-b304-153613f0d15a" providerId="ADAL" clId="{5F10D26E-AD29-41A9-BA0F-94915DAAF4B7}" dt="2021-07-14T20:48:39.817" v="582"/>
        <pc:sldMkLst>
          <pc:docMk/>
          <pc:sldMk cId="2560907799" sldId="423"/>
        </pc:sldMkLst>
        <pc:spChg chg="mod">
          <ac:chgData name="Obstfeld, Amrom E" userId="723fc76c-ee2b-4721-b304-153613f0d15a" providerId="ADAL" clId="{5F10D26E-AD29-41A9-BA0F-94915DAAF4B7}" dt="2021-07-14T20:48:39.817" v="582"/>
          <ac:spMkLst>
            <pc:docMk/>
            <pc:sldMk cId="2560907799" sldId="423"/>
            <ac:spMk id="5" creationId="{00000000-0000-0000-0000-000000000000}"/>
          </ac:spMkLst>
        </pc:spChg>
      </pc:sldChg>
      <pc:sldChg chg="add del">
        <pc:chgData name="Obstfeld, Amrom E" userId="723fc76c-ee2b-4721-b304-153613f0d15a" providerId="ADAL" clId="{5F10D26E-AD29-41A9-BA0F-94915DAAF4B7}" dt="2021-07-15T00:10:37.276" v="2354" actId="2696"/>
        <pc:sldMkLst>
          <pc:docMk/>
          <pc:sldMk cId="2496643571" sldId="427"/>
        </pc:sldMkLst>
      </pc:sldChg>
      <pc:sldChg chg="modSp add modNotesTx">
        <pc:chgData name="Obstfeld, Amrom E" userId="723fc76c-ee2b-4721-b304-153613f0d15a" providerId="ADAL" clId="{5F10D26E-AD29-41A9-BA0F-94915DAAF4B7}" dt="2021-07-15T00:11:10.210" v="2380" actId="20577"/>
        <pc:sldMkLst>
          <pc:docMk/>
          <pc:sldMk cId="3597243564" sldId="427"/>
        </pc:sldMkLst>
        <pc:spChg chg="mod">
          <ac:chgData name="Obstfeld, Amrom E" userId="723fc76c-ee2b-4721-b304-153613f0d15a" providerId="ADAL" clId="{5F10D26E-AD29-41A9-BA0F-94915DAAF4B7}" dt="2021-07-15T00:11:06.600" v="2379" actId="20577"/>
          <ac:spMkLst>
            <pc:docMk/>
            <pc:sldMk cId="3597243564" sldId="427"/>
            <ac:spMk id="3" creationId="{00000000-0000-0000-0000-000000000000}"/>
          </ac:spMkLst>
        </pc:spChg>
      </pc:sldChg>
      <pc:sldChg chg="add del">
        <pc:chgData name="Obstfeld, Amrom E" userId="723fc76c-ee2b-4721-b304-153613f0d15a" providerId="ADAL" clId="{5F10D26E-AD29-41A9-BA0F-94915DAAF4B7}" dt="2021-07-15T00:12:57.314" v="2386" actId="2696"/>
        <pc:sldMkLst>
          <pc:docMk/>
          <pc:sldMk cId="1063007908" sldId="428"/>
        </pc:sldMkLst>
      </pc:sldChg>
      <pc:sldChg chg="modSp add">
        <pc:chgData name="Obstfeld, Amrom E" userId="723fc76c-ee2b-4721-b304-153613f0d15a" providerId="ADAL" clId="{5F10D26E-AD29-41A9-BA0F-94915DAAF4B7}" dt="2021-07-15T00:18:07.315" v="2470" actId="20577"/>
        <pc:sldMkLst>
          <pc:docMk/>
          <pc:sldMk cId="2786701749" sldId="428"/>
        </pc:sldMkLst>
        <pc:spChg chg="mod">
          <ac:chgData name="Obstfeld, Amrom E" userId="723fc76c-ee2b-4721-b304-153613f0d15a" providerId="ADAL" clId="{5F10D26E-AD29-41A9-BA0F-94915DAAF4B7}" dt="2021-07-15T00:18:07.315" v="2470" actId="20577"/>
          <ac:spMkLst>
            <pc:docMk/>
            <pc:sldMk cId="2786701749" sldId="428"/>
            <ac:spMk id="14" creationId="{00000000-0000-0000-0000-000000000000}"/>
          </ac:spMkLst>
        </pc:spChg>
      </pc:sldChg>
      <pc:sldChg chg="add del">
        <pc:chgData name="Obstfeld, Amrom E" userId="723fc76c-ee2b-4721-b304-153613f0d15a" providerId="ADAL" clId="{5F10D26E-AD29-41A9-BA0F-94915DAAF4B7}" dt="2021-07-15T00:22:03.878" v="2542"/>
        <pc:sldMkLst>
          <pc:docMk/>
          <pc:sldMk cId="516377074" sldId="429"/>
        </pc:sldMkLst>
      </pc:sldChg>
      <pc:sldChg chg="addSp delSp modSp add del">
        <pc:chgData name="Obstfeld, Amrom E" userId="723fc76c-ee2b-4721-b304-153613f0d15a" providerId="ADAL" clId="{5F10D26E-AD29-41A9-BA0F-94915DAAF4B7}" dt="2021-07-15T00:37:25.038" v="2714" actId="14100"/>
        <pc:sldMkLst>
          <pc:docMk/>
          <pc:sldMk cId="940875369" sldId="429"/>
        </pc:sldMkLst>
        <pc:spChg chg="del">
          <ac:chgData name="Obstfeld, Amrom E" userId="723fc76c-ee2b-4721-b304-153613f0d15a" providerId="ADAL" clId="{5F10D26E-AD29-41A9-BA0F-94915DAAF4B7}" dt="2021-07-15T00:35:07.325" v="2682" actId="478"/>
          <ac:spMkLst>
            <pc:docMk/>
            <pc:sldMk cId="940875369" sldId="429"/>
            <ac:spMk id="4" creationId="{00000000-0000-0000-0000-000000000000}"/>
          </ac:spMkLst>
        </pc:spChg>
        <pc:spChg chg="del">
          <ac:chgData name="Obstfeld, Amrom E" userId="723fc76c-ee2b-4721-b304-153613f0d15a" providerId="ADAL" clId="{5F10D26E-AD29-41A9-BA0F-94915DAAF4B7}" dt="2021-07-15T00:33:32.303" v="2666" actId="478"/>
          <ac:spMkLst>
            <pc:docMk/>
            <pc:sldMk cId="940875369" sldId="429"/>
            <ac:spMk id="10" creationId="{00000000-0000-0000-0000-000000000000}"/>
          </ac:spMkLst>
        </pc:spChg>
        <pc:spChg chg="del">
          <ac:chgData name="Obstfeld, Amrom E" userId="723fc76c-ee2b-4721-b304-153613f0d15a" providerId="ADAL" clId="{5F10D26E-AD29-41A9-BA0F-94915DAAF4B7}" dt="2021-07-15T00:33:32.303" v="2666" actId="478"/>
          <ac:spMkLst>
            <pc:docMk/>
            <pc:sldMk cId="940875369" sldId="429"/>
            <ac:spMk id="11" creationId="{00000000-0000-0000-0000-000000000000}"/>
          </ac:spMkLst>
        </pc:spChg>
        <pc:spChg chg="mod">
          <ac:chgData name="Obstfeld, Amrom E" userId="723fc76c-ee2b-4721-b304-153613f0d15a" providerId="ADAL" clId="{5F10D26E-AD29-41A9-BA0F-94915DAAF4B7}" dt="2021-07-15T00:37:25.038" v="2714" actId="14100"/>
          <ac:spMkLst>
            <pc:docMk/>
            <pc:sldMk cId="940875369" sldId="429"/>
            <ac:spMk id="14" creationId="{00000000-0000-0000-0000-000000000000}"/>
          </ac:spMkLst>
        </pc:spChg>
        <pc:spChg chg="del">
          <ac:chgData name="Obstfeld, Amrom E" userId="723fc76c-ee2b-4721-b304-153613f0d15a" providerId="ADAL" clId="{5F10D26E-AD29-41A9-BA0F-94915DAAF4B7}" dt="2021-07-15T00:35:15.666" v="2684" actId="478"/>
          <ac:spMkLst>
            <pc:docMk/>
            <pc:sldMk cId="940875369" sldId="429"/>
            <ac:spMk id="17" creationId="{C80C0498-703D-44C8-AE47-869C81E10F6E}"/>
          </ac:spMkLst>
        </pc:spChg>
        <pc:spChg chg="mod">
          <ac:chgData name="Obstfeld, Amrom E" userId="723fc76c-ee2b-4721-b304-153613f0d15a" providerId="ADAL" clId="{5F10D26E-AD29-41A9-BA0F-94915DAAF4B7}" dt="2021-07-15T00:37:08.281" v="2705" actId="20577"/>
          <ac:spMkLst>
            <pc:docMk/>
            <pc:sldMk cId="940875369" sldId="429"/>
            <ac:spMk id="296" creationId="{00000000-0000-0000-0000-000000000000}"/>
          </ac:spMkLst>
        </pc:spChg>
        <pc:picChg chg="add mod modCrop">
          <ac:chgData name="Obstfeld, Amrom E" userId="723fc76c-ee2b-4721-b304-153613f0d15a" providerId="ADAL" clId="{5F10D26E-AD29-41A9-BA0F-94915DAAF4B7}" dt="2021-07-15T00:36:55.812" v="2693" actId="14100"/>
          <ac:picMkLst>
            <pc:docMk/>
            <pc:sldMk cId="940875369" sldId="429"/>
            <ac:picMk id="3" creationId="{0906B0FF-C41D-48A1-B10D-0358DF7DA593}"/>
          </ac:picMkLst>
        </pc:picChg>
        <pc:picChg chg="del">
          <ac:chgData name="Obstfeld, Amrom E" userId="723fc76c-ee2b-4721-b304-153613f0d15a" providerId="ADAL" clId="{5F10D26E-AD29-41A9-BA0F-94915DAAF4B7}" dt="2021-07-15T00:35:13.908" v="2683" actId="478"/>
          <ac:picMkLst>
            <pc:docMk/>
            <pc:sldMk cId="940875369" sldId="429"/>
            <ac:picMk id="5" creationId="{00000000-0000-0000-0000-000000000000}"/>
          </ac:picMkLst>
        </pc:picChg>
        <pc:picChg chg="del">
          <ac:chgData name="Obstfeld, Amrom E" userId="723fc76c-ee2b-4721-b304-153613f0d15a" providerId="ADAL" clId="{5F10D26E-AD29-41A9-BA0F-94915DAAF4B7}" dt="2021-07-15T00:36:32.420" v="2687" actId="478"/>
          <ac:picMkLst>
            <pc:docMk/>
            <pc:sldMk cId="940875369" sldId="429"/>
            <ac:picMk id="6" creationId="{00000000-0000-0000-0000-000000000000}"/>
          </ac:picMkLst>
        </pc:picChg>
        <pc:picChg chg="add">
          <ac:chgData name="Obstfeld, Amrom E" userId="723fc76c-ee2b-4721-b304-153613f0d15a" providerId="ADAL" clId="{5F10D26E-AD29-41A9-BA0F-94915DAAF4B7}" dt="2021-07-15T00:36:32.708" v="2688"/>
          <ac:picMkLst>
            <pc:docMk/>
            <pc:sldMk cId="940875369" sldId="429"/>
            <ac:picMk id="18" creationId="{62D640C7-1910-472E-8B00-534D655149D2}"/>
          </ac:picMkLst>
        </pc:picChg>
      </pc:sldChg>
      <pc:sldChg chg="addSp delSp modSp add">
        <pc:chgData name="Obstfeld, Amrom E" userId="723fc76c-ee2b-4721-b304-153613f0d15a" providerId="ADAL" clId="{5F10D26E-AD29-41A9-BA0F-94915DAAF4B7}" dt="2021-07-15T00:27:33.439" v="2592" actId="1076"/>
        <pc:sldMkLst>
          <pc:docMk/>
          <pc:sldMk cId="1453645204" sldId="430"/>
        </pc:sldMkLst>
        <pc:spChg chg="del">
          <ac:chgData name="Obstfeld, Amrom E" userId="723fc76c-ee2b-4721-b304-153613f0d15a" providerId="ADAL" clId="{5F10D26E-AD29-41A9-BA0F-94915DAAF4B7}" dt="2021-07-15T00:26:08.077" v="2582" actId="478"/>
          <ac:spMkLst>
            <pc:docMk/>
            <pc:sldMk cId="1453645204" sldId="430"/>
            <ac:spMk id="4" creationId="{00000000-0000-0000-0000-000000000000}"/>
          </ac:spMkLst>
        </pc:spChg>
        <pc:spChg chg="mod">
          <ac:chgData name="Obstfeld, Amrom E" userId="723fc76c-ee2b-4721-b304-153613f0d15a" providerId="ADAL" clId="{5F10D26E-AD29-41A9-BA0F-94915DAAF4B7}" dt="2021-07-15T00:26:01.451" v="2580"/>
          <ac:spMkLst>
            <pc:docMk/>
            <pc:sldMk cId="1453645204" sldId="430"/>
            <ac:spMk id="14" creationId="{00000000-0000-0000-0000-000000000000}"/>
          </ac:spMkLst>
        </pc:spChg>
        <pc:spChg chg="mod">
          <ac:chgData name="Obstfeld, Amrom E" userId="723fc76c-ee2b-4721-b304-153613f0d15a" providerId="ADAL" clId="{5F10D26E-AD29-41A9-BA0F-94915DAAF4B7}" dt="2021-07-15T00:27:30.747" v="2591" actId="1076"/>
          <ac:spMkLst>
            <pc:docMk/>
            <pc:sldMk cId="1453645204" sldId="430"/>
            <ac:spMk id="16" creationId="{00000000-0000-0000-0000-000000000000}"/>
          </ac:spMkLst>
        </pc:spChg>
        <pc:spChg chg="del">
          <ac:chgData name="Obstfeld, Amrom E" userId="723fc76c-ee2b-4721-b304-153613f0d15a" providerId="ADAL" clId="{5F10D26E-AD29-41A9-BA0F-94915DAAF4B7}" dt="2021-07-15T00:26:11.857" v="2584" actId="478"/>
          <ac:spMkLst>
            <pc:docMk/>
            <pc:sldMk cId="1453645204" sldId="430"/>
            <ac:spMk id="17" creationId="{C80C0498-703D-44C8-AE47-869C81E10F6E}"/>
          </ac:spMkLst>
        </pc:spChg>
        <pc:spChg chg="mod">
          <ac:chgData name="Obstfeld, Amrom E" userId="723fc76c-ee2b-4721-b304-153613f0d15a" providerId="ADAL" clId="{5F10D26E-AD29-41A9-BA0F-94915DAAF4B7}" dt="2021-07-15T00:25:43.276" v="2552" actId="20577"/>
          <ac:spMkLst>
            <pc:docMk/>
            <pc:sldMk cId="1453645204" sldId="430"/>
            <ac:spMk id="293" creationId="{00000000-0000-0000-0000-000000000000}"/>
          </ac:spMkLst>
        </pc:spChg>
        <pc:spChg chg="mod">
          <ac:chgData name="Obstfeld, Amrom E" userId="723fc76c-ee2b-4721-b304-153613f0d15a" providerId="ADAL" clId="{5F10D26E-AD29-41A9-BA0F-94915DAAF4B7}" dt="2021-07-15T00:25:50.421" v="2579" actId="20577"/>
          <ac:spMkLst>
            <pc:docMk/>
            <pc:sldMk cId="1453645204" sldId="430"/>
            <ac:spMk id="296" creationId="{00000000-0000-0000-0000-000000000000}"/>
          </ac:spMkLst>
        </pc:spChg>
        <pc:picChg chg="del">
          <ac:chgData name="Obstfeld, Amrom E" userId="723fc76c-ee2b-4721-b304-153613f0d15a" providerId="ADAL" clId="{5F10D26E-AD29-41A9-BA0F-94915DAAF4B7}" dt="2021-07-15T00:26:11.268" v="2583" actId="478"/>
          <ac:picMkLst>
            <pc:docMk/>
            <pc:sldMk cId="1453645204" sldId="430"/>
            <ac:picMk id="3" creationId="{642DF70A-E704-49F4-9877-6A60C204D0E8}"/>
          </ac:picMkLst>
        </pc:picChg>
        <pc:picChg chg="add mod">
          <ac:chgData name="Obstfeld, Amrom E" userId="723fc76c-ee2b-4721-b304-153613f0d15a" providerId="ADAL" clId="{5F10D26E-AD29-41A9-BA0F-94915DAAF4B7}" dt="2021-07-15T00:27:28.147" v="2590" actId="14100"/>
          <ac:picMkLst>
            <pc:docMk/>
            <pc:sldMk cId="1453645204" sldId="430"/>
            <ac:picMk id="5" creationId="{6A04B581-B644-4440-AF1E-484CDF8222C1}"/>
          </ac:picMkLst>
        </pc:picChg>
        <pc:picChg chg="add mod">
          <ac:chgData name="Obstfeld, Amrom E" userId="723fc76c-ee2b-4721-b304-153613f0d15a" providerId="ADAL" clId="{5F10D26E-AD29-41A9-BA0F-94915DAAF4B7}" dt="2021-07-15T00:27:33.439" v="2592" actId="1076"/>
          <ac:picMkLst>
            <pc:docMk/>
            <pc:sldMk cId="1453645204" sldId="430"/>
            <ac:picMk id="6" creationId="{8BC7C36E-E054-4B7D-95CC-388EF79AC69D}"/>
          </ac:picMkLst>
        </pc:picChg>
        <pc:picChg chg="del">
          <ac:chgData name="Obstfeld, Amrom E" userId="723fc76c-ee2b-4721-b304-153613f0d15a" providerId="ADAL" clId="{5F10D26E-AD29-41A9-BA0F-94915DAAF4B7}" dt="2021-07-15T00:26:05.847" v="2581" actId="478"/>
          <ac:picMkLst>
            <pc:docMk/>
            <pc:sldMk cId="1453645204" sldId="430"/>
            <ac:picMk id="7" creationId="{D19F217A-C3B0-4B58-9D5B-CBD383782F35}"/>
          </ac:picMkLst>
        </pc:picChg>
      </pc:sldChg>
      <pc:sldChg chg="add del">
        <pc:chgData name="Obstfeld, Amrom E" userId="723fc76c-ee2b-4721-b304-153613f0d15a" providerId="ADAL" clId="{5F10D26E-AD29-41A9-BA0F-94915DAAF4B7}" dt="2021-07-15T00:25:38.978" v="2545"/>
        <pc:sldMkLst>
          <pc:docMk/>
          <pc:sldMk cId="1824220424" sldId="430"/>
        </pc:sldMkLst>
      </pc:sldChg>
    </pc:docChg>
  </pc:docChgLst>
  <pc:docChgLst>
    <pc:chgData name="Obstfeld, Amrom E" userId="S::obstfelda@chop.edu::723fc76c-ee2b-4721-b304-153613f0d15a" providerId="AD" clId="Web-{2ECAA473-A7F1-4A23-A969-81F3BD8B8842}"/>
    <pc:docChg chg="modSld">
      <pc:chgData name="Obstfeld, Amrom E" userId="S::obstfelda@chop.edu::723fc76c-ee2b-4721-b304-153613f0d15a" providerId="AD" clId="Web-{2ECAA473-A7F1-4A23-A969-81F3BD8B8842}" dt="2021-07-11T20:14:02.332" v="23" actId="20577"/>
      <pc:docMkLst>
        <pc:docMk/>
      </pc:docMkLst>
      <pc:sldChg chg="modSp">
        <pc:chgData name="Obstfeld, Amrom E" userId="S::obstfelda@chop.edu::723fc76c-ee2b-4721-b304-153613f0d15a" providerId="AD" clId="Web-{2ECAA473-A7F1-4A23-A969-81F3BD8B8842}" dt="2021-07-11T19:20:20.383" v="19"/>
        <pc:sldMkLst>
          <pc:docMk/>
          <pc:sldMk cId="1019487404" sldId="354"/>
        </pc:sldMkLst>
        <pc:graphicFrameChg chg="mod modGraphic">
          <ac:chgData name="Obstfeld, Amrom E" userId="S::obstfelda@chop.edu::723fc76c-ee2b-4721-b304-153613f0d15a" providerId="AD" clId="Web-{2ECAA473-A7F1-4A23-A969-81F3BD8B8842}" dt="2021-07-11T19:20:20.383" v="19"/>
          <ac:graphicFrameMkLst>
            <pc:docMk/>
            <pc:sldMk cId="1019487404" sldId="354"/>
            <ac:graphicFrameMk id="89" creationId="{00000000-0000-0000-0000-000000000000}"/>
          </ac:graphicFrameMkLst>
        </pc:graphicFrameChg>
      </pc:sldChg>
      <pc:sldChg chg="modSp">
        <pc:chgData name="Obstfeld, Amrom E" userId="S::obstfelda@chop.edu::723fc76c-ee2b-4721-b304-153613f0d15a" providerId="AD" clId="Web-{2ECAA473-A7F1-4A23-A969-81F3BD8B8842}" dt="2021-07-11T19:19:34.818" v="5" actId="20577"/>
        <pc:sldMkLst>
          <pc:docMk/>
          <pc:sldMk cId="1711487330" sldId="360"/>
        </pc:sldMkLst>
        <pc:spChg chg="mod">
          <ac:chgData name="Obstfeld, Amrom E" userId="S::obstfelda@chop.edu::723fc76c-ee2b-4721-b304-153613f0d15a" providerId="AD" clId="Web-{2ECAA473-A7F1-4A23-A969-81F3BD8B8842}" dt="2021-07-11T19:19:34.818" v="5" actId="20577"/>
          <ac:spMkLst>
            <pc:docMk/>
            <pc:sldMk cId="1711487330" sldId="360"/>
            <ac:spMk id="3" creationId="{214B71DB-1783-DE4F-8447-5E7A1A5DC088}"/>
          </ac:spMkLst>
        </pc:spChg>
      </pc:sldChg>
      <pc:sldChg chg="modSp">
        <pc:chgData name="Obstfeld, Amrom E" userId="S::obstfelda@chop.edu::723fc76c-ee2b-4721-b304-153613f0d15a" providerId="AD" clId="Web-{2ECAA473-A7F1-4A23-A969-81F3BD8B8842}" dt="2021-07-11T20:14:02.332" v="23" actId="20577"/>
        <pc:sldMkLst>
          <pc:docMk/>
          <pc:sldMk cId="1129948485" sldId="410"/>
        </pc:sldMkLst>
        <pc:spChg chg="mod">
          <ac:chgData name="Obstfeld, Amrom E" userId="S::obstfelda@chop.edu::723fc76c-ee2b-4721-b304-153613f0d15a" providerId="AD" clId="Web-{2ECAA473-A7F1-4A23-A969-81F3BD8B8842}" dt="2021-07-11T20:14:02.332" v="23" actId="20577"/>
          <ac:spMkLst>
            <pc:docMk/>
            <pc:sldMk cId="1129948485" sldId="410"/>
            <ac:spMk id="6" creationId="{00000000-0000-0000-0000-000000000000}"/>
          </ac:spMkLst>
        </pc:spChg>
      </pc:sldChg>
      <pc:sldChg chg="modSp">
        <pc:chgData name="Obstfeld, Amrom E" userId="S::obstfelda@chop.edu::723fc76c-ee2b-4721-b304-153613f0d15a" providerId="AD" clId="Web-{2ECAA473-A7F1-4A23-A969-81F3BD8B8842}" dt="2021-07-11T19:26:46.002" v="21" actId="20577"/>
        <pc:sldMkLst>
          <pc:docMk/>
          <pc:sldMk cId="2650656418" sldId="414"/>
        </pc:sldMkLst>
        <pc:spChg chg="mod">
          <ac:chgData name="Obstfeld, Amrom E" userId="S::obstfelda@chop.edu::723fc76c-ee2b-4721-b304-153613f0d15a" providerId="AD" clId="Web-{2ECAA473-A7F1-4A23-A969-81F3BD8B8842}" dt="2021-07-11T19:26:46.002" v="21" actId="20577"/>
          <ac:spMkLst>
            <pc:docMk/>
            <pc:sldMk cId="2650656418" sldId="414"/>
            <ac:spMk id="280"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731517" y="4560556"/>
            <a:ext cx="5852158" cy="4320534"/>
          </a:xfrm>
          <a:prstGeom prst="rect">
            <a:avLst/>
          </a:prstGeom>
          <a:noFill/>
          <a:ln>
            <a:noFill/>
          </a:ln>
        </p:spPr>
        <p:txBody>
          <a:bodyPr spcFirstLastPara="1" wrap="square" lIns="49232" tIns="49232" rIns="49232" bIns="49232"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1354270404"/>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dirty="0"/>
              <a:t>Welcome</a:t>
            </a:r>
            <a:r>
              <a:rPr lang="en-US" baseline="0" dirty="0"/>
              <a:t> back everyone to the fourth session in this Introduction to R workshop. This is Amrom Obstfeld speaking. A quick </a:t>
            </a:r>
            <a:r>
              <a:rPr lang="en-US" dirty="0"/>
              <a:t>reminder before we begin to have these resources available to you. In particular make</a:t>
            </a:r>
            <a:r>
              <a:rPr lang="en-US" baseline="0" dirty="0"/>
              <a:t> sure you have the </a:t>
            </a:r>
            <a:r>
              <a:rPr lang="en-US" baseline="0" dirty="0" err="1"/>
              <a:t>Rstudio</a:t>
            </a:r>
            <a:r>
              <a:rPr lang="en-US" baseline="0" dirty="0"/>
              <a:t> cloud site open, that you are logged in, and you see the </a:t>
            </a:r>
            <a:r>
              <a:rPr lang="en-US" baseline="0" dirty="0" err="1"/>
              <a:t>Rstudio</a:t>
            </a:r>
            <a:r>
              <a:rPr lang="en-US" baseline="0" dirty="0"/>
              <a:t> application. If you lost your login feel free to message Nova who has them all ready for you.</a:t>
            </a:r>
            <a:endParaRPr lang="en-US" dirty="0"/>
          </a:p>
        </p:txBody>
      </p:sp>
    </p:spTree>
    <p:extLst>
      <p:ext uri="{BB962C8B-B14F-4D97-AF65-F5344CB8AC3E}">
        <p14:creationId xmlns:p14="http://schemas.microsoft.com/office/powerpoint/2010/main" val="6676726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p10: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lnSpc>
                <a:spcPct val="115000"/>
              </a:lnSpc>
              <a:buClr>
                <a:schemeClr val="dk1"/>
              </a:buClr>
              <a:buNone/>
            </a:pPr>
            <a:r>
              <a:rPr lang="en-US" sz="600" dirty="0"/>
              <a:t>Now</a:t>
            </a:r>
            <a:r>
              <a:rPr lang="en-US" sz="600" baseline="0" dirty="0"/>
              <a:t> dplyr isn't just a haphazard collection of functions. It takes a holistic almost philosophical approach to the transformation of data and implements it in an organized lexicon or grammar for programmatically transforming data.</a:t>
            </a:r>
            <a:endParaRPr lang="en-US" sz="600" dirty="0"/>
          </a:p>
          <a:p>
            <a:pPr marL="0" indent="0">
              <a:buNone/>
            </a:pPr>
            <a:endParaRPr lang="en-US" sz="600"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700" dirty="0"/>
              <a:t>What I mean when</a:t>
            </a:r>
            <a:r>
              <a:rPr lang="en-US" sz="700" baseline="0" dirty="0"/>
              <a:t> I say </a:t>
            </a:r>
            <a:r>
              <a:rPr lang="en-US" sz="700" dirty="0"/>
              <a:t>a grammar for transforming data really relates to 2 characteristics of the dplyr approach.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700" dirty="0"/>
              <a:t>#1</a:t>
            </a:r>
            <a:r>
              <a:rPr lang="en-US" sz="700" baseline="0" dirty="0"/>
              <a:t> </a:t>
            </a:r>
            <a:r>
              <a:rPr lang="en-US" sz="700" dirty="0"/>
              <a:t>In a similar way to how verbs operate on nouns, dplyr functions operate on data frames.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700" dirty="0"/>
              <a:t>#2</a:t>
            </a:r>
            <a:r>
              <a:rPr lang="en-US" sz="700" baseline="0" dirty="0"/>
              <a:t> </a:t>
            </a:r>
            <a:r>
              <a:rPr lang="en-US" sz="700" dirty="0"/>
              <a:t>Dplyr</a:t>
            </a:r>
            <a:r>
              <a:rPr lang="en-US" sz="700" baseline="0" dirty="0"/>
              <a:t> functions </a:t>
            </a:r>
            <a:r>
              <a:rPr lang="en-US" sz="700" dirty="0"/>
              <a:t>use a consistent syntax which</a:t>
            </a:r>
            <a:r>
              <a:rPr lang="en-US" sz="700" baseline="0" dirty="0"/>
              <a:t> minimizes cognitive load so once you understand the dplyr approach with one function, it's easier to learn new functions in dplyr.</a:t>
            </a:r>
            <a:endParaRPr lang="en-US" sz="700" dirty="0"/>
          </a:p>
          <a:p>
            <a:pPr marL="0" indent="0">
              <a:buNone/>
            </a:pPr>
            <a:endParaRPr lang="en-US" sz="600" dirty="0"/>
          </a:p>
          <a:p>
            <a:pPr marL="0" indent="0">
              <a:buNone/>
            </a:pPr>
            <a:endParaRPr lang="en-US" sz="600" dirty="0"/>
          </a:p>
        </p:txBody>
      </p:sp>
      <p:sp>
        <p:nvSpPr>
          <p:cNvPr id="120" name="Google Shape;120;p10: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138945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p10: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800" baseline="0" dirty="0">
                <a:latin typeface="Calibri"/>
                <a:ea typeface="Calibri"/>
                <a:cs typeface="Calibri"/>
                <a:sym typeface="Calibri"/>
              </a:rPr>
              <a:t>This session is about getting to know these functions. Data wrangling can require a lot of different manipulations and dplyr has a wealth of functions to help you with this, but most data wrangling in my experience will involve one of these four actions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800" baseline="0" dirty="0">
              <a:latin typeface="Calibri"/>
              <a:ea typeface="Calibri"/>
              <a:cs typeface="Calibri"/>
              <a:sym typeface="Calibri"/>
            </a:endParaRPr>
          </a:p>
          <a:p>
            <a:pPr marL="0" indent="0">
              <a:buNone/>
            </a:pPr>
            <a:r>
              <a:rPr lang="en-US" sz="800" baseline="0" dirty="0">
                <a:latin typeface="Calibri"/>
                <a:cs typeface="Calibri"/>
                <a:sym typeface="Calibri"/>
              </a:rPr>
              <a:t>Starting with the raw data, </a:t>
            </a:r>
            <a:r>
              <a:rPr lang="en-US" sz="800" baseline="0" dirty="0" err="1">
                <a:latin typeface="Calibri"/>
                <a:cs typeface="Calibri"/>
                <a:sym typeface="Calibri"/>
              </a:rPr>
              <a:t>youll</a:t>
            </a:r>
            <a:r>
              <a:rPr lang="en-US" sz="800" baseline="0" dirty="0">
                <a:latin typeface="Calibri"/>
                <a:cs typeface="Calibri"/>
                <a:sym typeface="Calibri"/>
              </a:rPr>
              <a:t> need to choose the columns you want, define and extract the rows of interest, you will likely need to derive new calculated columns and finally often we have to aggregate data with a summary.</a:t>
            </a:r>
          </a:p>
          <a:p>
            <a:pPr marL="0" indent="0">
              <a:buNone/>
            </a:pPr>
            <a:r>
              <a:rPr lang="en-US" sz="800" baseline="0" dirty="0">
                <a:latin typeface="Calibri"/>
                <a:cs typeface="Calibri"/>
                <a:sym typeface="Wingdings" panose="05000000000000000000" pitchFamily="2" charset="2"/>
              </a:rPr>
              <a:t></a:t>
            </a:r>
          </a:p>
          <a:p>
            <a:pPr marL="0" indent="0">
              <a:buNone/>
            </a:pPr>
            <a:r>
              <a:rPr lang="en-US" sz="800" baseline="0" dirty="0">
                <a:latin typeface="Calibri"/>
                <a:cs typeface="Calibri"/>
                <a:sym typeface="Wingdings" panose="05000000000000000000" pitchFamily="2" charset="2"/>
              </a:rPr>
              <a:t>Dplyr implements four functions that handle each of these actions, Select, Filter, Mutate, and Summarize. In this session we'll be discussing the first 3, and the last one will be covered in the next one.</a:t>
            </a:r>
            <a:endParaRPr lang="en-US" sz="600" dirty="0"/>
          </a:p>
        </p:txBody>
      </p:sp>
      <p:sp>
        <p:nvSpPr>
          <p:cNvPr id="120" name="Google Shape;120;p10: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365633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dirty="0"/>
              <a:t>Another feature of the dplyr approach to data manipulation</a:t>
            </a:r>
            <a:r>
              <a:rPr lang="en-US" baseline="0" dirty="0"/>
              <a:t> is that each function in the package is tuned to do one thing, meaning to change the data in one way. </a:t>
            </a:r>
          </a:p>
          <a:p>
            <a:pPr marL="158750" indent="0">
              <a:buNone/>
            </a:pPr>
            <a:r>
              <a:rPr lang="en-US" baseline="0" dirty="0"/>
              <a:t>What this means is that if you have several changes you need to make to the dataset - you won't be applying one function to get it to the end result as you see on this slide.</a:t>
            </a:r>
          </a:p>
        </p:txBody>
      </p:sp>
    </p:spTree>
    <p:extLst>
      <p:ext uri="{BB962C8B-B14F-4D97-AF65-F5344CB8AC3E}">
        <p14:creationId xmlns:p14="http://schemas.microsoft.com/office/powerpoint/2010/main" val="9060252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baseline="0" dirty="0"/>
              <a:t>Rather a typical workflow involves making one tweak to the data at a time, going through a sequence of steps, each one carried out by one function to get you to the final tidy dataset.</a:t>
            </a:r>
            <a:endParaRPr lang="en-US" dirty="0"/>
          </a:p>
        </p:txBody>
      </p:sp>
    </p:spTree>
    <p:extLst>
      <p:ext uri="{BB962C8B-B14F-4D97-AF65-F5344CB8AC3E}">
        <p14:creationId xmlns:p14="http://schemas.microsoft.com/office/powerpoint/2010/main" val="31411074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p24: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One of the major advantages of using dplyr functions in your data analysis</a:t>
            </a:r>
            <a:r>
              <a:rPr lang="en-US" baseline="0" dirty="0"/>
              <a:t> </a:t>
            </a:r>
            <a:r>
              <a:rPr lang="en-US" dirty="0"/>
              <a:t>is that dplyr functions all use a common syntax, which makes them easier to learn. </a:t>
            </a:r>
          </a:p>
          <a:p>
            <a:pPr marL="0" indent="0">
              <a:buNone/>
            </a:pPr>
            <a:endParaRPr lang="en-US" dirty="0"/>
          </a:p>
          <a:p>
            <a:pPr marL="0" indent="0">
              <a:buNone/>
            </a:pPr>
            <a:r>
              <a:rPr lang="en-US" dirty="0"/>
              <a:t>Each one will take a</a:t>
            </a:r>
            <a:r>
              <a:rPr lang="en-US" baseline="0" dirty="0"/>
              <a:t> data frame as the first argument, which will be followed by additional arguments that basically serve as instructions to the function on how to operate on the data frame. The output of dplyr functions is always another data frame. </a:t>
            </a:r>
          </a:p>
        </p:txBody>
      </p:sp>
      <p:sp>
        <p:nvSpPr>
          <p:cNvPr id="128" name="Google Shape;128;p24: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45078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85487" indent="0">
              <a:buNone/>
            </a:pPr>
            <a:r>
              <a:rPr lang="en-US" dirty="0"/>
              <a:t>The first</a:t>
            </a:r>
            <a:r>
              <a:rPr lang="en-US" baseline="0" dirty="0"/>
              <a:t> set of functions we will explore will be ones whose primary goal is to extracting the data of interest from a large and often messy pile of data.</a:t>
            </a:r>
          </a:p>
          <a:p>
            <a:pPr marL="85487" indent="0">
              <a:buNone/>
            </a:pPr>
            <a:endParaRPr lang="en-US" baseline="0" dirty="0"/>
          </a:p>
          <a:p>
            <a:pPr marL="85487"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Reducing a dataset to a narrow subset of columns and rows is often the first step in an analysis.</a:t>
            </a:r>
          </a:p>
        </p:txBody>
      </p:sp>
    </p:spTree>
    <p:extLst>
      <p:ext uri="{BB962C8B-B14F-4D97-AF65-F5344CB8AC3E}">
        <p14:creationId xmlns:p14="http://schemas.microsoft.com/office/powerpoint/2010/main" val="30049691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p12: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We will start with the select function. It’s not uncommon to get datasets with hundreds or even thousands of columns. In this case, the first challenge is often focusing in on the variables you’re actually interested in. select() allows you to rapidly zoom in on a useful subset of the columns in the raw data.</a:t>
            </a:r>
            <a:endParaRPr dirty="0"/>
          </a:p>
          <a:p>
            <a:pPr marL="0" indent="0">
              <a:buNone/>
            </a:pPr>
            <a:endParaRPr dirty="0"/>
          </a:p>
          <a:p>
            <a:pPr marL="0" indent="0">
              <a:buNone/>
            </a:pPr>
            <a:endParaRPr dirty="0"/>
          </a:p>
        </p:txBody>
      </p:sp>
      <p:sp>
        <p:nvSpPr>
          <p:cNvPr id="159" name="Google Shape;159;p12: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752633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1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lnSpc>
                <a:spcPct val="115000"/>
              </a:lnSpc>
              <a:buClr>
                <a:schemeClr val="dk1"/>
              </a:buClr>
              <a:buNone/>
            </a:pPr>
            <a:r>
              <a:rPr lang="en-US" sz="1100" dirty="0">
                <a:solidFill>
                  <a:schemeClr val="dk1"/>
                </a:solidFill>
                <a:latin typeface="Calibri"/>
                <a:ea typeface="Calibri"/>
                <a:cs typeface="Calibri"/>
                <a:sym typeface="Calibri"/>
              </a:rPr>
              <a:t>Here you see the graphical framework for how select works. You provide</a:t>
            </a:r>
            <a:r>
              <a:rPr lang="en-US" sz="1100" baseline="0" dirty="0">
                <a:solidFill>
                  <a:schemeClr val="dk1"/>
                </a:solidFill>
                <a:latin typeface="Calibri"/>
                <a:ea typeface="Calibri"/>
                <a:cs typeface="Calibri"/>
                <a:sym typeface="Calibri"/>
              </a:rPr>
              <a:t> the raw data as the input in the form of a data frame.</a:t>
            </a:r>
            <a:endParaRPr lang="en-US" sz="1100" dirty="0">
              <a:solidFill>
                <a:schemeClr val="dk1"/>
              </a:solidFill>
              <a:latin typeface="Calibri"/>
              <a:ea typeface="Calibri"/>
              <a:cs typeface="Calibri"/>
              <a:sym typeface="Calibri"/>
            </a:endParaRPr>
          </a:p>
          <a:p>
            <a:pPr marL="0" indent="0">
              <a:lnSpc>
                <a:spcPct val="115000"/>
              </a:lnSpc>
              <a:buClr>
                <a:schemeClr val="dk1"/>
              </a:buClr>
              <a:buNone/>
            </a:pPr>
            <a:endParaRPr lang="en-US" sz="1100" dirty="0">
              <a:solidFill>
                <a:schemeClr val="dk1"/>
              </a:solidFill>
              <a:latin typeface="Calibri"/>
              <a:ea typeface="Calibri"/>
              <a:cs typeface="Calibri"/>
              <a:sym typeface="Calibri"/>
            </a:endParaRPr>
          </a:p>
          <a:p>
            <a:pPr marL="0" indent="0">
              <a:lnSpc>
                <a:spcPct val="115000"/>
              </a:lnSpc>
              <a:buClr>
                <a:schemeClr val="dk1"/>
              </a:buClr>
              <a:buNone/>
            </a:pPr>
            <a:r>
              <a:rPr lang="en-US" sz="1100" dirty="0">
                <a:solidFill>
                  <a:schemeClr val="dk1"/>
                </a:solidFill>
                <a:latin typeface="Calibri"/>
                <a:ea typeface="Calibri"/>
                <a:cs typeface="Calibri"/>
                <a:sym typeface="Calibri"/>
              </a:rPr>
              <a:t>It will extract the columns of your choosing and return these columns as a new data frame. </a:t>
            </a:r>
          </a:p>
          <a:p>
            <a:pPr marL="0" indent="0">
              <a:lnSpc>
                <a:spcPct val="115000"/>
              </a:lnSpc>
              <a:buClr>
                <a:schemeClr val="dk1"/>
              </a:buClr>
              <a:buNone/>
            </a:pPr>
            <a:endParaRPr lang="en-US" sz="1100" dirty="0">
              <a:solidFill>
                <a:schemeClr val="dk1"/>
              </a:solidFill>
              <a:latin typeface="Calibri"/>
              <a:ea typeface="Calibri"/>
              <a:cs typeface="Calibri"/>
              <a:sym typeface="Calibri"/>
            </a:endParaRPr>
          </a:p>
          <a:p>
            <a:pPr marL="0" indent="0">
              <a:lnSpc>
                <a:spcPct val="115000"/>
              </a:lnSpc>
              <a:buClr>
                <a:schemeClr val="dk1"/>
              </a:buClr>
              <a:buNone/>
            </a:pPr>
            <a:r>
              <a:rPr lang="en-US" sz="1100" dirty="0">
                <a:solidFill>
                  <a:schemeClr val="dk1"/>
                </a:solidFill>
                <a:latin typeface="Calibri"/>
                <a:ea typeface="Calibri"/>
                <a:cs typeface="Calibri"/>
                <a:sym typeface="Calibri"/>
              </a:rPr>
              <a:t>In the output, you will wind up with all the rows that you started with and just the columns defined in the select function.</a:t>
            </a:r>
            <a:endParaRPr sz="1100" dirty="0"/>
          </a:p>
        </p:txBody>
      </p:sp>
      <p:sp>
        <p:nvSpPr>
          <p:cNvPr id="165" name="Google Shape;165;p1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245409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14: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lnSpc>
                <a:spcPct val="115000"/>
              </a:lnSpc>
              <a:buClr>
                <a:schemeClr val="dk1"/>
              </a:buClr>
              <a:buNone/>
            </a:pPr>
            <a:r>
              <a:rPr lang="en-US" sz="600" dirty="0">
                <a:solidFill>
                  <a:schemeClr val="dk1"/>
                </a:solidFill>
                <a:latin typeface="Calibri"/>
                <a:ea typeface="Calibri"/>
                <a:cs typeface="Calibri"/>
                <a:sym typeface="Calibri"/>
              </a:rPr>
              <a:t>So let's take a look at the syntax. You can see here that select() conforms to the</a:t>
            </a:r>
            <a:r>
              <a:rPr lang="en-US" sz="600" baseline="0" dirty="0">
                <a:solidFill>
                  <a:schemeClr val="dk1"/>
                </a:solidFill>
                <a:latin typeface="Calibri"/>
                <a:ea typeface="Calibri"/>
                <a:cs typeface="Calibri"/>
                <a:sym typeface="Calibri"/>
              </a:rPr>
              <a:t> syntax of all dplyr functions.</a:t>
            </a:r>
            <a:endParaRPr lang="en-US" sz="600" dirty="0">
              <a:solidFill>
                <a:schemeClr val="dk1"/>
              </a:solidFill>
              <a:latin typeface="Calibri"/>
              <a:ea typeface="Calibri"/>
              <a:cs typeface="Calibri"/>
              <a:sym typeface="Calibri"/>
            </a:endParaRPr>
          </a:p>
          <a:p>
            <a:pPr marL="0" indent="0">
              <a:lnSpc>
                <a:spcPct val="115000"/>
              </a:lnSpc>
              <a:buClr>
                <a:schemeClr val="dk1"/>
              </a:buClr>
              <a:buNone/>
            </a:pPr>
            <a:endParaRPr lang="en-US" sz="600" dirty="0">
              <a:solidFill>
                <a:schemeClr val="dk1"/>
              </a:solidFill>
              <a:latin typeface="Calibri"/>
              <a:ea typeface="Calibri"/>
              <a:cs typeface="Calibri"/>
              <a:sym typeface="Calibri"/>
            </a:endParaRPr>
          </a:p>
          <a:p>
            <a:pPr marL="0" indent="0">
              <a:lnSpc>
                <a:spcPct val="115000"/>
              </a:lnSpc>
              <a:buClr>
                <a:schemeClr val="dk1"/>
              </a:buClr>
              <a:buNone/>
            </a:pPr>
            <a:r>
              <a:rPr lang="en-US" sz="600" dirty="0">
                <a:solidFill>
                  <a:schemeClr val="dk1"/>
                </a:solidFill>
                <a:latin typeface="Calibri"/>
                <a:ea typeface="Calibri"/>
                <a:cs typeface="Calibri"/>
                <a:sym typeface="Calibri"/>
              </a:rPr>
              <a:t>Select takes the starting data frame as its first argument. In this case it’s the "</a:t>
            </a:r>
            <a:r>
              <a:rPr lang="en-US" sz="600" dirty="0" err="1">
                <a:solidFill>
                  <a:schemeClr val="dk1"/>
                </a:solidFill>
                <a:latin typeface="Calibri"/>
                <a:ea typeface="Calibri"/>
                <a:cs typeface="Calibri"/>
                <a:sym typeface="Calibri"/>
              </a:rPr>
              <a:t>covid_testing</a:t>
            </a:r>
            <a:r>
              <a:rPr lang="en-US" sz="600" dirty="0">
                <a:solidFill>
                  <a:schemeClr val="dk1"/>
                </a:solidFill>
                <a:latin typeface="Calibri"/>
                <a:ea typeface="Calibri"/>
                <a:cs typeface="Calibri"/>
                <a:sym typeface="Calibri"/>
              </a:rPr>
              <a:t>" data frame.</a:t>
            </a:r>
          </a:p>
          <a:p>
            <a:pPr marL="0" indent="0">
              <a:lnSpc>
                <a:spcPct val="115000"/>
              </a:lnSpc>
              <a:buClr>
                <a:schemeClr val="dk1"/>
              </a:buClr>
              <a:buNone/>
            </a:pPr>
            <a:r>
              <a:rPr lang="en-US" sz="600" dirty="0">
                <a:solidFill>
                  <a:schemeClr val="dk1"/>
                </a:solidFill>
                <a:latin typeface="Calibri"/>
                <a:ea typeface="Calibri"/>
                <a:cs typeface="Calibri"/>
                <a:sym typeface="Calibri"/>
              </a:rPr>
              <a:t>After that it takes any number of additional arguments that specify the columns that you want to pick. </a:t>
            </a:r>
          </a:p>
          <a:p>
            <a:pPr marL="0" indent="0">
              <a:lnSpc>
                <a:spcPct val="115000"/>
              </a:lnSpc>
              <a:buClr>
                <a:schemeClr val="dk1"/>
              </a:buClr>
              <a:buNone/>
            </a:pPr>
            <a:r>
              <a:rPr lang="en-US" sz="600" dirty="0">
                <a:solidFill>
                  <a:schemeClr val="dk1"/>
                </a:solidFill>
                <a:latin typeface="Calibri"/>
                <a:ea typeface="Calibri"/>
                <a:cs typeface="Calibri"/>
                <a:sym typeface="Calibri"/>
              </a:rPr>
              <a:t>In it’s simplest form, those additional arguments will just be the names of the columns that you want to select. For example in this case we are indicating that we want to keep the </a:t>
            </a:r>
            <a:r>
              <a:rPr lang="en-US" sz="600" dirty="0" err="1">
                <a:solidFill>
                  <a:schemeClr val="dk1"/>
                </a:solidFill>
                <a:latin typeface="Calibri"/>
                <a:ea typeface="Calibri"/>
                <a:cs typeface="Calibri"/>
                <a:sym typeface="Calibri"/>
              </a:rPr>
              <a:t>mrn</a:t>
            </a:r>
            <a:r>
              <a:rPr lang="en-US" sz="600" dirty="0">
                <a:solidFill>
                  <a:schemeClr val="dk1"/>
                </a:solidFill>
                <a:latin typeface="Calibri"/>
                <a:ea typeface="Calibri"/>
                <a:cs typeface="Calibri"/>
                <a:sym typeface="Calibri"/>
              </a:rPr>
              <a:t> and </a:t>
            </a:r>
            <a:r>
              <a:rPr lang="en-US" sz="600" dirty="0" err="1">
                <a:solidFill>
                  <a:schemeClr val="dk1"/>
                </a:solidFill>
                <a:latin typeface="Calibri"/>
                <a:ea typeface="Calibri"/>
                <a:cs typeface="Calibri"/>
                <a:sym typeface="Calibri"/>
              </a:rPr>
              <a:t>last_name</a:t>
            </a:r>
            <a:r>
              <a:rPr lang="en-US" sz="600" dirty="0">
                <a:solidFill>
                  <a:schemeClr val="dk1"/>
                </a:solidFill>
                <a:latin typeface="Calibri"/>
                <a:ea typeface="Calibri"/>
                <a:cs typeface="Calibri"/>
                <a:sym typeface="Calibri"/>
              </a:rPr>
              <a:t> columns.</a:t>
            </a:r>
          </a:p>
          <a:p>
            <a:pPr marL="0" indent="0">
              <a:lnSpc>
                <a:spcPct val="115000"/>
              </a:lnSpc>
              <a:buClr>
                <a:schemeClr val="dk1"/>
              </a:buClr>
              <a:buNone/>
            </a:pPr>
            <a:r>
              <a:rPr lang="en-US" sz="600" dirty="0">
                <a:solidFill>
                  <a:schemeClr val="dk1"/>
                </a:solidFill>
                <a:latin typeface="Calibri"/>
                <a:ea typeface="Calibri"/>
                <a:cs typeface="Calibri"/>
                <a:sym typeface="Calibri"/>
              </a:rPr>
              <a:t> In very wide datasets, writing out the names of the columns you want just doesn’t scale so dplyr does have additional</a:t>
            </a:r>
            <a:r>
              <a:rPr lang="en-US" sz="600" baseline="0" dirty="0">
                <a:solidFill>
                  <a:schemeClr val="dk1"/>
                </a:solidFill>
                <a:latin typeface="Calibri"/>
                <a:ea typeface="Calibri"/>
                <a:cs typeface="Calibri"/>
                <a:sym typeface="Calibri"/>
              </a:rPr>
              <a:t> </a:t>
            </a:r>
            <a:r>
              <a:rPr lang="en-US" sz="600" dirty="0">
                <a:solidFill>
                  <a:schemeClr val="dk1"/>
                </a:solidFill>
                <a:latin typeface="Calibri"/>
                <a:ea typeface="Calibri"/>
                <a:cs typeface="Calibri"/>
                <a:sym typeface="Calibri"/>
              </a:rPr>
              <a:t>convenience functions that can help you succinctly identify the columns you want. We won't go over these together but they </a:t>
            </a:r>
            <a:r>
              <a:rPr lang="en-US" sz="600" baseline="0" dirty="0">
                <a:solidFill>
                  <a:schemeClr val="dk1"/>
                </a:solidFill>
                <a:latin typeface="Calibri"/>
                <a:ea typeface="Calibri"/>
                <a:cs typeface="Calibri"/>
                <a:sym typeface="Calibri"/>
              </a:rPr>
              <a:t>can be found in the data transformation cheat sheet in the appendix to your </a:t>
            </a:r>
            <a:r>
              <a:rPr lang="en-US" sz="600" baseline="0" dirty="0" err="1">
                <a:solidFill>
                  <a:schemeClr val="dk1"/>
                </a:solidFill>
                <a:latin typeface="Calibri"/>
                <a:ea typeface="Calibri"/>
                <a:cs typeface="Calibri"/>
                <a:sym typeface="Calibri"/>
              </a:rPr>
              <a:t>coursebook</a:t>
            </a:r>
            <a:r>
              <a:rPr lang="en-US" sz="600" baseline="0" dirty="0">
                <a:solidFill>
                  <a:schemeClr val="dk1"/>
                </a:solidFill>
                <a:latin typeface="Calibri"/>
                <a:ea typeface="Calibri"/>
                <a:cs typeface="Calibri"/>
                <a:sym typeface="Calibri"/>
              </a:rPr>
              <a:t>.</a:t>
            </a:r>
            <a:endParaRPr sz="600" dirty="0">
              <a:solidFill>
                <a:schemeClr val="dk1"/>
              </a:solidFill>
              <a:latin typeface="Calibri"/>
              <a:ea typeface="Calibri"/>
              <a:cs typeface="Calibri"/>
              <a:sym typeface="Calibri"/>
            </a:endParaRPr>
          </a:p>
          <a:p>
            <a:pPr marL="0" indent="0">
              <a:buNone/>
            </a:pPr>
            <a:endParaRPr dirty="0"/>
          </a:p>
        </p:txBody>
      </p:sp>
      <p:sp>
        <p:nvSpPr>
          <p:cNvPr id="178" name="Google Shape;178;p14: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781542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14: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sz="600" dirty="0">
                <a:solidFill>
                  <a:schemeClr val="dk1"/>
                </a:solidFill>
                <a:latin typeface="Calibri"/>
                <a:ea typeface="Calibri"/>
                <a:cs typeface="Calibri"/>
                <a:sym typeface="Calibri"/>
              </a:rPr>
              <a:t>So for example, if you were to run the code</a:t>
            </a:r>
            <a:r>
              <a:rPr lang="en-US" sz="600" baseline="0" dirty="0">
                <a:solidFill>
                  <a:schemeClr val="dk1"/>
                </a:solidFill>
                <a:latin typeface="Calibri"/>
                <a:ea typeface="Calibri"/>
                <a:cs typeface="Calibri"/>
                <a:sym typeface="Calibri"/>
              </a:rPr>
              <a:t> you see here</a:t>
            </a:r>
            <a:r>
              <a:rPr lang="en-US" sz="600" dirty="0">
                <a:solidFill>
                  <a:schemeClr val="dk1"/>
                </a:solidFill>
                <a:latin typeface="Calibri"/>
                <a:ea typeface="Calibri"/>
                <a:cs typeface="Calibri"/>
                <a:sym typeface="Calibri"/>
              </a:rPr>
              <a:t>, the snippet of the </a:t>
            </a:r>
            <a:r>
              <a:rPr lang="en-US" sz="600" dirty="0" err="1">
                <a:solidFill>
                  <a:schemeClr val="dk1"/>
                </a:solidFill>
                <a:latin typeface="Calibri"/>
                <a:ea typeface="Calibri"/>
                <a:cs typeface="Calibri"/>
                <a:sym typeface="Calibri"/>
              </a:rPr>
              <a:t>covid_testing</a:t>
            </a:r>
            <a:r>
              <a:rPr lang="en-US" sz="600" dirty="0">
                <a:solidFill>
                  <a:schemeClr val="dk1"/>
                </a:solidFill>
                <a:latin typeface="Calibri"/>
                <a:ea typeface="Calibri"/>
                <a:cs typeface="Calibri"/>
                <a:sym typeface="Calibri"/>
              </a:rPr>
              <a:t> data frame on the left would be accepted as input and a subset of it, the </a:t>
            </a:r>
            <a:r>
              <a:rPr lang="en-US" sz="600" dirty="0" err="1">
                <a:solidFill>
                  <a:schemeClr val="dk1"/>
                </a:solidFill>
                <a:latin typeface="Calibri"/>
                <a:ea typeface="Calibri"/>
                <a:cs typeface="Calibri"/>
                <a:sym typeface="Calibri"/>
              </a:rPr>
              <a:t>mrn</a:t>
            </a:r>
            <a:r>
              <a:rPr lang="en-US" sz="600" dirty="0">
                <a:solidFill>
                  <a:schemeClr val="dk1"/>
                </a:solidFill>
                <a:latin typeface="Calibri"/>
                <a:ea typeface="Calibri"/>
                <a:cs typeface="Calibri"/>
                <a:sym typeface="Calibri"/>
              </a:rPr>
              <a:t> and the </a:t>
            </a:r>
            <a:r>
              <a:rPr lang="en-US" sz="600" dirty="0" err="1">
                <a:solidFill>
                  <a:schemeClr val="dk1"/>
                </a:solidFill>
                <a:latin typeface="Calibri"/>
                <a:ea typeface="Calibri"/>
                <a:cs typeface="Calibri"/>
                <a:sym typeface="Calibri"/>
              </a:rPr>
              <a:t>last_name</a:t>
            </a:r>
            <a:r>
              <a:rPr lang="en-US" sz="600" dirty="0">
                <a:solidFill>
                  <a:schemeClr val="dk1"/>
                </a:solidFill>
                <a:latin typeface="Calibri"/>
                <a:ea typeface="Calibri"/>
                <a:cs typeface="Calibri"/>
                <a:sym typeface="Calibri"/>
              </a:rPr>
              <a:t> would be returned as output </a:t>
            </a:r>
            <a:endParaRPr lang="en-US" sz="600" dirty="0"/>
          </a:p>
        </p:txBody>
      </p:sp>
      <p:sp>
        <p:nvSpPr>
          <p:cNvPr id="178" name="Google Shape;178;p14: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351141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baseline="0" dirty="0"/>
              <a:t>In this session we'll begin to tackle one of the fundamental issues in data analysis and that is the process of transforming, or wrangling, your data set. </a:t>
            </a:r>
            <a:endParaRPr lang="en-US" dirty="0"/>
          </a:p>
        </p:txBody>
      </p:sp>
    </p:spTree>
    <p:extLst>
      <p:ext uri="{BB962C8B-B14F-4D97-AF65-F5344CB8AC3E}">
        <p14:creationId xmlns:p14="http://schemas.microsoft.com/office/powerpoint/2010/main" val="335962186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14: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sz="600" dirty="0">
                <a:solidFill>
                  <a:schemeClr val="dk1"/>
                </a:solidFill>
                <a:latin typeface="Calibri"/>
                <a:ea typeface="Calibri"/>
                <a:cs typeface="Calibri"/>
                <a:sym typeface="Calibri"/>
              </a:rPr>
              <a:t>Also by the way you if</a:t>
            </a:r>
            <a:r>
              <a:rPr lang="en-US" sz="600" baseline="0" dirty="0">
                <a:solidFill>
                  <a:schemeClr val="dk1"/>
                </a:solidFill>
                <a:latin typeface="Calibri"/>
                <a:ea typeface="Calibri"/>
                <a:cs typeface="Calibri"/>
                <a:sym typeface="Calibri"/>
              </a:rPr>
              <a:t> you put a little minus sign before the name of the column then select will actually EXCLUDE that column from the output.</a:t>
            </a:r>
          </a:p>
          <a:p>
            <a:pPr marL="0" indent="0">
              <a:buNone/>
            </a:pPr>
            <a:endParaRPr lang="en-US" sz="600" baseline="0" dirty="0">
              <a:solidFill>
                <a:schemeClr val="dk1"/>
              </a:solidFill>
              <a:latin typeface="Calibri"/>
              <a:cs typeface="Calibri"/>
              <a:sym typeface="Calibri"/>
            </a:endParaRPr>
          </a:p>
          <a:p>
            <a:pPr marL="0" indent="0">
              <a:buNone/>
            </a:pPr>
            <a:r>
              <a:rPr lang="en-US" sz="600" baseline="0" dirty="0">
                <a:solidFill>
                  <a:schemeClr val="dk1"/>
                </a:solidFill>
                <a:latin typeface="Calibri"/>
                <a:cs typeface="Calibri"/>
                <a:sym typeface="Calibri"/>
              </a:rPr>
              <a:t>So in this example we put a minus sign in front of column name </a:t>
            </a:r>
            <a:r>
              <a:rPr lang="en-US" sz="600" baseline="0" dirty="0" err="1">
                <a:solidFill>
                  <a:schemeClr val="dk1"/>
                </a:solidFill>
                <a:latin typeface="Calibri"/>
                <a:cs typeface="Calibri"/>
                <a:sym typeface="Calibri"/>
              </a:rPr>
              <a:t>mrn</a:t>
            </a:r>
            <a:r>
              <a:rPr lang="en-US" sz="600" baseline="0" dirty="0">
                <a:solidFill>
                  <a:schemeClr val="dk1"/>
                </a:solidFill>
                <a:latin typeface="Calibri"/>
                <a:cs typeface="Calibri"/>
                <a:sym typeface="Calibri"/>
              </a:rPr>
              <a:t> and </a:t>
            </a:r>
            <a:r>
              <a:rPr lang="en-US" sz="600" baseline="0" dirty="0" err="1">
                <a:solidFill>
                  <a:schemeClr val="dk1"/>
                </a:solidFill>
                <a:latin typeface="Calibri"/>
                <a:cs typeface="Calibri"/>
                <a:sym typeface="Calibri"/>
              </a:rPr>
              <a:t>last_name</a:t>
            </a:r>
            <a:r>
              <a:rPr lang="en-US" sz="600" baseline="0" dirty="0">
                <a:solidFill>
                  <a:schemeClr val="dk1"/>
                </a:solidFill>
                <a:latin typeface="Calibri"/>
                <a:cs typeface="Calibri"/>
                <a:sym typeface="Calibri"/>
              </a:rPr>
              <a:t>, and the snippet of </a:t>
            </a:r>
            <a:r>
              <a:rPr lang="en-US" sz="600" baseline="0" dirty="0" err="1">
                <a:solidFill>
                  <a:schemeClr val="dk1"/>
                </a:solidFill>
                <a:latin typeface="Calibri"/>
                <a:cs typeface="Calibri"/>
                <a:sym typeface="Calibri"/>
              </a:rPr>
              <a:t>covid_testing</a:t>
            </a:r>
            <a:r>
              <a:rPr lang="en-US" sz="600" baseline="0" dirty="0">
                <a:solidFill>
                  <a:schemeClr val="dk1"/>
                </a:solidFill>
                <a:latin typeface="Calibri"/>
                <a:cs typeface="Calibri"/>
                <a:sym typeface="Calibri"/>
              </a:rPr>
              <a:t> in the output only retains the </a:t>
            </a:r>
            <a:r>
              <a:rPr lang="en-US" sz="600" baseline="0" dirty="0" err="1">
                <a:solidFill>
                  <a:schemeClr val="dk1"/>
                </a:solidFill>
                <a:latin typeface="Calibri"/>
                <a:cs typeface="Calibri"/>
                <a:sym typeface="Calibri"/>
              </a:rPr>
              <a:t>first_name</a:t>
            </a:r>
            <a:r>
              <a:rPr lang="en-US" sz="600" baseline="0" dirty="0">
                <a:solidFill>
                  <a:schemeClr val="dk1"/>
                </a:solidFill>
                <a:latin typeface="Calibri"/>
                <a:cs typeface="Calibri"/>
                <a:sym typeface="Calibri"/>
              </a:rPr>
              <a:t> and gender columns </a:t>
            </a:r>
            <a:endParaRPr lang="en-US" sz="600" dirty="0"/>
          </a:p>
        </p:txBody>
      </p:sp>
      <p:sp>
        <p:nvSpPr>
          <p:cNvPr id="178" name="Google Shape;178;p14: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814516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I mentioned earlier that select actually has a bunch of helper functions that are there if you want</a:t>
            </a:r>
            <a:r>
              <a:rPr lang="en-US" baseline="0" dirty="0"/>
              <a:t> to use a shortcut rather than writing out all the columns you want. So you can do term matching, you can select all columns between two columns, like the third through the tenth.</a:t>
            </a:r>
            <a:endParaRPr lang="en-US" dirty="0"/>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For a complete list, see the select() section on the dplyr </a:t>
            </a:r>
            <a:r>
              <a:rPr lang="en-US" dirty="0" err="1"/>
              <a:t>cheatsheet</a:t>
            </a:r>
            <a:r>
              <a:rPr lang="en-US" dirty="0"/>
              <a:t> in your appendix</a:t>
            </a:r>
          </a:p>
          <a:p>
            <a:endParaRPr lang="en-US" dirty="0"/>
          </a:p>
        </p:txBody>
      </p:sp>
    </p:spTree>
    <p:extLst>
      <p:ext uri="{BB962C8B-B14F-4D97-AF65-F5344CB8AC3E}">
        <p14:creationId xmlns:p14="http://schemas.microsoft.com/office/powerpoint/2010/main" val="156522268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dirty="0"/>
              <a:t>OK here we go we have another your turn. </a:t>
            </a:r>
          </a:p>
          <a:p>
            <a:pPr marL="158750" indent="0">
              <a:buNone/>
            </a:pPr>
            <a:endParaRPr lang="en-US" dirty="0"/>
          </a:p>
          <a:p>
            <a:pPr marL="158750" indent="0">
              <a:buNone/>
            </a:pPr>
            <a:r>
              <a:rPr lang="en-US" dirty="0"/>
              <a:t>For this exercise use the first code chunk to see if you can use the select function to select just the </a:t>
            </a:r>
            <a:r>
              <a:rPr lang="en-US" dirty="0" err="1"/>
              <a:t>first_name</a:t>
            </a:r>
            <a:r>
              <a:rPr lang="en-US" dirty="0"/>
              <a:t> column from the COVID testing data set .
Use that second code chunk 2 remove the </a:t>
            </a:r>
            <a:r>
              <a:rPr lang="en-US" dirty="0" err="1"/>
              <a:t>first_name</a:t>
            </a:r>
            <a:r>
              <a:rPr lang="en-US" dirty="0"/>
              <a:t> column. </a:t>
            </a:r>
          </a:p>
        </p:txBody>
      </p:sp>
    </p:spTree>
    <p:extLst>
      <p:ext uri="{BB962C8B-B14F-4D97-AF65-F5344CB8AC3E}">
        <p14:creationId xmlns:p14="http://schemas.microsoft.com/office/powerpoint/2010/main" val="25498232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p22: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Clr>
                <a:schemeClr val="dk1"/>
              </a:buClr>
              <a:buNone/>
            </a:pPr>
            <a:r>
              <a:rPr lang="en-US" dirty="0">
                <a:solidFill>
                  <a:schemeClr val="dk1"/>
                </a:solidFill>
              </a:rPr>
              <a:t>Now let's carve the data set in the other direction. If you're trying to subset the rows of your data set, `filter()` is the function that you would use.</a:t>
            </a:r>
          </a:p>
          <a:p>
            <a:pPr marL="0" indent="0">
              <a:buClr>
                <a:schemeClr val="dk1"/>
              </a:buClr>
              <a:buNone/>
            </a:pPr>
            <a:endParaRPr dirty="0">
              <a:solidFill>
                <a:schemeClr val="dk1"/>
              </a:solidFill>
            </a:endParaRPr>
          </a:p>
          <a:p>
            <a:pPr marL="0" indent="0">
              <a:buNone/>
            </a:pPr>
            <a:endParaRPr dirty="0"/>
          </a:p>
        </p:txBody>
      </p:sp>
      <p:sp>
        <p:nvSpPr>
          <p:cNvPr id="284" name="Google Shape;284;p22: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558722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11: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lnSpc>
                <a:spcPct val="115000"/>
              </a:lnSpc>
              <a:buClr>
                <a:schemeClr val="dk1"/>
              </a:buClr>
              <a:buNone/>
            </a:pPr>
            <a:r>
              <a:rPr lang="en-US" sz="1100" dirty="0">
                <a:solidFill>
                  <a:schemeClr val="dk1"/>
                </a:solidFill>
                <a:latin typeface="Calibri"/>
                <a:ea typeface="Calibri"/>
                <a:cs typeface="Calibri"/>
                <a:sym typeface="Calibri"/>
              </a:rPr>
              <a:t>Here you see the graphical framework for how filter works. You provide</a:t>
            </a:r>
            <a:r>
              <a:rPr lang="en-US" sz="1100" baseline="0" dirty="0">
                <a:solidFill>
                  <a:schemeClr val="dk1"/>
                </a:solidFill>
                <a:latin typeface="Calibri"/>
                <a:ea typeface="Calibri"/>
                <a:cs typeface="Calibri"/>
                <a:sym typeface="Calibri"/>
              </a:rPr>
              <a:t> the raw data as the input in the form of a data frame.</a:t>
            </a:r>
            <a:endParaRPr lang="en-US" sz="1100" dirty="0">
              <a:solidFill>
                <a:schemeClr val="dk1"/>
              </a:solidFill>
              <a:latin typeface="Calibri"/>
              <a:ea typeface="Calibri"/>
              <a:cs typeface="Calibri"/>
              <a:sym typeface="Calibri"/>
            </a:endParaRPr>
          </a:p>
          <a:p>
            <a:pPr marL="0" indent="0">
              <a:lnSpc>
                <a:spcPct val="115000"/>
              </a:lnSpc>
              <a:buClr>
                <a:schemeClr val="dk1"/>
              </a:buClr>
              <a:buNone/>
            </a:pPr>
            <a:endParaRPr lang="en-US" sz="1100" dirty="0">
              <a:solidFill>
                <a:schemeClr val="dk1"/>
              </a:solidFill>
              <a:latin typeface="Calibri"/>
              <a:ea typeface="Calibri"/>
              <a:cs typeface="Calibri"/>
              <a:sym typeface="Calibri"/>
            </a:endParaRPr>
          </a:p>
          <a:p>
            <a:pPr marL="0" indent="0">
              <a:lnSpc>
                <a:spcPct val="115000"/>
              </a:lnSpc>
              <a:buClr>
                <a:schemeClr val="dk1"/>
              </a:buClr>
              <a:buNone/>
            </a:pPr>
            <a:r>
              <a:rPr lang="en-US" sz="1100" dirty="0">
                <a:solidFill>
                  <a:schemeClr val="dk1"/>
                </a:solidFill>
                <a:latin typeface="Calibri"/>
                <a:ea typeface="Calibri"/>
                <a:cs typeface="Calibri"/>
                <a:sym typeface="Calibri"/>
              </a:rPr>
              <a:t>Filter will use logical</a:t>
            </a:r>
            <a:r>
              <a:rPr lang="en-US" sz="1100" baseline="0" dirty="0">
                <a:solidFill>
                  <a:schemeClr val="dk1"/>
                </a:solidFill>
                <a:latin typeface="Calibri"/>
                <a:ea typeface="Calibri"/>
                <a:cs typeface="Calibri"/>
                <a:sym typeface="Calibri"/>
              </a:rPr>
              <a:t> criteria that you provide in the function, to identify the rows </a:t>
            </a:r>
            <a:r>
              <a:rPr lang="en-US" sz="1100" dirty="0">
                <a:solidFill>
                  <a:schemeClr val="dk1"/>
                </a:solidFill>
                <a:latin typeface="Calibri"/>
                <a:ea typeface="Calibri"/>
                <a:cs typeface="Calibri"/>
                <a:sym typeface="Calibri"/>
              </a:rPr>
              <a:t>that are required </a:t>
            </a:r>
          </a:p>
          <a:p>
            <a:pPr marL="0" indent="0">
              <a:lnSpc>
                <a:spcPct val="115000"/>
              </a:lnSpc>
              <a:buClr>
                <a:schemeClr val="dk1"/>
              </a:buClr>
              <a:buNone/>
            </a:pPr>
            <a:endParaRPr lang="en-US" sz="1100" dirty="0">
              <a:solidFill>
                <a:schemeClr val="dk1"/>
              </a:solidFill>
              <a:latin typeface="Calibri"/>
              <a:ea typeface="Calibri"/>
              <a:cs typeface="Calibri"/>
              <a:sym typeface="Calibri"/>
            </a:endParaRPr>
          </a:p>
          <a:p>
            <a:pPr marL="0" indent="0">
              <a:lnSpc>
                <a:spcPct val="115000"/>
              </a:lnSpc>
              <a:buClr>
                <a:schemeClr val="dk1"/>
              </a:buClr>
              <a:buNone/>
            </a:pPr>
            <a:r>
              <a:rPr lang="en-US" sz="1100" dirty="0">
                <a:solidFill>
                  <a:schemeClr val="dk1"/>
                </a:solidFill>
                <a:latin typeface="Calibri"/>
                <a:ea typeface="Calibri"/>
                <a:cs typeface="Calibri"/>
                <a:sym typeface="Calibri"/>
              </a:rPr>
              <a:t>In the output, you will wind up with all the columns that you started with and just the rows defined in the filter function.</a:t>
            </a:r>
            <a:endParaRPr lang="en-US" sz="1100" dirty="0"/>
          </a:p>
          <a:p>
            <a:pPr marL="0" indent="0">
              <a:buNone/>
            </a:pPr>
            <a:endParaRPr dirty="0"/>
          </a:p>
        </p:txBody>
      </p:sp>
      <p:sp>
        <p:nvSpPr>
          <p:cNvPr id="143" name="Google Shape;143;p11: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5574504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p24: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Recall that all dplyr functions hew to a common syntax and filter is no exception</a:t>
            </a:r>
            <a:r>
              <a:rPr lang="en-US" baseline="0" dirty="0"/>
              <a:t> </a:t>
            </a:r>
            <a:r>
              <a:rPr lang="en-US" baseline="0" dirty="0">
                <a:sym typeface="Wingdings" panose="05000000000000000000" pitchFamily="2" charset="2"/>
              </a:rPr>
              <a:t></a:t>
            </a:r>
            <a:endParaRPr dirty="0"/>
          </a:p>
        </p:txBody>
      </p:sp>
      <p:sp>
        <p:nvSpPr>
          <p:cNvPr id="128" name="Google Shape;128;p24: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1714342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In filter the first argument again is a data frame from which we will be extracting rows. </a:t>
            </a:r>
          </a:p>
          <a:p>
            <a:pPr marL="0" indent="0">
              <a:buNone/>
            </a:pPr>
            <a:r>
              <a:rPr lang="en-US" dirty="0"/>
              <a:t>Afterwards we can input one more logical tests. R then performs that logical test on each row of the dataset and returns all rows in which the logical test is TRUE. Rows for which the tests are TRUE are returned in the output as a data frame and the rest are removed.</a:t>
            </a:r>
          </a:p>
          <a:p>
            <a:pPr marL="0" indent="0">
              <a:buNone/>
            </a:pPr>
            <a:r>
              <a:rPr lang="en-US" dirty="0"/>
              <a:t>The key point here is that the logical tests are evaluated</a:t>
            </a:r>
            <a:r>
              <a:rPr lang="en-US" baseline="0" dirty="0"/>
              <a:t> row by row, one at a time, independently.</a:t>
            </a:r>
            <a:endParaRPr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2254119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Let's</a:t>
            </a:r>
            <a:r>
              <a:rPr lang="en-US" baseline="0" dirty="0"/>
              <a:t> zoom in for a second on those logical tests.</a:t>
            </a:r>
          </a:p>
          <a:p>
            <a:pPr marL="0" indent="0">
              <a:buNone/>
            </a:pPr>
            <a:endParaRPr lang="en-US" baseline="0" dirty="0"/>
          </a:p>
          <a:p>
            <a:pPr marL="0" indent="0">
              <a:buNone/>
            </a:pPr>
            <a:r>
              <a:rPr lang="en-US" baseline="0" dirty="0"/>
              <a:t>Generally speaking they will take this form. </a:t>
            </a:r>
          </a:p>
          <a:p>
            <a:pPr marL="0" indent="0">
              <a:buNone/>
            </a:pPr>
            <a:endParaRPr lang="en-US" baseline="0" dirty="0"/>
          </a:p>
          <a:p>
            <a:pPr marL="0" indent="0">
              <a:buNone/>
            </a:pPr>
            <a:r>
              <a:rPr lang="en-US" baseline="0" dirty="0"/>
              <a:t>There will be some column that contains the data you want to filter on, like the clinic name, or the patient MRN.</a:t>
            </a:r>
          </a:p>
          <a:p>
            <a:pPr marL="0" indent="0">
              <a:buNone/>
            </a:pPr>
            <a:endParaRPr lang="en-US" baseline="0" dirty="0"/>
          </a:p>
          <a:p>
            <a:pPr marL="0" indent="0">
              <a:buNone/>
            </a:pPr>
            <a:r>
              <a:rPr lang="en-US" baseline="0" dirty="0"/>
              <a:t>Then there will be a logical test, what you see here is equals, you can also have greater than, less than etc.</a:t>
            </a:r>
          </a:p>
          <a:p>
            <a:pPr marL="0" indent="0">
              <a:buNone/>
            </a:pPr>
            <a:endParaRPr lang="en-US" baseline="0" dirty="0"/>
          </a:p>
          <a:p>
            <a:pPr marL="0" indent="0">
              <a:buNone/>
            </a:pPr>
            <a:r>
              <a:rPr lang="en-US" baseline="0" dirty="0"/>
              <a:t>And then you have the criteria. Equal to what? Greater than what number?</a:t>
            </a:r>
          </a:p>
          <a:p>
            <a:pPr marL="0" indent="0">
              <a:buNone/>
            </a:pPr>
            <a:endParaRPr lang="en-US" baseline="0" dirty="0"/>
          </a:p>
          <a:p>
            <a:pPr marL="0" indent="0">
              <a:buNone/>
            </a:pPr>
            <a:r>
              <a:rPr lang="en-US" baseline="0" dirty="0"/>
              <a:t>OK let's see some real examples </a:t>
            </a:r>
            <a:r>
              <a:rPr lang="en-US" baseline="0" dirty="0">
                <a:sym typeface="Wingdings" panose="05000000000000000000" pitchFamily="2" charset="2"/>
              </a:rPr>
              <a:t></a:t>
            </a:r>
            <a:endParaRPr lang="en-US"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374680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Here's an example.  We supply the </a:t>
            </a:r>
            <a:r>
              <a:rPr lang="en-US" dirty="0" err="1"/>
              <a:t>covid_testing</a:t>
            </a:r>
            <a:r>
              <a:rPr lang="en-US" dirty="0"/>
              <a:t> data frame as the first argument. Afterwards we provide one logical test; we ask filter() to return</a:t>
            </a:r>
            <a:r>
              <a:rPr lang="en-US" baseline="0" dirty="0"/>
              <a:t> rows in which the </a:t>
            </a:r>
            <a:r>
              <a:rPr lang="en-US" baseline="0" dirty="0" err="1"/>
              <a:t>mrn</a:t>
            </a:r>
            <a:r>
              <a:rPr lang="en-US" baseline="0" dirty="0"/>
              <a:t> is </a:t>
            </a:r>
            <a:r>
              <a:rPr lang="en-US" sz="1100" b="0" i="0" u="none" strike="noStrike" cap="none" dirty="0">
                <a:solidFill>
                  <a:srgbClr val="000000"/>
                </a:solidFill>
                <a:effectLst/>
                <a:latin typeface="Arial"/>
                <a:ea typeface="Arial"/>
                <a:cs typeface="Arial"/>
                <a:sym typeface="Arial"/>
              </a:rPr>
              <a:t>5000083</a:t>
            </a:r>
            <a:r>
              <a:rPr lang="en-US" baseline="0" dirty="0"/>
              <a:t>.</a:t>
            </a:r>
          </a:p>
          <a:p>
            <a:pPr marL="0" indent="0">
              <a:buNone/>
            </a:pPr>
            <a:r>
              <a:rPr lang="en-US" baseline="0" dirty="0"/>
              <a:t>Filter will go row by row, starting from the very first row and ask is the value in the </a:t>
            </a:r>
            <a:r>
              <a:rPr lang="en-US" baseline="0" dirty="0" err="1"/>
              <a:t>mrn</a:t>
            </a:r>
            <a:r>
              <a:rPr lang="en-US" baseline="0" dirty="0"/>
              <a:t> column equal to 500083 for that row, as you can see it's not – so it gets an imaginary value of false. </a:t>
            </a:r>
            <a:r>
              <a:rPr lang="en-US" baseline="0" dirty="0">
                <a:sym typeface="Wingdings" panose="05000000000000000000" pitchFamily="2" charset="2"/>
              </a:rPr>
              <a:t></a:t>
            </a:r>
          </a:p>
          <a:p>
            <a:pPr marL="0" indent="0">
              <a:buNone/>
            </a:pPr>
            <a:r>
              <a:rPr lang="en-US" baseline="0" dirty="0">
                <a:sym typeface="Wingdings" panose="05000000000000000000" pitchFamily="2" charset="2"/>
              </a:rPr>
              <a:t>It then goes to the second row, again checks to see if the </a:t>
            </a:r>
            <a:r>
              <a:rPr lang="en-US" baseline="0" dirty="0" err="1">
                <a:sym typeface="Wingdings" panose="05000000000000000000" pitchFamily="2" charset="2"/>
              </a:rPr>
              <a:t>mrn</a:t>
            </a:r>
            <a:r>
              <a:rPr lang="en-US" baseline="0" dirty="0">
                <a:sym typeface="Wingdings" panose="05000000000000000000" pitchFamily="2" charset="2"/>
              </a:rPr>
              <a:t> is a match, it's not so it also get's a false.</a:t>
            </a:r>
          </a:p>
          <a:p>
            <a:pPr marL="0" indent="0">
              <a:buNone/>
            </a:pPr>
            <a:r>
              <a:rPr lang="en-US" baseline="0" dirty="0">
                <a:sym typeface="Wingdings" panose="05000000000000000000" pitchFamily="2" charset="2"/>
              </a:rPr>
              <a:t>And so on for the third </a:t>
            </a:r>
          </a:p>
          <a:p>
            <a:pPr marL="0" indent="0">
              <a:buNone/>
            </a:pPr>
            <a:r>
              <a:rPr lang="en-US" baseline="0" dirty="0">
                <a:sym typeface="Wingdings" panose="05000000000000000000" pitchFamily="2" charset="2"/>
              </a:rPr>
              <a:t>But in the fourth you can see we do have a match – so that gets a TRUE. </a:t>
            </a:r>
          </a:p>
          <a:p>
            <a:pPr marL="0" indent="0">
              <a:buNone/>
            </a:pPr>
            <a:r>
              <a:rPr lang="en-US" baseline="0" dirty="0">
                <a:sym typeface="Wingdings" panose="05000000000000000000" pitchFamily="2" charset="2"/>
              </a:rPr>
              <a:t>So the output of this function is a data frame with the same number of columns but only the rows that resulted in a TRUE based on the criteria in the function</a:t>
            </a:r>
          </a:p>
          <a:p>
            <a:pPr marL="0" indent="0">
              <a:buNone/>
            </a:pPr>
            <a:endParaRPr lang="en-US" baseline="0" dirty="0">
              <a:sym typeface="Wingdings" panose="05000000000000000000" pitchFamily="2" charset="2"/>
            </a:endParaRPr>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3050835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Clr>
                <a:schemeClr val="dk1"/>
              </a:buClr>
              <a:buNone/>
            </a:pPr>
            <a:r>
              <a:rPr lang="en-US" dirty="0"/>
              <a:t>Note that I used double equals inside of the logical test. Double equals means: compare the left hand to the right hand sides and if it’s the same, then return TRUE. The double equals is called the comparison operator. In contrast, a single equals sign sets a variable (the left side) to a value (usually on the right). It is a very common mistake to accidentally use a single equals inside of the filter function, which will result in an error.</a:t>
            </a:r>
          </a:p>
          <a:p>
            <a:pPr marL="0" indent="0">
              <a:buNone/>
            </a:pPr>
            <a:endParaRPr lang="en-US"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232210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dirty="0"/>
              <a:t>This is where the session sits</a:t>
            </a:r>
            <a:r>
              <a:rPr lang="en-US" baseline="0" dirty="0"/>
              <a:t> in our workshop. The session is marked for an hour and a half, hopefully we can fit a short break about halfway through to give everyone a chance to stretch.</a:t>
            </a:r>
            <a:endParaRPr lang="en-US" dirty="0"/>
          </a:p>
        </p:txBody>
      </p:sp>
    </p:spTree>
    <p:extLst>
      <p:ext uri="{BB962C8B-B14F-4D97-AF65-F5344CB8AC3E}">
        <p14:creationId xmlns:p14="http://schemas.microsoft.com/office/powerpoint/2010/main" val="4434866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defTabSz="492404">
              <a:buNone/>
              <a:defRPr/>
            </a:pPr>
            <a:r>
              <a:rPr lang="en-US" dirty="0"/>
              <a:t>Similarly we can ask filter to return just the rows that represent tests for a specific patient, like stark.</a:t>
            </a:r>
          </a:p>
          <a:p>
            <a:pPr marL="0" indent="0" defTabSz="492404">
              <a:buNone/>
              <a:defRPr/>
            </a:pPr>
            <a:r>
              <a:rPr lang="en-US" dirty="0"/>
              <a:t>In this case the first two rows result in TRUE and so are kept </a:t>
            </a:r>
          </a:p>
          <a:p>
            <a:pPr marL="0" indent="0" defTabSz="492404">
              <a:buNone/>
              <a:defRPr/>
            </a:pPr>
            <a:r>
              <a:rPr lang="en-US" dirty="0"/>
              <a:t> Note that when asking filter to return rows with specific text inside of it, we have to put that text in quotes and it's got to be an exact match, partial matches don't count.</a:t>
            </a:r>
          </a:p>
          <a:p>
            <a:pPr marL="0" indent="0">
              <a:buNone/>
            </a:pPr>
            <a:endParaRPr lang="en-US"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7786027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So what we've seen is that the output of a filter() function is completely</a:t>
            </a:r>
            <a:r>
              <a:rPr lang="en-US" baseline="0" dirty="0"/>
              <a:t> dependent on the logical operators in this </a:t>
            </a:r>
            <a:r>
              <a:rPr lang="en-US" baseline="0"/>
              <a:t>green rectangle. </a:t>
            </a:r>
            <a:r>
              <a:rPr lang="en-US" baseline="0" dirty="0"/>
              <a:t>Rows in which the logical statement results in a TRUE are returned and those that are FALSE will not be returned. So the next question of course is how do you construct logical statements in R.</a:t>
            </a:r>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2962514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p27: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lnSpc>
                <a:spcPct val="115000"/>
              </a:lnSpc>
              <a:buClr>
                <a:schemeClr val="dk1"/>
              </a:buClr>
              <a:buNone/>
            </a:pPr>
            <a:r>
              <a:rPr lang="en-US" sz="600" dirty="0">
                <a:solidFill>
                  <a:schemeClr val="dk1"/>
                </a:solidFill>
                <a:latin typeface="Calibri"/>
                <a:ea typeface="Calibri"/>
                <a:cs typeface="Calibri"/>
                <a:sym typeface="Calibri"/>
              </a:rPr>
              <a:t>R provides logical operators for</a:t>
            </a:r>
            <a:r>
              <a:rPr lang="en-US" sz="600" baseline="0" dirty="0">
                <a:solidFill>
                  <a:schemeClr val="dk1"/>
                </a:solidFill>
                <a:latin typeface="Calibri"/>
                <a:ea typeface="Calibri"/>
                <a:cs typeface="Calibri"/>
                <a:sym typeface="Calibri"/>
              </a:rPr>
              <a:t> every occasion. </a:t>
            </a:r>
            <a:r>
              <a:rPr lang="en-US" sz="600" dirty="0">
                <a:solidFill>
                  <a:schemeClr val="dk1"/>
                </a:solidFill>
                <a:latin typeface="Calibri"/>
                <a:ea typeface="Calibri"/>
                <a:cs typeface="Calibri"/>
                <a:sym typeface="Calibri"/>
              </a:rPr>
              <a:t>Here are just some of the important logical operators to know about. </a:t>
            </a:r>
          </a:p>
          <a:p>
            <a:pPr marL="0" indent="0">
              <a:lnSpc>
                <a:spcPct val="115000"/>
              </a:lnSpc>
              <a:buClr>
                <a:schemeClr val="dk1"/>
              </a:buClr>
              <a:buNone/>
            </a:pPr>
            <a:endParaRPr sz="600" dirty="0">
              <a:solidFill>
                <a:schemeClr val="dk1"/>
              </a:solidFill>
              <a:latin typeface="Calibri"/>
              <a:ea typeface="Calibri"/>
              <a:cs typeface="Calibri"/>
              <a:sym typeface="Calibri"/>
            </a:endParaRPr>
          </a:p>
          <a:p>
            <a:pPr marL="0" indent="0">
              <a:lnSpc>
                <a:spcPct val="115000"/>
              </a:lnSpc>
              <a:buClr>
                <a:schemeClr val="dk1"/>
              </a:buClr>
              <a:buNone/>
            </a:pPr>
            <a:r>
              <a:rPr lang="en-US" sz="600" dirty="0">
                <a:solidFill>
                  <a:schemeClr val="dk1"/>
                </a:solidFill>
                <a:latin typeface="Calibri"/>
                <a:ea typeface="Calibri"/>
                <a:cs typeface="Calibri"/>
                <a:sym typeface="Calibri"/>
              </a:rPr>
              <a:t>We’ve already seen the double equals. </a:t>
            </a:r>
            <a:r>
              <a:rPr lang="en-US" sz="600" dirty="0" err="1">
                <a:solidFill>
                  <a:schemeClr val="dk1"/>
                </a:solidFill>
                <a:latin typeface="Calibri"/>
                <a:ea typeface="Calibri"/>
                <a:cs typeface="Calibri"/>
                <a:sym typeface="Calibri"/>
              </a:rPr>
              <a:t>Theres</a:t>
            </a:r>
            <a:r>
              <a:rPr lang="en-US" sz="600" dirty="0">
                <a:solidFill>
                  <a:schemeClr val="dk1"/>
                </a:solidFill>
                <a:latin typeface="Calibri"/>
                <a:ea typeface="Calibri"/>
                <a:cs typeface="Calibri"/>
                <a:sym typeface="Calibri"/>
              </a:rPr>
              <a:t> also the less than or and greater than operators. These each also come as “or equal to” versions.</a:t>
            </a:r>
            <a:endParaRPr sz="600" dirty="0">
              <a:solidFill>
                <a:schemeClr val="dk1"/>
              </a:solidFill>
              <a:latin typeface="Calibri"/>
              <a:ea typeface="Calibri"/>
              <a:cs typeface="Calibri"/>
              <a:sym typeface="Calibri"/>
            </a:endParaRPr>
          </a:p>
          <a:p>
            <a:pPr marL="0" indent="0">
              <a:lnSpc>
                <a:spcPct val="115000"/>
              </a:lnSpc>
              <a:buClr>
                <a:schemeClr val="dk1"/>
              </a:buClr>
              <a:buNone/>
            </a:pPr>
            <a:r>
              <a:rPr lang="en-US" sz="600" dirty="0">
                <a:solidFill>
                  <a:schemeClr val="dk1"/>
                </a:solidFill>
                <a:latin typeface="Calibri"/>
                <a:ea typeface="Calibri"/>
                <a:cs typeface="Calibri"/>
                <a:sym typeface="Calibri"/>
              </a:rPr>
              <a:t>Use exclamation point-equals</a:t>
            </a:r>
            <a:r>
              <a:rPr lang="en-US" sz="600" baseline="0" dirty="0">
                <a:solidFill>
                  <a:schemeClr val="dk1"/>
                </a:solidFill>
                <a:latin typeface="Calibri"/>
                <a:ea typeface="Calibri"/>
                <a:cs typeface="Calibri"/>
                <a:sym typeface="Calibri"/>
              </a:rPr>
              <a:t> (</a:t>
            </a:r>
            <a:r>
              <a:rPr lang="en-US" sz="600" dirty="0">
                <a:solidFill>
                  <a:schemeClr val="dk1"/>
                </a:solidFill>
                <a:latin typeface="Calibri"/>
                <a:ea typeface="Calibri"/>
                <a:cs typeface="Calibri"/>
                <a:sym typeface="Calibri"/>
              </a:rPr>
              <a:t>!=) if you want to select rows in which a value is not equal to something else.</a:t>
            </a:r>
            <a:endParaRPr sz="600" dirty="0">
              <a:solidFill>
                <a:schemeClr val="dk1"/>
              </a:solidFill>
              <a:latin typeface="Calibri"/>
              <a:ea typeface="Calibri"/>
              <a:cs typeface="Calibri"/>
              <a:sym typeface="Calibri"/>
            </a:endParaRPr>
          </a:p>
          <a:p>
            <a:pPr marL="0" indent="0">
              <a:lnSpc>
                <a:spcPct val="115000"/>
              </a:lnSpc>
              <a:buClr>
                <a:schemeClr val="dk1"/>
              </a:buClr>
              <a:buNone/>
            </a:pPr>
            <a:r>
              <a:rPr lang="en-US" sz="600" dirty="0">
                <a:solidFill>
                  <a:schemeClr val="dk1"/>
                </a:solidFill>
                <a:latin typeface="Calibri"/>
                <a:ea typeface="Calibri"/>
                <a:cs typeface="Calibri"/>
                <a:sym typeface="Calibri"/>
              </a:rPr>
              <a:t>There</a:t>
            </a:r>
            <a:r>
              <a:rPr lang="en-US" sz="600" baseline="0" dirty="0">
                <a:solidFill>
                  <a:schemeClr val="dk1"/>
                </a:solidFill>
                <a:latin typeface="Calibri"/>
                <a:ea typeface="Calibri"/>
                <a:cs typeface="Calibri"/>
                <a:sym typeface="Calibri"/>
              </a:rPr>
              <a:t> are more here that we won't get into at the moment.</a:t>
            </a:r>
            <a:endParaRPr lang="en-US" sz="600" dirty="0">
              <a:solidFill>
                <a:schemeClr val="dk1"/>
              </a:solidFill>
              <a:latin typeface="Calibri"/>
              <a:ea typeface="Calibri"/>
              <a:cs typeface="Calibri"/>
              <a:sym typeface="Calibri"/>
            </a:endParaRPr>
          </a:p>
          <a:p>
            <a:pPr marL="0" indent="0">
              <a:buNone/>
            </a:pPr>
            <a:endParaRPr dirty="0"/>
          </a:p>
        </p:txBody>
      </p:sp>
      <p:sp>
        <p:nvSpPr>
          <p:cNvPr id="339" name="Google Shape;339;p27: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3801192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dirty="0"/>
              <a:t>Alright</a:t>
            </a:r>
            <a:r>
              <a:rPr lang="en-US" baseline="0" dirty="0"/>
              <a:t> POP QUIZ, let's see if we can predict what R will say</a:t>
            </a:r>
          </a:p>
          <a:p>
            <a:pPr marL="158750" indent="0">
              <a:buNone/>
            </a:pPr>
            <a:endParaRPr lang="en-US" baseline="0" dirty="0"/>
          </a:p>
          <a:p>
            <a:pPr marL="158750" indent="0">
              <a:buNone/>
            </a:pPr>
            <a:r>
              <a:rPr lang="en-US" baseline="0" dirty="0"/>
              <a:t>If we type into the console 1 ==1, what is the output from R? put your answer in the chat</a:t>
            </a:r>
          </a:p>
          <a:p>
            <a:pPr marL="158750" indent="0">
              <a:buNone/>
            </a:pPr>
            <a:endParaRPr lang="en-US" baseline="0" dirty="0"/>
          </a:p>
          <a:p>
            <a:pPr marL="158750" indent="0">
              <a:buNone/>
            </a:pPr>
            <a:r>
              <a:rPr lang="en-US" baseline="0" dirty="0"/>
              <a:t>R will output a TRUE</a:t>
            </a:r>
            <a:endParaRPr lang="en-US" dirty="0"/>
          </a:p>
        </p:txBody>
      </p:sp>
    </p:spTree>
    <p:extLst>
      <p:ext uri="{BB962C8B-B14F-4D97-AF65-F5344CB8AC3E}">
        <p14:creationId xmlns:p14="http://schemas.microsoft.com/office/powerpoint/2010/main" val="100809892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dirty="0"/>
              <a:t>How about this, if we type 3 != 1, will we get a TRUE</a:t>
            </a:r>
            <a:r>
              <a:rPr lang="en-US" baseline="0" dirty="0"/>
              <a:t> or a FALSE</a:t>
            </a:r>
          </a:p>
          <a:p>
            <a:pPr marL="158750" indent="0">
              <a:buNone/>
            </a:pPr>
            <a:endParaRPr lang="en-US" baseline="0" dirty="0"/>
          </a:p>
          <a:p>
            <a:pPr marL="158750" indent="0">
              <a:buNone/>
            </a:pPr>
            <a:r>
              <a:rPr lang="en-US" baseline="0" dirty="0"/>
              <a:t>Let's try it in our </a:t>
            </a:r>
            <a:r>
              <a:rPr lang="en-US" baseline="0" dirty="0" err="1"/>
              <a:t>Rstudio</a:t>
            </a:r>
            <a:r>
              <a:rPr lang="en-US" baseline="0" dirty="0"/>
              <a:t> console</a:t>
            </a:r>
          </a:p>
          <a:p>
            <a:pPr marL="158750" indent="0">
              <a:buNone/>
            </a:pPr>
            <a:endParaRPr lang="en-US" baseline="0" dirty="0"/>
          </a:p>
          <a:p>
            <a:pPr marL="158750" indent="0">
              <a:buNone/>
            </a:pPr>
            <a:r>
              <a:rPr lang="en-US" baseline="0" dirty="0"/>
              <a:t>This is TRUE as well</a:t>
            </a:r>
            <a:endParaRPr lang="en-US" dirty="0"/>
          </a:p>
        </p:txBody>
      </p:sp>
    </p:spTree>
    <p:extLst>
      <p:ext uri="{BB962C8B-B14F-4D97-AF65-F5344CB8AC3E}">
        <p14:creationId xmlns:p14="http://schemas.microsoft.com/office/powerpoint/2010/main" val="393295909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p19: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Now filter() is only one of many functions that dplyr</a:t>
            </a:r>
            <a:r>
              <a:rPr lang="en-US" baseline="0" dirty="0"/>
              <a:t> provides to allow you to extract the rows you want from your data. For a more comprehensive sampling </a:t>
            </a:r>
            <a:r>
              <a:rPr lang="en-US" dirty="0"/>
              <a:t>see the Manipulate cases section on the dplyr </a:t>
            </a:r>
            <a:r>
              <a:rPr lang="en-US" dirty="0" err="1"/>
              <a:t>cheatsheet</a:t>
            </a:r>
            <a:r>
              <a:rPr lang="en-US" dirty="0"/>
              <a:t>.</a:t>
            </a:r>
            <a:endParaRPr dirty="0"/>
          </a:p>
        </p:txBody>
      </p:sp>
      <p:sp>
        <p:nvSpPr>
          <p:cNvPr id="265" name="Google Shape;265;p19: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8598419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dirty="0"/>
              <a:t>OK so why don’t we try to put this into action. Shift over to</a:t>
            </a:r>
            <a:r>
              <a:rPr lang="en-US" baseline="0" dirty="0"/>
              <a:t> </a:t>
            </a:r>
            <a:r>
              <a:rPr lang="en-US" baseline="0" dirty="0" err="1"/>
              <a:t>Rstudio</a:t>
            </a:r>
            <a:r>
              <a:rPr lang="en-US" baseline="0" dirty="0"/>
              <a:t> cloud, go to Your Turn 3 in the </a:t>
            </a:r>
            <a:r>
              <a:rPr lang="en-US" baseline="0" dirty="0" err="1"/>
              <a:t>rmarkdown</a:t>
            </a:r>
            <a:r>
              <a:rPr lang="en-US" baseline="0" dirty="0"/>
              <a:t> document and work through the exercise</a:t>
            </a:r>
            <a:endParaRPr lang="en-US" dirty="0"/>
          </a:p>
        </p:txBody>
      </p:sp>
    </p:spTree>
    <p:extLst>
      <p:ext uri="{BB962C8B-B14F-4D97-AF65-F5344CB8AC3E}">
        <p14:creationId xmlns:p14="http://schemas.microsoft.com/office/powerpoint/2010/main" val="134850310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p22: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OK we're briefly going to talk about the</a:t>
            </a:r>
            <a:r>
              <a:rPr lang="en-US" baseline="0" dirty="0"/>
              <a:t> arrange function</a:t>
            </a:r>
            <a:endParaRPr dirty="0"/>
          </a:p>
        </p:txBody>
      </p:sp>
      <p:sp>
        <p:nvSpPr>
          <p:cNvPr id="284" name="Google Shape;284;p22: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5131885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11: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Arrange doesn’t so much change your data as much as organize it</a:t>
            </a:r>
          </a:p>
          <a:p>
            <a:pPr marL="0" indent="0">
              <a:buNone/>
            </a:pPr>
            <a:r>
              <a:rPr lang="en-US" dirty="0"/>
              <a:t>Often when exploring your data you’ll be interested in ordering the rows according to values in</a:t>
            </a:r>
            <a:r>
              <a:rPr lang="en-US" baseline="0" dirty="0"/>
              <a:t> a specific column or columns. That’s what arrange() does. It let’s you focus on the most important parts of your data by rearranging and organizing it.</a:t>
            </a:r>
            <a:endParaRPr lang="en-US" dirty="0"/>
          </a:p>
          <a:p>
            <a:pPr marL="0" indent="0">
              <a:buNone/>
            </a:pPr>
            <a:endParaRPr lang="en-US" dirty="0"/>
          </a:p>
          <a:p>
            <a:pPr marL="0" indent="0">
              <a:buNone/>
            </a:pPr>
            <a:endParaRPr dirty="0"/>
          </a:p>
        </p:txBody>
      </p:sp>
      <p:sp>
        <p:nvSpPr>
          <p:cNvPr id="143" name="Google Shape;143;p11: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5561984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baseline="0" dirty="0"/>
              <a:t>arrange conforms to the general syntax of dplyr function.  The data frame is your first argument. After that you can list one or more columns, each separated by a comma, to arrange the data frame by. </a:t>
            </a:r>
            <a:endParaRPr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803557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dirty="0"/>
              <a:t>Our goals for this session are to learn to use some of</a:t>
            </a:r>
            <a:r>
              <a:rPr lang="en-US" baseline="0" dirty="0"/>
              <a:t> the functions in the dplyr package to tackle some of the most common challenges in data transformation. In addition we'll be using a special tool called a pipe operator to string together individual functions into a data analysis pipeline. </a:t>
            </a:r>
            <a:endParaRPr lang="en-US" dirty="0"/>
          </a:p>
        </p:txBody>
      </p:sp>
    </p:spTree>
    <p:extLst>
      <p:ext uri="{BB962C8B-B14F-4D97-AF65-F5344CB8AC3E}">
        <p14:creationId xmlns:p14="http://schemas.microsoft.com/office/powerpoint/2010/main" val="74194617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baseline="0" dirty="0"/>
              <a:t>In this example we are arranging </a:t>
            </a:r>
            <a:r>
              <a:rPr lang="en-US" baseline="0" dirty="0" err="1"/>
              <a:t>covid_testing</a:t>
            </a:r>
            <a:r>
              <a:rPr lang="en-US" baseline="0" dirty="0"/>
              <a:t> data frame by the </a:t>
            </a:r>
            <a:r>
              <a:rPr lang="en-US" baseline="0" dirty="0" err="1"/>
              <a:t>first_name</a:t>
            </a:r>
            <a:r>
              <a:rPr lang="en-US" baseline="0" dirty="0"/>
              <a:t> in ascending alphabetical order</a:t>
            </a:r>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7273139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baseline="0" dirty="0"/>
              <a:t>By default arrange will order the rows from smallest to largest, from a to z, or from earliest date to latest depending on what type of data is in the column that we're arranging. We can reverse this by wrapping our column of interest in the desc() function.</a:t>
            </a:r>
          </a:p>
          <a:p>
            <a:pPr marL="0" indent="0">
              <a:buNone/>
            </a:pPr>
            <a:endParaRPr lang="en-US" baseline="0" dirty="0"/>
          </a:p>
          <a:p>
            <a:pPr marL="0" indent="0">
              <a:buNone/>
            </a:pPr>
            <a:r>
              <a:rPr lang="en-US" baseline="0" dirty="0"/>
              <a:t>So in this example our output is a data frame in ascending MRN order. </a:t>
            </a:r>
          </a:p>
          <a:p>
            <a:pPr marL="0" indent="0">
              <a:buNone/>
            </a:pPr>
            <a:endParaRPr lang="en-US" baseline="0"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1352626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dirty="0"/>
              <a:t>Check time – if after 1:45 skip</a:t>
            </a:r>
          </a:p>
        </p:txBody>
      </p:sp>
    </p:spTree>
    <p:extLst>
      <p:ext uri="{BB962C8B-B14F-4D97-AF65-F5344CB8AC3E}">
        <p14:creationId xmlns:p14="http://schemas.microsoft.com/office/powerpoint/2010/main" val="347531965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let's a quick thought experiment: by default, "arrange" will sort a column from lowest to highest value</a:t>
            </a:r>
          </a:p>
          <a:p>
            <a:r>
              <a:rPr lang="en-US" dirty="0"/>
              <a:t>If that's the case when might "arrange" actually place "1000" before "50"?</a:t>
            </a:r>
          </a:p>
          <a:p>
            <a:endParaRPr lang="en-US" dirty="0"/>
          </a:p>
          <a:p>
            <a:r>
              <a:rPr lang="en-US" dirty="0"/>
              <a:t>Correct – If we code 1000 and 50 as text rather as </a:t>
            </a:r>
            <a:r>
              <a:rPr lang="en-US" dirty="0" err="1"/>
              <a:t>numerials</a:t>
            </a:r>
            <a:r>
              <a:rPr lang="en-US" dirty="0"/>
              <a:t> then arrange is going to evaluate those values as if they are alphanumeric just looking at the first character since one is lower than five it'll place one before 5. </a:t>
            </a:r>
          </a:p>
        </p:txBody>
      </p:sp>
    </p:spTree>
    <p:extLst>
      <p:ext uri="{BB962C8B-B14F-4D97-AF65-F5344CB8AC3E}">
        <p14:creationId xmlns:p14="http://schemas.microsoft.com/office/powerpoint/2010/main" val="113220139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p22: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Now that we have a decent toolkit of functions with which to manipulate our data lets take a step back and talk about the data analysis process.</a:t>
            </a:r>
          </a:p>
          <a:p>
            <a:pPr marL="0" indent="0">
              <a:buNone/>
            </a:pPr>
            <a:r>
              <a:rPr lang="en-US" dirty="0"/>
              <a:t>In any real data manipulation task you're probably not  just going to use one verb but you're going to string multiple verbs together into a series of</a:t>
            </a:r>
            <a:r>
              <a:rPr lang="en-US" baseline="0" dirty="0"/>
              <a:t> steps that overall accomplish a goal.</a:t>
            </a:r>
            <a:r>
              <a:rPr lang="en-US" dirty="0"/>
              <a:t> </a:t>
            </a:r>
          </a:p>
          <a:p>
            <a:pPr marL="0" indent="0">
              <a:buNone/>
            </a:pPr>
            <a:r>
              <a:rPr lang="en-US" dirty="0" err="1"/>
              <a:t>Dplyr</a:t>
            </a:r>
            <a:r>
              <a:rPr lang="en-US" dirty="0"/>
              <a:t> allows you to do this with the pipe operator, which is what you're looking at here.</a:t>
            </a:r>
          </a:p>
        </p:txBody>
      </p:sp>
      <p:sp>
        <p:nvSpPr>
          <p:cNvPr id="284" name="Google Shape;284;p22: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7805632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For instance, in the context of the </a:t>
            </a:r>
            <a:r>
              <a:rPr lang="en-US" dirty="0" err="1"/>
              <a:t>covid_testing</a:t>
            </a:r>
            <a:r>
              <a:rPr lang="en-US" dirty="0"/>
              <a:t> data set, we might be interested in which clinical areas were the first to begin ordering our COVID test. </a:t>
            </a:r>
          </a:p>
          <a:p>
            <a:pPr marL="0" indent="0">
              <a:buNone/>
            </a:pPr>
            <a:endParaRPr lang="en-US" baseline="0" dirty="0"/>
          </a:p>
          <a:p>
            <a:pPr marL="0" indent="0">
              <a:buNone/>
            </a:pPr>
            <a:r>
              <a:rPr lang="en-US" baseline="0" dirty="0"/>
              <a:t>To accomplish this we're going to need to first filter to the rows that contain orders from the first 10 days of the pandemic. Then we'll select the column that contains the ordering location, and finally we'll arrange that column so that it's sorted by location.</a:t>
            </a:r>
          </a:p>
          <a:p>
            <a:pPr marL="0" indent="0">
              <a:buNone/>
            </a:pPr>
            <a:endParaRPr lang="en-US" baseline="0" dirty="0"/>
          </a:p>
          <a:p>
            <a:pPr marL="0" indent="0">
              <a:buNone/>
            </a:pPr>
            <a:r>
              <a:rPr lang="en-US" baseline="0" dirty="0">
                <a:sym typeface="Wingdings" panose="05000000000000000000" pitchFamily="2" charset="2"/>
              </a:rPr>
              <a:t></a:t>
            </a:r>
          </a:p>
          <a:p>
            <a:pPr marL="0" indent="0">
              <a:buNone/>
            </a:pPr>
            <a:endParaRPr lang="en-US" baseline="0" dirty="0">
              <a:sym typeface="Wingdings" panose="05000000000000000000" pitchFamily="2" charset="2"/>
            </a:endParaRPr>
          </a:p>
          <a:p>
            <a:pPr marL="0" indent="0">
              <a:buNone/>
            </a:pPr>
            <a:r>
              <a:rPr lang="en-US" baseline="0" dirty="0">
                <a:sym typeface="Wingdings" panose="05000000000000000000" pitchFamily="2" charset="2"/>
              </a:rPr>
              <a:t>Using the methodology we've learned so far this is how we would likely get this task done. We would first filter our original dataset specifying that we want </a:t>
            </a:r>
            <a:r>
              <a:rPr lang="en-US" baseline="0" dirty="0" err="1">
                <a:sym typeface="Wingdings" panose="05000000000000000000" pitchFamily="2" charset="2"/>
              </a:rPr>
              <a:t>pan_day</a:t>
            </a:r>
            <a:r>
              <a:rPr lang="en-US" baseline="0" dirty="0">
                <a:sym typeface="Wingdings" panose="05000000000000000000" pitchFamily="2" charset="2"/>
              </a:rPr>
              <a:t>, which contains the pandemic day of the order, to be less than or equal to 10. We'll assign that to a new object called day_10. </a:t>
            </a:r>
          </a:p>
          <a:p>
            <a:pPr marL="0" indent="0">
              <a:buNone/>
            </a:pPr>
            <a:endParaRPr lang="en-US" baseline="0" dirty="0">
              <a:sym typeface="Wingdings" panose="05000000000000000000" pitchFamily="2" charset="2"/>
            </a:endParaRPr>
          </a:p>
          <a:p>
            <a:pPr marL="0" indent="0">
              <a:buNone/>
            </a:pPr>
            <a:r>
              <a:rPr lang="en-US" baseline="0" dirty="0">
                <a:sym typeface="Wingdings" panose="05000000000000000000" pitchFamily="2" charset="2"/>
              </a:rPr>
              <a:t>then  we would select one column, the </a:t>
            </a:r>
            <a:r>
              <a:rPr lang="en-US" baseline="0" dirty="0" err="1">
                <a:sym typeface="Wingdings" panose="05000000000000000000" pitchFamily="2" charset="2"/>
              </a:rPr>
              <a:t>clinic_name</a:t>
            </a:r>
            <a:r>
              <a:rPr lang="en-US" baseline="0" dirty="0">
                <a:sym typeface="Wingdings" panose="05000000000000000000" pitchFamily="2" charset="2"/>
              </a:rPr>
              <a:t> column, from that dataset, we can overwrite and assign that back to day_10.</a:t>
            </a:r>
          </a:p>
          <a:p>
            <a:pPr marL="0" indent="0">
              <a:buNone/>
            </a:pPr>
            <a:endParaRPr lang="en-US" baseline="0" dirty="0">
              <a:sym typeface="Wingdings" panose="05000000000000000000" pitchFamily="2" charset="2"/>
            </a:endParaRPr>
          </a:p>
          <a:p>
            <a:pPr marL="0" indent="0">
              <a:buNone/>
            </a:pPr>
            <a:r>
              <a:rPr lang="en-US" baseline="0" dirty="0">
                <a:sym typeface="Wingdings" panose="05000000000000000000" pitchFamily="2" charset="2"/>
              </a:rPr>
              <a:t>Finally we'll want to arrange that data set by the </a:t>
            </a:r>
            <a:r>
              <a:rPr lang="en-US" baseline="0" dirty="0" err="1">
                <a:sym typeface="Wingdings" panose="05000000000000000000" pitchFamily="2" charset="2"/>
              </a:rPr>
              <a:t>clinic_name</a:t>
            </a:r>
            <a:r>
              <a:rPr lang="en-US" baseline="0" dirty="0">
                <a:sym typeface="Wingdings" panose="05000000000000000000" pitchFamily="2" charset="2"/>
              </a:rPr>
              <a:t> column so we can get a more organized picture of the ordering locations.</a:t>
            </a:r>
          </a:p>
          <a:p>
            <a:pPr marL="0" indent="0">
              <a:buNone/>
            </a:pPr>
            <a:endParaRPr lang="en-US" baseline="0" dirty="0">
              <a:sym typeface="Wingdings" panose="05000000000000000000" pitchFamily="2" charset="2"/>
            </a:endParaRPr>
          </a:p>
          <a:p>
            <a:pPr marL="0" indent="0">
              <a:buNone/>
            </a:pPr>
            <a:r>
              <a:rPr lang="en-US" baseline="0" dirty="0">
                <a:sym typeface="Wingdings" panose="05000000000000000000" pitchFamily="2" charset="2"/>
              </a:rPr>
              <a:t>Now if I put on my editorial hat I'd say that this is organized code, but it's not very efficient. We've written day_10 5 times here. We're creating the day_10 object and then overwriting it again and again. So is there a better way?</a:t>
            </a:r>
          </a:p>
          <a:p>
            <a:pPr marL="0" indent="0">
              <a:buNone/>
            </a:pPr>
            <a:endParaRPr lang="en-US" baseline="0" dirty="0">
              <a:sym typeface="Wingdings" panose="05000000000000000000" pitchFamily="2" charset="2"/>
            </a:endParaRPr>
          </a:p>
        </p:txBody>
      </p:sp>
    </p:spTree>
    <p:extLst>
      <p:ext uri="{BB962C8B-B14F-4D97-AF65-F5344CB8AC3E}">
        <p14:creationId xmlns:p14="http://schemas.microsoft.com/office/powerpoint/2010/main" val="213603899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There is this way. </a:t>
            </a:r>
          </a:p>
          <a:p>
            <a:pPr marL="0" indent="0">
              <a:buNone/>
            </a:pPr>
            <a:r>
              <a:rPr lang="en-US" dirty="0"/>
              <a:t>Here we are </a:t>
            </a:r>
            <a:r>
              <a:rPr lang="en-US" baseline="0" dirty="0"/>
              <a:t>nesting these functions one within the other. When nesting functions the innermost function is evaluated first followed sequentially by the next inner ones. </a:t>
            </a:r>
          </a:p>
          <a:p>
            <a:pPr marL="0" indent="0">
              <a:buNone/>
            </a:pPr>
            <a:endParaRPr lang="en-US" baseline="0" dirty="0"/>
          </a:p>
          <a:p>
            <a:pPr marL="0" indent="0">
              <a:buNone/>
            </a:pPr>
            <a:r>
              <a:rPr lang="en-US" baseline="0" dirty="0"/>
              <a:t>We can see that we have made the code much more efficient but at a significant price. The code is really complicated to look at, it’s not at all obvious what the code is trying to accomplish. The arguments for functions are spatially far away from the names of the functions themselves. </a:t>
            </a:r>
          </a:p>
          <a:p>
            <a:pPr marL="0" indent="0">
              <a:buNone/>
            </a:pPr>
            <a:endParaRPr lang="en-US" baseline="0" dirty="0"/>
          </a:p>
          <a:p>
            <a:pPr marL="0" indent="0">
              <a:buNone/>
            </a:pPr>
            <a:r>
              <a:rPr lang="en-US" baseline="0" dirty="0"/>
              <a:t>What would be helpful when performing data analyses such as these would be a syntax that was both efficient as well as human readable.</a:t>
            </a:r>
            <a:endParaRPr lang="en-US" dirty="0"/>
          </a:p>
        </p:txBody>
      </p:sp>
    </p:spTree>
    <p:extLst>
      <p:ext uri="{BB962C8B-B14F-4D97-AF65-F5344CB8AC3E}">
        <p14:creationId xmlns:p14="http://schemas.microsoft.com/office/powerpoint/2010/main" val="329672532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85487" indent="0">
              <a:buNone/>
            </a:pPr>
            <a:r>
              <a:rPr lang="en-US" dirty="0"/>
              <a:t>This is exactly what the pipe operator</a:t>
            </a:r>
            <a:r>
              <a:rPr lang="en-US" baseline="0" dirty="0"/>
              <a:t> does. </a:t>
            </a:r>
          </a:p>
          <a:p>
            <a:pPr marL="85487" indent="0">
              <a:buNone/>
            </a:pPr>
            <a:endParaRPr lang="en-US" baseline="0" dirty="0"/>
          </a:p>
          <a:p>
            <a:pPr marL="85487" indent="0">
              <a:buNone/>
            </a:pPr>
            <a:r>
              <a:rPr lang="en-US" baseline="0" dirty="0"/>
              <a:t>The pipe operator is this percent, greater than, percent symbol. It's a tool that we use to glue the pieces of our analysis together into one pipeline.</a:t>
            </a:r>
          </a:p>
          <a:p>
            <a:pPr marL="85487" indent="0">
              <a:buNone/>
            </a:pPr>
            <a:endParaRPr lang="en-US" baseline="0" dirty="0"/>
          </a:p>
          <a:p>
            <a:pPr marL="85487" indent="0">
              <a:buNone/>
            </a:pPr>
            <a:r>
              <a:rPr lang="en-US" baseline="0" dirty="0"/>
              <a:t>The pipe operator does something very simple but at the same time incredible useful. It takes the product of whatever is on the left and puts it into the function on the right. </a:t>
            </a:r>
          </a:p>
          <a:p>
            <a:pPr marL="85487" indent="0">
              <a:buNone/>
            </a:pPr>
            <a:endParaRPr lang="en-US" baseline="0" dirty="0"/>
          </a:p>
          <a:p>
            <a:pPr marL="85487" indent="0">
              <a:buNone/>
            </a:pPr>
            <a:r>
              <a:rPr lang="en-US" baseline="0" dirty="0"/>
              <a:t>So for example, the two lines of code in the gray box do exactly the same thing. </a:t>
            </a:r>
          </a:p>
          <a:p>
            <a:pPr marL="85487" indent="0">
              <a:buNone/>
            </a:pPr>
            <a:endParaRPr lang="en-US" baseline="0" dirty="0"/>
          </a:p>
          <a:p>
            <a:pPr marL="85487" indent="0">
              <a:buNone/>
            </a:pPr>
            <a:r>
              <a:rPr lang="en-US" baseline="0" dirty="0"/>
              <a:t>There are a whole bunch of reasons as to why this is a useful thing but for me, one of the most important reasons is that it turns computer code into something that is almost legible as human language. </a:t>
            </a:r>
          </a:p>
          <a:p>
            <a:pPr marL="85487" indent="0">
              <a:buNone/>
            </a:pPr>
            <a:endParaRPr lang="en-US" baseline="0" dirty="0"/>
          </a:p>
          <a:p>
            <a:pPr marL="85487" indent="0">
              <a:buNone/>
            </a:pPr>
            <a:r>
              <a:rPr lang="en-US" baseline="0" dirty="0"/>
              <a:t>You could essentially read the second line of code as “Take the </a:t>
            </a:r>
            <a:r>
              <a:rPr lang="en-US" baseline="0" dirty="0" err="1"/>
              <a:t>covid_testing</a:t>
            </a:r>
            <a:r>
              <a:rPr lang="en-US" baseline="0" dirty="0"/>
              <a:t> data frame, and then filter the </a:t>
            </a:r>
            <a:r>
              <a:rPr lang="en-US" baseline="0" dirty="0" err="1"/>
              <a:t>pan_day</a:t>
            </a:r>
            <a:r>
              <a:rPr lang="en-US" baseline="0" dirty="0"/>
              <a:t> column to rows that are less than or equal to 10.”</a:t>
            </a:r>
            <a:endParaRPr lang="en-US" dirty="0"/>
          </a:p>
        </p:txBody>
      </p:sp>
    </p:spTree>
    <p:extLst>
      <p:ext uri="{BB962C8B-B14F-4D97-AF65-F5344CB8AC3E}">
        <p14:creationId xmlns:p14="http://schemas.microsoft.com/office/powerpoint/2010/main" val="257846024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The advantage of this is even more clear when performing</a:t>
            </a:r>
            <a:r>
              <a:rPr lang="en-US" baseline="0" dirty="0"/>
              <a:t> a more complicated analysis such as this one. You can take this code, which is essentially illegible, and transform it into the code on the following slide.</a:t>
            </a:r>
            <a:endParaRPr lang="en-US" dirty="0"/>
          </a:p>
        </p:txBody>
      </p:sp>
    </p:spTree>
    <p:extLst>
      <p:ext uri="{BB962C8B-B14F-4D97-AF65-F5344CB8AC3E}">
        <p14:creationId xmlns:p14="http://schemas.microsoft.com/office/powerpoint/2010/main" val="363900987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The code here is far more succinct. It's essentially self describing since it’s written in a sequential,</a:t>
            </a:r>
            <a:r>
              <a:rPr lang="en-US" baseline="0" dirty="0"/>
              <a:t> essentially human readable format. </a:t>
            </a:r>
          </a:p>
          <a:p>
            <a:pPr marL="0" indent="0">
              <a:buNone/>
            </a:pPr>
            <a:endParaRPr lang="en-US" baseline="0"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aseline="0" dirty="0"/>
              <a:t>The pipe operator allows us to form chains that accomplish complicated data transformation operations but which are made up of very simple, self-contained, building blocks. So we're able to make something complex by joining together many simple elements that are easy to understand in isolation.</a:t>
            </a:r>
          </a:p>
          <a:p>
            <a:pPr marL="0" indent="0">
              <a:buNone/>
            </a:pPr>
            <a:endParaRPr lang="en-US" baseline="0" dirty="0"/>
          </a:p>
          <a:p>
            <a:pPr marL="0" indent="0">
              <a:buNone/>
            </a:pPr>
            <a:r>
              <a:rPr lang="en-US" baseline="0" dirty="0"/>
              <a:t>An additional benefit is that it makes it easier to actually write code because it's much easier to translate our thoughts into an analytical pipeline. </a:t>
            </a:r>
          </a:p>
        </p:txBody>
      </p:sp>
    </p:spTree>
    <p:extLst>
      <p:ext uri="{BB962C8B-B14F-4D97-AF65-F5344CB8AC3E}">
        <p14:creationId xmlns:p14="http://schemas.microsoft.com/office/powerpoint/2010/main" val="17556909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dirty="0"/>
              <a:t>This is the generalized data science pipeline</a:t>
            </a:r>
            <a:r>
              <a:rPr lang="en-US" baseline="0" dirty="0"/>
              <a:t> that was introduced to you yesterday. The functions we'll be learning about fit specifically in the "tidy" and "transform" portions of this workflow. </a:t>
            </a:r>
            <a:endParaRPr lang="en-US" dirty="0"/>
          </a:p>
        </p:txBody>
      </p:sp>
      <p:sp>
        <p:nvSpPr>
          <p:cNvPr id="4" name="Slide Number Placeholder 3"/>
          <p:cNvSpPr>
            <a:spLocks noGrp="1"/>
          </p:cNvSpPr>
          <p:nvPr>
            <p:ph type="sldNum" sz="quarter" idx="5"/>
          </p:nvPr>
        </p:nvSpPr>
        <p:spPr>
          <a:xfrm>
            <a:off x="1884638" y="5530057"/>
            <a:ext cx="1441783" cy="292119"/>
          </a:xfrm>
          <a:prstGeom prst="rect">
            <a:avLst/>
          </a:prstGeom>
        </p:spPr>
        <p:txBody>
          <a:bodyPr lIns="49240" tIns="24620" rIns="49240" bIns="24620"/>
          <a:lstStyle/>
          <a:p>
            <a:fld id="{0A193586-FEB5-7C43-8F44-7EFAE4EECA28}" type="slidenum">
              <a:rPr lang="en-US" smtClean="0"/>
              <a:t>5</a:t>
            </a:fld>
            <a:endParaRPr lang="en-US"/>
          </a:p>
        </p:txBody>
      </p:sp>
    </p:spTree>
    <p:extLst>
      <p:ext uri="{BB962C8B-B14F-4D97-AF65-F5344CB8AC3E}">
        <p14:creationId xmlns:p14="http://schemas.microsoft.com/office/powerpoint/2010/main" val="97482758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dirty="0"/>
              <a:t>This pipe operator</a:t>
            </a:r>
            <a:r>
              <a:rPr lang="en-US" baseline="0" dirty="0"/>
              <a:t> is going to be so useful to you </a:t>
            </a:r>
            <a:r>
              <a:rPr lang="en-US" baseline="0" dirty="0" err="1"/>
              <a:t>you</a:t>
            </a:r>
            <a:r>
              <a:rPr lang="en-US" baseline="0" dirty="0"/>
              <a:t> might as well learning a shortcut key that will type it out for you.</a:t>
            </a:r>
          </a:p>
          <a:p>
            <a:pPr marL="158750" indent="0">
              <a:buNone/>
            </a:pPr>
            <a:endParaRPr lang="en-US" baseline="0" dirty="0"/>
          </a:p>
          <a:p>
            <a:pPr marL="158750" indent="0">
              <a:buNone/>
            </a:pPr>
            <a:r>
              <a:rPr lang="en-US" baseline="0" dirty="0"/>
              <a:t>You can use either command, shift M on a mac or Ctrl shift M on a PC to save your fingers a few inches of movement.</a:t>
            </a:r>
            <a:endParaRPr lang="en-US" dirty="0"/>
          </a:p>
        </p:txBody>
      </p:sp>
    </p:spTree>
    <p:extLst>
      <p:ext uri="{BB962C8B-B14F-4D97-AF65-F5344CB8AC3E}">
        <p14:creationId xmlns:p14="http://schemas.microsoft.com/office/powerpoint/2010/main" val="328760663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dirty="0"/>
              <a:t>OK so let's put this to action. Imagine you get a</a:t>
            </a:r>
            <a:r>
              <a:rPr lang="en-US" baseline="0" dirty="0"/>
              <a:t> call from the medical director of the PICU. She wants to know what's going on in your lab! She had to wait 10 hours for a COVID test result, meanwhile there was a patient who was awaiting an aerosol generating procedure!</a:t>
            </a:r>
          </a:p>
          <a:p>
            <a:pPr marL="158750" indent="0">
              <a:buNone/>
            </a:pPr>
            <a:endParaRPr lang="en-US" baseline="0" dirty="0"/>
          </a:p>
          <a:p>
            <a:pPr marL="158750" indent="0">
              <a:buNone/>
            </a:pPr>
            <a:r>
              <a:rPr lang="en-US" baseline="0" dirty="0"/>
              <a:t>You decide to investigate using the </a:t>
            </a:r>
            <a:r>
              <a:rPr lang="en-US" baseline="0" dirty="0" err="1"/>
              <a:t>covid_testing</a:t>
            </a:r>
            <a:r>
              <a:rPr lang="en-US" baseline="0" dirty="0"/>
              <a:t> data set</a:t>
            </a:r>
            <a:endParaRPr lang="en-US" dirty="0"/>
          </a:p>
        </p:txBody>
      </p:sp>
    </p:spTree>
    <p:extLst>
      <p:ext uri="{BB962C8B-B14F-4D97-AF65-F5344CB8AC3E}">
        <p14:creationId xmlns:p14="http://schemas.microsoft.com/office/powerpoint/2010/main" val="3711594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24940282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11: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So far we’ve covered functions whose primary job is to reshape your data</a:t>
            </a:r>
            <a:r>
              <a:rPr lang="en-US" baseline="0" dirty="0"/>
              <a:t> but don’t fundamentally tell you something about what’s inside of it. </a:t>
            </a:r>
            <a:endParaRPr dirty="0"/>
          </a:p>
        </p:txBody>
      </p:sp>
      <p:sp>
        <p:nvSpPr>
          <p:cNvPr id="143" name="Google Shape;143;p11: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9985819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dirty="0"/>
              <a:t>So now let's shift gears and discuss how we can derive new information from the raw data that we're provided</a:t>
            </a:r>
          </a:p>
        </p:txBody>
      </p:sp>
    </p:spTree>
    <p:extLst>
      <p:ext uri="{BB962C8B-B14F-4D97-AF65-F5344CB8AC3E}">
        <p14:creationId xmlns:p14="http://schemas.microsoft.com/office/powerpoint/2010/main" val="332397080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9: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Say for example you’re interested in the total TAT from collect to verify for </a:t>
            </a:r>
            <a:r>
              <a:rPr lang="en-US" dirty="0" err="1"/>
              <a:t>covid</a:t>
            </a:r>
            <a:r>
              <a:rPr lang="en-US" dirty="0"/>
              <a:t> orders stratified by ordering clinic</a:t>
            </a:r>
            <a:endParaRPr dirty="0"/>
          </a:p>
        </p:txBody>
      </p:sp>
      <p:sp>
        <p:nvSpPr>
          <p:cNvPr id="82" name="Google Shape;82;p9: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6309372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85487" indent="0">
              <a:buNone/>
            </a:pPr>
            <a:r>
              <a:rPr lang="en-US" dirty="0"/>
              <a:t>To</a:t>
            </a:r>
            <a:r>
              <a:rPr lang="en-US" baseline="0" dirty="0"/>
              <a:t> answer a question like the one we posed on the previous slide, it can help to break it down into the component steps that we need to take to get to the finish line. </a:t>
            </a:r>
          </a:p>
          <a:p>
            <a:pPr marL="85487" indent="0">
              <a:buNone/>
            </a:pPr>
            <a:endParaRPr lang="en-US" baseline="0" dirty="0"/>
          </a:p>
          <a:p>
            <a:pPr marL="85487" indent="0">
              <a:buNone/>
            </a:pPr>
            <a:r>
              <a:rPr lang="en-US" baseline="0" dirty="0"/>
              <a:t>In our data set we're provided with the collect to receive and Received to verify turn around times so we're going to have to add those together, then we're going to have to group by the clinics and then finally we'll need to calculate the mean and the median for each of the clinics. </a:t>
            </a:r>
            <a:endParaRPr lang="en-US" dirty="0"/>
          </a:p>
        </p:txBody>
      </p:sp>
    </p:spTree>
    <p:extLst>
      <p:ext uri="{BB962C8B-B14F-4D97-AF65-F5344CB8AC3E}">
        <p14:creationId xmlns:p14="http://schemas.microsoft.com/office/powerpoint/2010/main" val="400347239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11: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To answer questions like these we’re going to need a new set of functions whose job is to derive new data from our original data frame. The two functions in dplyr to accomplish these types of tasks</a:t>
            </a:r>
            <a:r>
              <a:rPr lang="en-US" baseline="0" dirty="0"/>
              <a:t> are mutate() which I will cover here and summarize() which Dan will discuss in the next session.</a:t>
            </a:r>
            <a:endParaRPr dirty="0"/>
          </a:p>
        </p:txBody>
      </p:sp>
      <p:sp>
        <p:nvSpPr>
          <p:cNvPr id="143" name="Google Shape;143;p11: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1511308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p22: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So lets dive in with the mutate() function. </a:t>
            </a:r>
            <a:endParaRPr dirty="0"/>
          </a:p>
        </p:txBody>
      </p:sp>
      <p:sp>
        <p:nvSpPr>
          <p:cNvPr id="284" name="Google Shape;284;p22: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3727934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The</a:t>
            </a:r>
            <a:r>
              <a:rPr lang="en-US" baseline="0" dirty="0"/>
              <a:t> goal of mutate() is very simple. You’ll feed in your original data frame and it’s going to kick out the same data frame with one or more new columns tacked onto the end based on calculations that you specify.</a:t>
            </a:r>
            <a:endParaRPr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200745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So let's quickly review</a:t>
            </a:r>
            <a:r>
              <a:rPr lang="en-US" baseline="0" dirty="0"/>
              <a:t> what we mean by a tidy dataset. By definition it essentially describes a data set in which </a:t>
            </a:r>
          </a:p>
          <a:p>
            <a:pPr marL="0" indent="0">
              <a:buFont typeface="Arial" panose="020B0604020202020204" pitchFamily="34" charset="0"/>
              <a:buNone/>
            </a:pPr>
            <a:r>
              <a:rPr lang="en-US" baseline="0" dirty="0">
                <a:sym typeface="Wingdings" panose="05000000000000000000" pitchFamily="2" charset="2"/>
              </a:rPr>
              <a:t> </a:t>
            </a:r>
            <a:r>
              <a:rPr lang="en-US" baseline="0" dirty="0"/>
              <a:t>variables or features are recorded in columns</a:t>
            </a:r>
            <a:endParaRPr lang="en-US" baseline="0" dirty="0">
              <a:sym typeface="Wingdings" panose="05000000000000000000" pitchFamily="2" charset="2"/>
            </a:endParaRPr>
          </a:p>
          <a:p>
            <a:pPr marL="0" indent="0">
              <a:buFont typeface="Arial" panose="020B0604020202020204" pitchFamily="34" charset="0"/>
              <a:buNone/>
            </a:pPr>
            <a:r>
              <a:rPr lang="en-US" baseline="0" dirty="0">
                <a:sym typeface="Wingdings" panose="05000000000000000000" pitchFamily="2" charset="2"/>
              </a:rPr>
              <a:t> Each row represents a single observation </a:t>
            </a:r>
          </a:p>
          <a:p>
            <a:pPr marL="0" indent="0">
              <a:buFont typeface="Arial" panose="020B0604020202020204" pitchFamily="34" charset="0"/>
              <a:buNone/>
            </a:pPr>
            <a:r>
              <a:rPr lang="en-US" baseline="0" dirty="0">
                <a:sym typeface="Wingdings" panose="05000000000000000000" pitchFamily="2" charset="2"/>
              </a:rPr>
              <a:t> And finally each cell contains only one value.</a:t>
            </a:r>
          </a:p>
          <a:p>
            <a:pPr marL="0" indent="0">
              <a:buFont typeface="Arial" panose="020B0604020202020204" pitchFamily="34" charset="0"/>
              <a:buNone/>
            </a:pPr>
            <a:r>
              <a:rPr lang="en-US" dirty="0"/>
              <a:t>This</a:t>
            </a:r>
            <a:r>
              <a:rPr lang="en-US" baseline="0" dirty="0"/>
              <a:t> is admittedly somewhat abstract. The way that I think about it is that a tidy data set is one that is at the point where it is cleaned up and ready to be analyzed either using statistical analysis or through a visualization. </a:t>
            </a:r>
          </a:p>
          <a:p>
            <a:pPr marL="0" indent="0">
              <a:buFont typeface="Arial" panose="020B0604020202020204" pitchFamily="34" charset="0"/>
              <a:buNone/>
            </a:pPr>
            <a:r>
              <a:rPr lang="en-US" baseline="0" dirty="0"/>
              <a:t>The opposite is a messy data frame which is generally how data comes at us in the real world. Its basically in a form that makes it difficult or impossible to analyze without processing.</a:t>
            </a:r>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0A193586-FEB5-7C43-8F44-7EFAE4EECA28}" type="slidenum">
              <a:rPr lang="en-US" smtClean="0"/>
              <a:t>6</a:t>
            </a:fld>
            <a:endParaRPr lang="en-US"/>
          </a:p>
        </p:txBody>
      </p:sp>
    </p:spTree>
    <p:extLst>
      <p:ext uri="{BB962C8B-B14F-4D97-AF65-F5344CB8AC3E}">
        <p14:creationId xmlns:p14="http://schemas.microsoft.com/office/powerpoint/2010/main" val="125968781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The syntax is going to look similar to the functions we saw earlier but with a small change. As before,</a:t>
            </a:r>
            <a:r>
              <a:rPr lang="en-US" baseline="0" dirty="0"/>
              <a:t> the first argument is the original data frame, which gets piped into mutate. Then you specify the name of the new column you want to add, you use and equals sign to set it equal you a calculation. This calculation will be run on each row of your data frame and the result will populate each row of the new column.</a:t>
            </a:r>
            <a:endParaRPr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3050339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Let’s look at an</a:t>
            </a:r>
            <a:r>
              <a:rPr lang="en-US" baseline="0" dirty="0"/>
              <a:t> example. Currently our turnaround times are coded in hours but maybe we want to know the turnaround time in minutes.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baseline="0"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aseline="0" dirty="0"/>
              <a:t>What we could do is create a new column, called for instance “</a:t>
            </a:r>
            <a:r>
              <a:rPr lang="en-US" baseline="0" dirty="0" err="1"/>
              <a:t>c_r_tat_mins</a:t>
            </a:r>
            <a:r>
              <a:rPr lang="en-US" baseline="0" dirty="0"/>
              <a:t> ” and set that equal to 60 times the </a:t>
            </a:r>
            <a:r>
              <a:rPr lang="en-US" baseline="0" dirty="0" err="1"/>
              <a:t>col_rec_tat</a:t>
            </a:r>
            <a:r>
              <a:rPr lang="en-US" baseline="0" dirty="0"/>
              <a:t> column.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baseline="0"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aseline="0" dirty="0"/>
              <a:t>In this situation mutate() would perform that calculation on each row and place the result in a new column at the right most part of our data frame.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baseline="0"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0601404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lets do a little more work with turnaround times. </a:t>
            </a:r>
          </a:p>
          <a:p>
            <a:r>
              <a:rPr lang="en-US" dirty="0"/>
              <a:t>Say we're interested in the total TAT – how could you use mutate to derive a new column with the total TAT?</a:t>
            </a:r>
          </a:p>
        </p:txBody>
      </p:sp>
    </p:spTree>
    <p:extLst>
      <p:ext uri="{BB962C8B-B14F-4D97-AF65-F5344CB8AC3E}">
        <p14:creationId xmlns:p14="http://schemas.microsoft.com/office/powerpoint/2010/main" val="370080360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tons of functions that you can use in the context of a mutate function, beyond just mathematics there are functions for ranking for creating cumulative aggregates, and many more found in the dplyr cheat sheet.</a:t>
            </a:r>
          </a:p>
        </p:txBody>
      </p:sp>
    </p:spTree>
    <p:extLst>
      <p:ext uri="{BB962C8B-B14F-4D97-AF65-F5344CB8AC3E}">
        <p14:creationId xmlns:p14="http://schemas.microsoft.com/office/powerpoint/2010/main" val="112123206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endParaRPr lang="en-US" dirty="0"/>
          </a:p>
        </p:txBody>
      </p:sp>
    </p:spTree>
    <p:extLst>
      <p:ext uri="{BB962C8B-B14F-4D97-AF65-F5344CB8AC3E}">
        <p14:creationId xmlns:p14="http://schemas.microsoft.com/office/powerpoint/2010/main" val="262739445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endParaRPr lang="en-US" dirty="0"/>
          </a:p>
        </p:txBody>
      </p:sp>
    </p:spTree>
    <p:extLst>
      <p:ext uri="{BB962C8B-B14F-4D97-AF65-F5344CB8AC3E}">
        <p14:creationId xmlns:p14="http://schemas.microsoft.com/office/powerpoint/2010/main" val="332149257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endParaRPr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6960133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endParaRPr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5297251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endParaRPr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3905057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endParaRPr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806942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p20: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Let's start the session with a Your Turn.</a:t>
            </a:r>
            <a:r>
              <a:rPr lang="en-US" baseline="0" dirty="0"/>
              <a:t> Let's head on over to the Cloud </a:t>
            </a:r>
            <a:r>
              <a:rPr lang="en-US" baseline="0" dirty="0" err="1"/>
              <a:t>Rstudio</a:t>
            </a:r>
            <a:r>
              <a:rPr lang="en-US" baseline="0" dirty="0"/>
              <a:t> instance and open the R markdown file called 04-Transform.Rmd and load the </a:t>
            </a:r>
            <a:r>
              <a:rPr lang="en-US" baseline="0" dirty="0" err="1"/>
              <a:t>covid</a:t>
            </a:r>
            <a:r>
              <a:rPr lang="en-US" baseline="0" dirty="0"/>
              <a:t> testing dataset. </a:t>
            </a:r>
          </a:p>
          <a:p>
            <a:pPr marL="0" indent="0">
              <a:buNone/>
            </a:pPr>
            <a:r>
              <a:rPr lang="en-US" baseline="0" dirty="0"/>
              <a:t>(in </a:t>
            </a:r>
            <a:r>
              <a:rPr lang="en-US" baseline="0" dirty="0" err="1"/>
              <a:t>Rstudio</a:t>
            </a:r>
            <a:r>
              <a:rPr lang="en-US" baseline="0" dirty="0"/>
              <a:t>)</a:t>
            </a:r>
          </a:p>
          <a:p>
            <a:pPr marL="0" indent="0">
              <a:buNone/>
            </a:pPr>
            <a:r>
              <a:rPr lang="en-US" baseline="0" dirty="0"/>
              <a:t>This can be done by going to the lower right pane under the "file" tab, navigating to the exercises folder and selecting the 04-Transform.Rmd file.</a:t>
            </a:r>
          </a:p>
          <a:p>
            <a:pPr marL="0" indent="0">
              <a:buNone/>
            </a:pPr>
            <a:endParaRPr lang="en-US" baseline="0" dirty="0"/>
          </a:p>
          <a:p>
            <a:pPr marL="0" indent="0">
              <a:buNone/>
            </a:pPr>
            <a:r>
              <a:rPr lang="en-US" baseline="0" dirty="0"/>
              <a:t>After that go to the first code chunk which is called "setup" and press the play button</a:t>
            </a:r>
            <a:endParaRPr dirty="0"/>
          </a:p>
        </p:txBody>
      </p:sp>
      <p:sp>
        <p:nvSpPr>
          <p:cNvPr id="276" name="Google Shape;276;p20: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689990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p20: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And as a quick </a:t>
            </a:r>
            <a:r>
              <a:rPr lang="en-US" dirty="0" err="1"/>
              <a:t>followup</a:t>
            </a:r>
            <a:r>
              <a:rPr lang="en-US" dirty="0"/>
              <a:t> how can you tell that you were successful in loading the </a:t>
            </a:r>
            <a:r>
              <a:rPr lang="en-US" dirty="0" err="1"/>
              <a:t>covid_testing</a:t>
            </a:r>
            <a:r>
              <a:rPr lang="en-US" dirty="0"/>
              <a:t> data set into memory\, and you have 4 choices:</a:t>
            </a:r>
          </a:p>
          <a:p>
            <a:pPr marL="0" indent="0">
              <a:buNone/>
            </a:pPr>
            <a:endParaRPr lang="en-US" dirty="0"/>
          </a:p>
          <a:p>
            <a:pPr marL="0" indent="0">
              <a:buNone/>
            </a:pPr>
            <a:r>
              <a:rPr lang="en-US" dirty="0"/>
              <a:t>1 The code that imported</a:t>
            </a:r>
            <a:r>
              <a:rPr lang="en-US" baseline="0" dirty="0"/>
              <a:t> the data set didn’t yield an error</a:t>
            </a:r>
          </a:p>
          <a:p>
            <a:pPr marL="0" indent="0">
              <a:buNone/>
            </a:pPr>
            <a:r>
              <a:rPr lang="en-US" baseline="0" dirty="0"/>
              <a:t>2 code that references the </a:t>
            </a:r>
            <a:r>
              <a:rPr lang="en-US" baseline="0" dirty="0" err="1"/>
              <a:t>covid_testing</a:t>
            </a:r>
            <a:r>
              <a:rPr lang="en-US" baseline="0" dirty="0"/>
              <a:t> data set runs without an error</a:t>
            </a:r>
          </a:p>
          <a:p>
            <a:pPr marL="0" indent="0">
              <a:buNone/>
            </a:pPr>
            <a:r>
              <a:rPr lang="en-US" baseline="0" dirty="0"/>
              <a:t>3. You can see the </a:t>
            </a:r>
            <a:r>
              <a:rPr lang="en-US" baseline="0" dirty="0" err="1"/>
              <a:t>covid_testing</a:t>
            </a:r>
            <a:r>
              <a:rPr lang="en-US" baseline="0" dirty="0"/>
              <a:t> object in your environment pane</a:t>
            </a:r>
          </a:p>
          <a:p>
            <a:pPr marL="0" indent="0">
              <a:buNone/>
            </a:pPr>
            <a:r>
              <a:rPr lang="en-US" baseline="0" dirty="0"/>
              <a:t>Or 4 all of the above.</a:t>
            </a:r>
          </a:p>
          <a:p>
            <a:pPr marL="0" indent="0">
              <a:buNone/>
            </a:pPr>
            <a:r>
              <a:rPr lang="en-US" baseline="0" dirty="0"/>
              <a:t>Put your answer in the chat window</a:t>
            </a:r>
          </a:p>
          <a:p>
            <a:pPr marL="0" indent="0">
              <a:buNone/>
            </a:pPr>
            <a:endParaRPr lang="en-US" baseline="0" dirty="0"/>
          </a:p>
          <a:p>
            <a:pPr marL="0" indent="0">
              <a:buNone/>
            </a:pPr>
            <a:endParaRPr lang="en-US" baseline="0" dirty="0"/>
          </a:p>
          <a:p>
            <a:pPr marL="0" indent="0">
              <a:buNone/>
            </a:pPr>
            <a:endParaRPr dirty="0"/>
          </a:p>
        </p:txBody>
      </p:sp>
      <p:sp>
        <p:nvSpPr>
          <p:cNvPr id="276" name="Google Shape;276;p20: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665590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
        <p:cNvGrpSpPr/>
        <p:nvPr/>
      </p:nvGrpSpPr>
      <p:grpSpPr>
        <a:xfrm>
          <a:off x="0" y="0"/>
          <a:ext cx="0" cy="0"/>
          <a:chOff x="0" y="0"/>
          <a:chExt cx="0" cy="0"/>
        </a:xfrm>
      </p:grpSpPr>
      <p:sp>
        <p:nvSpPr>
          <p:cNvPr id="43" name="Google Shape;43;p1: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In</a:t>
            </a:r>
            <a:r>
              <a:rPr lang="en-US" baseline="0" dirty="0"/>
              <a:t> this session we'll be using functions that are part of the dplyr package. The dplyr package is a workhorse for data transformation and since its part of the </a:t>
            </a:r>
            <a:r>
              <a:rPr lang="en-US" baseline="0" dirty="0" err="1"/>
              <a:t>tidyverse</a:t>
            </a:r>
            <a:r>
              <a:rPr lang="en-US" baseline="0" dirty="0"/>
              <a:t> meta-package you just loaded it with the code chunk from the Your Turn.</a:t>
            </a:r>
            <a:endParaRPr lang="en-US" dirty="0"/>
          </a:p>
          <a:p>
            <a:pPr marL="0" indent="0">
              <a:buNone/>
            </a:pPr>
            <a:endParaRPr lang="en-US" dirty="0"/>
          </a:p>
          <a:p>
            <a:pPr marL="0" indent="0">
              <a:buNone/>
            </a:pPr>
            <a:endParaRPr dirty="0"/>
          </a:p>
        </p:txBody>
      </p:sp>
      <p:sp>
        <p:nvSpPr>
          <p:cNvPr id="44" name="Google Shape;44;p1: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836302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2.mov"/><Relationship Id="rId1" Type="http://schemas.microsoft.com/office/2007/relationships/media" Target="../media/media2.mov"/><Relationship Id="rId4"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video" Target="../media/media2.mov"/><Relationship Id="rId1" Type="http://schemas.microsoft.com/office/2007/relationships/media" Target="../media/media2.mov"/><Relationship Id="rId4" Type="http://schemas.openxmlformats.org/officeDocument/2006/relationships/image" Target="../media/image4.png"/></Relationships>
</file>

<file path=ppt/slideLayouts/_rels/slideLayout23.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video" Target="../media/media3.mov"/><Relationship Id="rId1" Type="http://schemas.microsoft.com/office/2007/relationships/media" Target="../media/media3.mov"/><Relationship Id="rId5" Type="http://schemas.openxmlformats.org/officeDocument/2006/relationships/image" Target="../media/image8.png"/><Relationship Id="rId4" Type="http://schemas.openxmlformats.org/officeDocument/2006/relationships/image" Target="../media/image7.png"/></Relationships>
</file>

<file path=ppt/slideLayouts/_rels/slideLayout24.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video" Target="../media/media4.mov"/><Relationship Id="rId1" Type="http://schemas.microsoft.com/office/2007/relationships/media" Target="../media/media4.mov"/><Relationship Id="rId4" Type="http://schemas.openxmlformats.org/officeDocument/2006/relationships/image" Target="../media/image9.png"/></Relationships>
</file>

<file path=ppt/slideLayouts/_rels/slideLayout25.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2.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1"/>
        <p:cNvGrpSpPr/>
        <p:nvPr/>
      </p:nvGrpSpPr>
      <p:grpSpPr>
        <a:xfrm>
          <a:off x="0" y="0"/>
          <a:ext cx="0" cy="0"/>
          <a:chOff x="0" y="0"/>
          <a:chExt cx="0" cy="0"/>
        </a:xfrm>
      </p:grpSpPr>
      <p:sp>
        <p:nvSpPr>
          <p:cNvPr id="12" name="Google Shape;12;p2"/>
          <p:cNvSpPr txBox="1">
            <a:spLocks noGrp="1"/>
          </p:cNvSpPr>
          <p:nvPr>
            <p:ph type="title"/>
          </p:nvPr>
        </p:nvSpPr>
        <p:spPr>
          <a:xfrm>
            <a:off x="3672840" y="614555"/>
            <a:ext cx="4846320" cy="777536"/>
          </a:xfrm>
          <a:prstGeom prst="rect">
            <a:avLst/>
          </a:prstGeom>
          <a:noFill/>
          <a:ln>
            <a:noFill/>
          </a:ln>
        </p:spPr>
        <p:txBody>
          <a:bodyPr spcFirstLastPara="1" wrap="square" lIns="0" tIns="0" rIns="0" bIns="0" anchor="t" anchorCtr="0"/>
          <a:lstStyle>
            <a:lvl1pPr lvl="0" algn="ctr">
              <a:spcBef>
                <a:spcPts val="0"/>
              </a:spcBef>
              <a:spcAft>
                <a:spcPts val="0"/>
              </a:spcAft>
              <a:buSzPts val="1400"/>
              <a:buNone/>
              <a:defRPr sz="5000" b="0" i="0">
                <a:solidFill>
                  <a:srgbClr val="005493"/>
                </a:solidFill>
                <a:latin typeface="+mj-lt"/>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3" name="Google Shape;13;p2"/>
          <p:cNvSpPr txBox="1">
            <a:spLocks noGrp="1"/>
          </p:cNvSpPr>
          <p:nvPr>
            <p:ph type="body" idx="1"/>
          </p:nvPr>
        </p:nvSpPr>
        <p:spPr>
          <a:xfrm>
            <a:off x="1052298" y="1528891"/>
            <a:ext cx="10087459" cy="4758750"/>
          </a:xfrm>
          <a:prstGeom prst="rect">
            <a:avLst/>
          </a:prstGeom>
          <a:noFill/>
          <a:ln>
            <a:noFill/>
          </a:ln>
        </p:spPr>
        <p:txBody>
          <a:bodyPr spcFirstLastPara="1" wrap="square" lIns="0" tIns="0" rIns="0" bIns="0" anchor="t" anchorCtr="0"/>
          <a:lstStyle>
            <a:lvl1pPr marL="244922" lvl="0" indent="-122461" algn="l">
              <a:spcBef>
                <a:spcPts val="0"/>
              </a:spcBef>
              <a:spcAft>
                <a:spcPts val="0"/>
              </a:spcAft>
              <a:buSzPts val="1400"/>
              <a:buNone/>
              <a:defRPr sz="3200" b="0" i="0">
                <a:solidFill>
                  <a:schemeClr val="dk1"/>
                </a:solidFill>
                <a:latin typeface="Calibri"/>
                <a:ea typeface="Calibri"/>
                <a:cs typeface="Calibri"/>
                <a:sym typeface="Calibri"/>
              </a:defRPr>
            </a:lvl1pPr>
            <a:lvl2pPr marL="489844" lvl="1" indent="-122461" algn="l">
              <a:spcBef>
                <a:spcPts val="0"/>
              </a:spcBef>
              <a:spcAft>
                <a:spcPts val="0"/>
              </a:spcAft>
              <a:buSzPts val="1400"/>
              <a:buNone/>
              <a:defRPr/>
            </a:lvl2pPr>
            <a:lvl3pPr marL="734766" lvl="2" indent="-122461" algn="l">
              <a:spcBef>
                <a:spcPts val="0"/>
              </a:spcBef>
              <a:spcAft>
                <a:spcPts val="0"/>
              </a:spcAft>
              <a:buSzPts val="1400"/>
              <a:buNone/>
              <a:defRPr/>
            </a:lvl3pPr>
            <a:lvl4pPr marL="979688" lvl="3" indent="-122461" algn="l">
              <a:spcBef>
                <a:spcPts val="0"/>
              </a:spcBef>
              <a:spcAft>
                <a:spcPts val="0"/>
              </a:spcAft>
              <a:buSzPts val="1400"/>
              <a:buNone/>
              <a:defRPr/>
            </a:lvl4pPr>
            <a:lvl5pPr marL="1224610" lvl="4" indent="-122461" algn="l">
              <a:spcBef>
                <a:spcPts val="0"/>
              </a:spcBef>
              <a:spcAft>
                <a:spcPts val="0"/>
              </a:spcAft>
              <a:buSzPts val="1400"/>
              <a:buNone/>
              <a:defRPr/>
            </a:lvl5pPr>
            <a:lvl6pPr marL="1469532" lvl="5" indent="-122461" algn="l">
              <a:spcBef>
                <a:spcPts val="0"/>
              </a:spcBef>
              <a:spcAft>
                <a:spcPts val="0"/>
              </a:spcAft>
              <a:buSzPts val="1400"/>
              <a:buNone/>
              <a:defRPr/>
            </a:lvl6pPr>
            <a:lvl7pPr marL="1714454" lvl="6" indent="-122461" algn="l">
              <a:spcBef>
                <a:spcPts val="0"/>
              </a:spcBef>
              <a:spcAft>
                <a:spcPts val="0"/>
              </a:spcAft>
              <a:buSzPts val="1400"/>
              <a:buNone/>
              <a:defRPr/>
            </a:lvl7pPr>
            <a:lvl8pPr marL="1959376" lvl="7" indent="-122461" algn="l">
              <a:spcBef>
                <a:spcPts val="0"/>
              </a:spcBef>
              <a:spcAft>
                <a:spcPts val="0"/>
              </a:spcAft>
              <a:buSzPts val="1400"/>
              <a:buNone/>
              <a:defRPr/>
            </a:lvl8pPr>
            <a:lvl9pPr marL="2204298" lvl="8" indent="-122461" algn="l">
              <a:spcBef>
                <a:spcPts val="0"/>
              </a:spcBef>
              <a:spcAft>
                <a:spcPts val="0"/>
              </a:spcAft>
              <a:buSzPts val="1400"/>
              <a:buNone/>
              <a:defRPr/>
            </a:lvl9pPr>
          </a:lstStyle>
          <a:p>
            <a:endParaRPr/>
          </a:p>
        </p:txBody>
      </p:sp>
      <p:sp>
        <p:nvSpPr>
          <p:cNvPr id="14" name="Google Shape;14;p2"/>
          <p:cNvSpPr txBox="1">
            <a:spLocks noGrp="1"/>
          </p:cNvSpPr>
          <p:nvPr>
            <p:ph type="ftr" idx="11"/>
          </p:nvPr>
        </p:nvSpPr>
        <p:spPr>
          <a:xfrm>
            <a:off x="4145280" y="6377941"/>
            <a:ext cx="3901372" cy="342964"/>
          </a:xfrm>
          <a:prstGeom prst="rect">
            <a:avLst/>
          </a:prstGeom>
          <a:noFill/>
          <a:ln>
            <a:noFill/>
          </a:ln>
        </p:spPr>
        <p:txBody>
          <a:bodyPr spcFirstLastPara="1" wrap="square" lIns="0" tIns="0" rIns="0" bIns="0" anchor="t" anchorCtr="0"/>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 name="Google Shape;15;p2"/>
          <p:cNvSpPr txBox="1">
            <a:spLocks noGrp="1"/>
          </p:cNvSpPr>
          <p:nvPr>
            <p:ph type="dt" idx="10"/>
          </p:nvPr>
        </p:nvSpPr>
        <p:spPr>
          <a:xfrm>
            <a:off x="609600" y="6377941"/>
            <a:ext cx="2804134" cy="342964"/>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 name="Google Shape;16;p2"/>
          <p:cNvSpPr txBox="1">
            <a:spLocks noGrp="1"/>
          </p:cNvSpPr>
          <p:nvPr>
            <p:ph type="sldNum" idx="12"/>
          </p:nvPr>
        </p:nvSpPr>
        <p:spPr>
          <a:xfrm>
            <a:off x="9281675" y="6508679"/>
            <a:ext cx="2804134" cy="308224"/>
          </a:xfrm>
          <a:prstGeom prst="rect">
            <a:avLst/>
          </a:prstGeom>
          <a:noFill/>
          <a:ln>
            <a:noFill/>
          </a:ln>
        </p:spPr>
        <p:txBody>
          <a:bodyPr spcFirstLastPara="1" wrap="square" lIns="0" tIns="0" rIns="0" bIns="0" anchor="t"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fld id="{00000000-1234-1234-1234-123412341234}"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userDrawn="1">
  <p:cSld name="Your_Turn_5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9" name="Freeform 8"/>
          <p:cNvSpPr/>
          <p:nvPr userDrawn="1"/>
        </p:nvSpPr>
        <p:spPr>
          <a:xfrm flipH="1">
            <a:off x="-34" y="482"/>
            <a:ext cx="12192000" cy="6857518"/>
          </a:xfrm>
          <a:custGeom>
            <a:avLst/>
            <a:gdLst>
              <a:gd name="connsiteX0" fmla="*/ 9692640 w 12192000"/>
              <a:gd name="connsiteY0" fmla="*/ 5694218 h 6857518"/>
              <a:gd name="connsiteX1" fmla="*/ 9692640 w 12192000"/>
              <a:gd name="connsiteY1" fmla="*/ 6321565 h 6857518"/>
              <a:gd name="connsiteX2" fmla="*/ 11813437 w 12192000"/>
              <a:gd name="connsiteY2" fmla="*/ 6321565 h 6857518"/>
              <a:gd name="connsiteX3" fmla="*/ 11813437 w 12192000"/>
              <a:gd name="connsiteY3" fmla="*/ 5694218 h 6857518"/>
              <a:gd name="connsiteX4" fmla="*/ 0 w 12192000"/>
              <a:gd name="connsiteY4" fmla="*/ 0 h 6857518"/>
              <a:gd name="connsiteX5" fmla="*/ 12192000 w 12192000"/>
              <a:gd name="connsiteY5" fmla="*/ 0 h 6857518"/>
              <a:gd name="connsiteX6" fmla="*/ 12192000 w 12192000"/>
              <a:gd name="connsiteY6" fmla="*/ 6857518 h 6857518"/>
              <a:gd name="connsiteX7" fmla="*/ 0 w 12192000"/>
              <a:gd name="connsiteY7" fmla="*/ 6857518 h 6857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7518">
                <a:moveTo>
                  <a:pt x="9692640" y="5694218"/>
                </a:moveTo>
                <a:lnTo>
                  <a:pt x="9692640" y="6321565"/>
                </a:lnTo>
                <a:lnTo>
                  <a:pt x="11813437" y="6321565"/>
                </a:lnTo>
                <a:lnTo>
                  <a:pt x="11813437" y="5694218"/>
                </a:lnTo>
                <a:close/>
                <a:moveTo>
                  <a:pt x="0" y="0"/>
                </a:moveTo>
                <a:lnTo>
                  <a:pt x="12192000" y="0"/>
                </a:lnTo>
                <a:lnTo>
                  <a:pt x="12192000" y="6857518"/>
                </a:lnTo>
                <a:lnTo>
                  <a:pt x="0" y="6857518"/>
                </a:lnTo>
                <a:close/>
              </a:path>
            </a:pathLst>
          </a:custGeom>
          <a:blipFill rotWithShape="1">
            <a:blip r:embed="rId2">
              <a:alphaModFix/>
            </a:blip>
            <a:stretch>
              <a:fillRect/>
            </a:stretch>
          </a:blipFill>
          <a:ln>
            <a:noFill/>
          </a:ln>
        </p:spPr>
        <p:txBody>
          <a:bodyPr spcFirstLastPara="1" wrap="square" lIns="0" tIns="0" rIns="0" bIns="0" anchor="t" anchorCtr="0">
            <a:noAutofit/>
          </a:bodyPr>
          <a:lstStyle/>
          <a:p>
            <a:endParaRPr sz="964"/>
          </a:p>
        </p:txBody>
      </p:sp>
      <p:sp>
        <p:nvSpPr>
          <p:cNvPr id="8" name="Freeform 7"/>
          <p:cNvSpPr/>
          <p:nvPr userDrawn="1"/>
        </p:nvSpPr>
        <p:spPr>
          <a:xfrm>
            <a:off x="0" y="0"/>
            <a:ext cx="12192000" cy="6857518"/>
          </a:xfrm>
          <a:custGeom>
            <a:avLst/>
            <a:gdLst>
              <a:gd name="connsiteX0" fmla="*/ 9692640 w 12192000"/>
              <a:gd name="connsiteY0" fmla="*/ 5694218 h 6857518"/>
              <a:gd name="connsiteX1" fmla="*/ 9692640 w 12192000"/>
              <a:gd name="connsiteY1" fmla="*/ 6321565 h 6857518"/>
              <a:gd name="connsiteX2" fmla="*/ 11813437 w 12192000"/>
              <a:gd name="connsiteY2" fmla="*/ 6321565 h 6857518"/>
              <a:gd name="connsiteX3" fmla="*/ 11813437 w 12192000"/>
              <a:gd name="connsiteY3" fmla="*/ 5694218 h 6857518"/>
              <a:gd name="connsiteX4" fmla="*/ 0 w 12192000"/>
              <a:gd name="connsiteY4" fmla="*/ 0 h 6857518"/>
              <a:gd name="connsiteX5" fmla="*/ 12192000 w 12192000"/>
              <a:gd name="connsiteY5" fmla="*/ 0 h 6857518"/>
              <a:gd name="connsiteX6" fmla="*/ 12192000 w 12192000"/>
              <a:gd name="connsiteY6" fmla="*/ 6857518 h 6857518"/>
              <a:gd name="connsiteX7" fmla="*/ 0 w 12192000"/>
              <a:gd name="connsiteY7" fmla="*/ 6857518 h 6857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7518">
                <a:moveTo>
                  <a:pt x="9692640" y="5694218"/>
                </a:moveTo>
                <a:lnTo>
                  <a:pt x="9692640" y="6321565"/>
                </a:lnTo>
                <a:lnTo>
                  <a:pt x="11813437" y="6321565"/>
                </a:lnTo>
                <a:lnTo>
                  <a:pt x="11813437" y="5694218"/>
                </a:lnTo>
                <a:close/>
                <a:moveTo>
                  <a:pt x="0" y="0"/>
                </a:moveTo>
                <a:lnTo>
                  <a:pt x="12192000" y="0"/>
                </a:lnTo>
                <a:lnTo>
                  <a:pt x="12192000" y="6857518"/>
                </a:lnTo>
                <a:lnTo>
                  <a:pt x="0" y="6857518"/>
                </a:lnTo>
                <a:close/>
              </a:path>
            </a:pathLst>
          </a:custGeom>
          <a:blipFill rotWithShape="1">
            <a:blip r:embed="rId2">
              <a:alphaModFix/>
            </a:blip>
            <a:stretch>
              <a:fillRect/>
            </a:stretch>
          </a:blipFill>
          <a:ln>
            <a:noFill/>
          </a:ln>
        </p:spPr>
        <p:txBody>
          <a:bodyPr spcFirstLastPara="1" wrap="square" lIns="0" tIns="0" rIns="0" bIns="0" anchor="t" anchorCtr="0">
            <a:noAutofit/>
          </a:bodyPr>
          <a:lstStyle/>
          <a:p>
            <a:endParaRPr sz="964"/>
          </a:p>
        </p:txBody>
      </p:sp>
      <p:sp>
        <p:nvSpPr>
          <p:cNvPr id="2" name="Date Placeholder 1"/>
          <p:cNvSpPr>
            <a:spLocks noGrp="1"/>
          </p:cNvSpPr>
          <p:nvPr>
            <p:ph type="dt" sz="half" idx="10"/>
          </p:nvPr>
        </p:nvSpPr>
        <p:spPr/>
        <p:txBody>
          <a:bodyPr/>
          <a:lstStyle/>
          <a:p>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a:xfrm>
            <a:off x="8778241" y="6377940"/>
            <a:ext cx="3237386" cy="382455"/>
          </a:xfrm>
          <a:prstGeom prst="rect">
            <a:avLst/>
          </a:prstGeom>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3000635533"/>
      </p:ext>
    </p:extLst>
  </p:cSld>
  <p:clrMapOvr>
    <a:masterClrMapping/>
  </p:clrMapOvr>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US">
              <a:solidFill>
                <a:prstClr val="black">
                  <a:lumMod val="95000"/>
                  <a:lumOff val="5000"/>
                </a:prstClr>
              </a:solidFill>
            </a:endParaRPr>
          </a:p>
        </p:txBody>
      </p:sp>
      <p:sp>
        <p:nvSpPr>
          <p:cNvPr id="4" name="Footer Placeholder 3"/>
          <p:cNvSpPr>
            <a:spLocks noGrp="1"/>
          </p:cNvSpPr>
          <p:nvPr>
            <p:ph type="ftr" sz="quarter" idx="11"/>
          </p:nvPr>
        </p:nvSpPr>
        <p:spPr/>
        <p:txBody>
          <a:bodyPr/>
          <a:lstStyle/>
          <a:p>
            <a:endParaRPr lang="en-US">
              <a:solidFill>
                <a:prstClr val="black">
                  <a:lumMod val="95000"/>
                  <a:lumOff val="5000"/>
                </a:prstClr>
              </a:solidFill>
            </a:endParaRPr>
          </a:p>
        </p:txBody>
      </p:sp>
      <p:sp>
        <p:nvSpPr>
          <p:cNvPr id="5" name="Slide Number Placeholder 4"/>
          <p:cNvSpPr>
            <a:spLocks noGrp="1"/>
          </p:cNvSpPr>
          <p:nvPr>
            <p:ph type="sldNum" sz="quarter" idx="12"/>
          </p:nvPr>
        </p:nvSpPr>
        <p:spPr>
          <a:xfrm>
            <a:off x="8778241" y="6377940"/>
            <a:ext cx="3237386" cy="382455"/>
          </a:xfrm>
          <a:prstGeom prst="rect">
            <a:avLst/>
          </a:prstGeom>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10539554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Quot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4" name="Shape 44"/>
          <p:cNvSpPr>
            <a:spLocks noGrp="1"/>
          </p:cNvSpPr>
          <p:nvPr>
            <p:ph type="body" sz="quarter" idx="13"/>
          </p:nvPr>
        </p:nvSpPr>
        <p:spPr>
          <a:xfrm>
            <a:off x="1193800" y="4000500"/>
            <a:ext cx="9810750" cy="369332"/>
          </a:xfrm>
          <a:prstGeom prst="rect">
            <a:avLst/>
          </a:prstGeom>
        </p:spPr>
        <p:txBody>
          <a:bodyPr anchor="t">
            <a:spAutoFit/>
          </a:bodyPr>
          <a:lstStyle>
            <a:lvl1pPr marL="0" indent="0" algn="ctr">
              <a:spcBef>
                <a:spcPts val="0"/>
              </a:spcBef>
              <a:buSzTx/>
              <a:buNone/>
              <a:defRPr sz="2400">
                <a:solidFill>
                  <a:srgbClr val="535353"/>
                </a:solidFill>
              </a:defRPr>
            </a:lvl1pPr>
          </a:lstStyle>
          <a:p>
            <a:r>
              <a:t>–Johnny Appleseed</a:t>
            </a:r>
          </a:p>
        </p:txBody>
      </p:sp>
      <p:sp>
        <p:nvSpPr>
          <p:cNvPr id="45" name="Shape 45"/>
          <p:cNvSpPr>
            <a:spLocks noGrp="1"/>
          </p:cNvSpPr>
          <p:nvPr>
            <p:ph type="body" sz="quarter" idx="14"/>
          </p:nvPr>
        </p:nvSpPr>
        <p:spPr>
          <a:xfrm>
            <a:off x="1187450" y="2711450"/>
            <a:ext cx="9810750" cy="854080"/>
          </a:xfrm>
          <a:prstGeom prst="rect">
            <a:avLst/>
          </a:prstGeom>
        </p:spPr>
        <p:txBody>
          <a:bodyPr>
            <a:spAutoFit/>
          </a:bodyPr>
          <a:lstStyle>
            <a:lvl1pPr marL="0" indent="0" algn="ctr">
              <a:spcBef>
                <a:spcPts val="0"/>
              </a:spcBef>
              <a:buSzTx/>
              <a:buNone/>
              <a:defRPr sz="5550" i="1">
                <a:solidFill>
                  <a:srgbClr val="005493">
                    <a:alpha val="75000"/>
                  </a:srgbClr>
                </a:solidFill>
              </a:defRPr>
            </a:lvl1pPr>
          </a:lstStyle>
          <a:p>
            <a:r>
              <a:t>“Type a quote here.”</a:t>
            </a:r>
          </a:p>
        </p:txBody>
      </p:sp>
      <p:sp>
        <p:nvSpPr>
          <p:cNvPr id="46" name="Shape 46"/>
          <p:cNvSpPr txBox="1">
            <a:spLocks noGrp="1"/>
          </p:cNvSpPr>
          <p:nvPr>
            <p:ph type="sldNum" sz="quarter" idx="2"/>
          </p:nvPr>
        </p:nvSpPr>
        <p:spPr>
          <a:xfrm>
            <a:off x="8778241" y="6377940"/>
            <a:ext cx="3237386" cy="382455"/>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745171320"/>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Your_Turn_10min">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a:xfrm>
            <a:off x="8778241" y="6377940"/>
            <a:ext cx="3237386" cy="382455"/>
          </a:xfrm>
          <a:prstGeom prst="rect">
            <a:avLst/>
          </a:prstGeom>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12"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30"/>
            <a:ext cx="2130970" cy="637613"/>
          </a:xfrm>
          <a:prstGeom prst="rect">
            <a:avLst/>
          </a:prstGeom>
          <a:ln w="12700">
            <a:solidFill>
              <a:srgbClr val="A6AAA9"/>
            </a:solidFill>
            <a:miter lim="400000"/>
          </a:ln>
        </p:spPr>
      </p:pic>
      <p:sp>
        <p:nvSpPr>
          <p:cNvPr id="18"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3082676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12"/>
                </p:tgtEl>
              </p:cMediaNode>
            </p:video>
          </p:childTnLst>
        </p:cTn>
      </p:par>
    </p:tnLst>
  </p:timing>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1_Text">
    <p:bg>
      <p:bgPr>
        <a:solidFill>
          <a:srgbClr val="FFFFFF"/>
        </a:solidFill>
        <a:effectLst/>
      </p:bgPr>
    </p:bg>
    <p:spTree>
      <p:nvGrpSpPr>
        <p:cNvPr id="1" name=""/>
        <p:cNvGrpSpPr/>
        <p:nvPr/>
      </p:nvGrpSpPr>
      <p:grpSpPr>
        <a:xfrm>
          <a:off x="0" y="0"/>
          <a:ext cx="0" cy="0"/>
          <a:chOff x="0" y="0"/>
          <a:chExt cx="0" cy="0"/>
        </a:xfrm>
      </p:grpSpPr>
      <p:pic>
        <p:nvPicPr>
          <p:cNvPr id="75" name="pdf-dplyr.pdf"/>
          <p:cNvPicPr>
            <a:picLocks noChangeAspect="1"/>
          </p:cNvPicPr>
          <p:nvPr/>
        </p:nvPicPr>
        <p:blipFill>
          <a:blip r:embed="rId2"/>
          <a:stretch>
            <a:fillRect/>
          </a:stretch>
        </p:blipFill>
        <p:spPr>
          <a:xfrm>
            <a:off x="11226146" y="5861265"/>
            <a:ext cx="768351" cy="890514"/>
          </a:xfrm>
          <a:prstGeom prst="rect">
            <a:avLst/>
          </a:prstGeom>
          <a:ln w="12700">
            <a:miter lim="400000"/>
          </a:ln>
        </p:spPr>
      </p:pic>
      <p:sp>
        <p:nvSpPr>
          <p:cNvPr id="76" name="Shape 76"/>
          <p:cNvSpPr txBox="1">
            <a:spLocks noGrp="1"/>
          </p:cNvSpPr>
          <p:nvPr>
            <p:ph type="title"/>
          </p:nvPr>
        </p:nvSpPr>
        <p:spPr>
          <a:xfrm>
            <a:off x="2416969" y="178593"/>
            <a:ext cx="7358063" cy="1714501"/>
          </a:xfrm>
          <a:prstGeom prst="rect">
            <a:avLst/>
          </a:prstGeom>
        </p:spPr>
        <p:txBody>
          <a:bodyPr lIns="71437" tIns="71437" rIns="71437" bIns="71437"/>
          <a:lstStyle>
            <a:lvl1pPr algn="ctr" defTabSz="292100">
              <a:defRPr sz="5900" cap="none">
                <a:solidFill>
                  <a:srgbClr val="000000"/>
                </a:solidFill>
                <a:latin typeface="+mn-lt"/>
                <a:ea typeface="+mn-ea"/>
                <a:cs typeface="+mn-cs"/>
                <a:sym typeface="Helvetica Neue"/>
              </a:defRPr>
            </a:lvl1pPr>
          </a:lstStyle>
          <a:p>
            <a:r>
              <a:t>Title Text</a:t>
            </a:r>
          </a:p>
        </p:txBody>
      </p:sp>
      <p:sp>
        <p:nvSpPr>
          <p:cNvPr id="77" name="Shape 77"/>
          <p:cNvSpPr txBox="1">
            <a:spLocks noGrp="1"/>
          </p:cNvSpPr>
          <p:nvPr>
            <p:ph type="body" sz="half" idx="1"/>
          </p:nvPr>
        </p:nvSpPr>
        <p:spPr>
          <a:xfrm>
            <a:off x="2763332" y="2252514"/>
            <a:ext cx="7358063" cy="4018360"/>
          </a:xfrm>
          <a:prstGeom prst="rect">
            <a:avLst/>
          </a:prstGeom>
        </p:spPr>
        <p:txBody>
          <a:bodyPr lIns="71437" tIns="71437" rIns="71437" bIns="71437"/>
          <a:lstStyle>
            <a:lvl1pPr marL="0" indent="158750" defTabSz="292100">
              <a:spcBef>
                <a:spcPts val="1200"/>
              </a:spcBef>
              <a:buSzTx/>
              <a:buNone/>
              <a:defRPr sz="2900">
                <a:solidFill>
                  <a:srgbClr val="000000"/>
                </a:solidFill>
                <a:latin typeface="+mn-lt"/>
                <a:ea typeface="+mn-ea"/>
                <a:cs typeface="+mn-cs"/>
                <a:sym typeface="Helvetica Neue"/>
              </a:defRPr>
            </a:lvl1pPr>
            <a:lvl2pPr marL="0" indent="381000" defTabSz="292100">
              <a:spcBef>
                <a:spcPts val="1200"/>
              </a:spcBef>
              <a:buSzTx/>
              <a:buNone/>
              <a:defRPr sz="2900">
                <a:solidFill>
                  <a:srgbClr val="000000"/>
                </a:solidFill>
                <a:latin typeface="+mn-lt"/>
                <a:ea typeface="+mn-ea"/>
                <a:cs typeface="+mn-cs"/>
                <a:sym typeface="Helvetica Neue"/>
              </a:defRPr>
            </a:lvl2pPr>
            <a:lvl3pPr marL="0" indent="603250" defTabSz="292100">
              <a:spcBef>
                <a:spcPts val="1200"/>
              </a:spcBef>
              <a:buSzTx/>
              <a:buNone/>
              <a:defRPr sz="2900">
                <a:solidFill>
                  <a:srgbClr val="000000"/>
                </a:solidFill>
                <a:latin typeface="+mn-lt"/>
                <a:ea typeface="+mn-ea"/>
                <a:cs typeface="+mn-cs"/>
                <a:sym typeface="Helvetica Neue"/>
              </a:defRPr>
            </a:lvl3pPr>
            <a:lvl4pPr marL="0" indent="825500" defTabSz="292100">
              <a:spcBef>
                <a:spcPts val="1200"/>
              </a:spcBef>
              <a:buSzTx/>
              <a:buNone/>
              <a:defRPr sz="2900">
                <a:solidFill>
                  <a:srgbClr val="000000"/>
                </a:solidFill>
                <a:latin typeface="+mn-lt"/>
                <a:ea typeface="+mn-ea"/>
                <a:cs typeface="+mn-cs"/>
                <a:sym typeface="Helvetica Neue"/>
              </a:defRPr>
            </a:lvl4pPr>
            <a:lvl5pPr marL="0" indent="1047750" defTabSz="292100">
              <a:spcBef>
                <a:spcPts val="1200"/>
              </a:spcBef>
              <a:buSzTx/>
              <a:buNone/>
              <a:defRPr sz="2900">
                <a:solidFill>
                  <a:srgbClr val="000000"/>
                </a:solidFill>
                <a:latin typeface="+mn-lt"/>
                <a:ea typeface="+mn-ea"/>
                <a:cs typeface="+mn-cs"/>
                <a:sym typeface="Helvetica Neue"/>
              </a:defRPr>
            </a:lvl5pPr>
          </a:lstStyle>
          <a:p>
            <a:r>
              <a:t>Body Level One</a:t>
            </a:r>
          </a:p>
          <a:p>
            <a:pPr lvl="1"/>
            <a:r>
              <a:t>Body Level Two</a:t>
            </a:r>
          </a:p>
          <a:p>
            <a:pPr lvl="2"/>
            <a:r>
              <a:t>Body Level Three</a:t>
            </a:r>
          </a:p>
          <a:p>
            <a:pPr lvl="3"/>
            <a:r>
              <a:t>Body Level Four</a:t>
            </a:r>
          </a:p>
          <a:p>
            <a:pPr lvl="4"/>
            <a:r>
              <a:t>Body Level Five</a:t>
            </a:r>
          </a:p>
        </p:txBody>
      </p:sp>
      <p:sp>
        <p:nvSpPr>
          <p:cNvPr id="78" name="Shape 78"/>
          <p:cNvSpPr txBox="1">
            <a:spLocks noGrp="1"/>
          </p:cNvSpPr>
          <p:nvPr>
            <p:ph type="sldNum" sz="quarter" idx="2"/>
          </p:nvPr>
        </p:nvSpPr>
        <p:spPr>
          <a:xfrm>
            <a:off x="5976441" y="6509742"/>
            <a:ext cx="230188" cy="249238"/>
          </a:xfrm>
          <a:prstGeom prst="rect">
            <a:avLst/>
          </a:prstGeom>
        </p:spPr>
        <p:txBody>
          <a:bodyPr lIns="71437" tIns="71437" rIns="71437" bIns="71437"/>
          <a:lstStyle>
            <a:lvl1pPr defTabSz="292100">
              <a:defRPr>
                <a:solidFill>
                  <a:srgbClr val="FFFFFF"/>
                </a:solidFill>
                <a:latin typeface="Gill Sans"/>
                <a:ea typeface="Gill Sans"/>
                <a:cs typeface="Gill Sans"/>
                <a:sym typeface="Gill Sans"/>
              </a:defRPr>
            </a:lvl1pPr>
          </a:lstStyle>
          <a:p>
            <a:fld id="{86CB4B4D-7CA3-9044-876B-883B54F8677D}" type="slidenum">
              <a:t>‹#›</a:t>
            </a:fld>
            <a:endParaRPr/>
          </a:p>
        </p:txBody>
      </p:sp>
    </p:spTree>
    <p:extLst>
      <p:ext uri="{BB962C8B-B14F-4D97-AF65-F5344CB8AC3E}">
        <p14:creationId xmlns:p14="http://schemas.microsoft.com/office/powerpoint/2010/main" val="862093994"/>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3073393"/>
      </p:ext>
    </p:extLst>
  </p:cSld>
  <p:clrMapOvr>
    <a:masterClrMapping/>
  </p:clrMapOvr>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7" name="Straight Connector 6"/>
          <p:cNvCxnSpPr/>
          <p:nvPr userDrawn="1"/>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8433971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4034466"/>
      </p:ext>
    </p:extLst>
  </p:cSld>
  <p:clrMapOvr>
    <a:masterClrMapping/>
  </p:clrMapOvr>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sp>
        <p:nvSpPr>
          <p:cNvPr id="9" name="Rectangle 8"/>
          <p:cNvSpPr/>
          <p:nvPr/>
        </p:nvSpPr>
        <p:spPr>
          <a:xfrm>
            <a:off x="0" y="0"/>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02443" y="2683193"/>
            <a:ext cx="11187112" cy="1463040"/>
          </a:xfrm>
        </p:spPr>
        <p:txBody>
          <a:bodyPr anchor="ctr">
            <a:normAutofit/>
          </a:bodyPr>
          <a:lstStyle>
            <a:lvl1pPr algn="ctr">
              <a:defRPr sz="5000" b="0" spc="200" baseline="0"/>
            </a:lvl1pPr>
          </a:lstStyle>
          <a:p>
            <a:r>
              <a:rPr lang="en-US"/>
              <a:t>Click to edit Master title style</a:t>
            </a:r>
            <a:endParaRPr lang="en-US" dirty="0"/>
          </a:p>
        </p:txBody>
      </p:sp>
      <p:sp>
        <p:nvSpPr>
          <p:cNvPr id="10" name="Rectangle 9"/>
          <p:cNvSpPr/>
          <p:nvPr userDrawn="1"/>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p:cNvSpPr/>
          <p:nvPr userDrawn="1"/>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466143341"/>
      </p:ext>
    </p:extLst>
  </p:cSld>
  <p:clrMapOvr>
    <a:masterClrMapping/>
  </p:clrMapOvr>
  <p:extLst>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userDrawn="1"/>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2541898"/>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reserve="1">
  <p:cSld name="exercise">
    <p:spTree>
      <p:nvGrpSpPr>
        <p:cNvPr id="1" name="Shape 11"/>
        <p:cNvGrpSpPr/>
        <p:nvPr/>
      </p:nvGrpSpPr>
      <p:grpSpPr>
        <a:xfrm>
          <a:off x="0" y="0"/>
          <a:ext cx="0" cy="0"/>
          <a:chOff x="0" y="0"/>
          <a:chExt cx="0" cy="0"/>
        </a:xfrm>
      </p:grpSpPr>
      <p:sp>
        <p:nvSpPr>
          <p:cNvPr id="7" name="Google Shape;278;p30"/>
          <p:cNvSpPr/>
          <p:nvPr userDrawn="1"/>
        </p:nvSpPr>
        <p:spPr>
          <a:xfrm>
            <a:off x="-60959" y="0"/>
            <a:ext cx="12306300" cy="6928624"/>
          </a:xfrm>
          <a:prstGeom prst="rect">
            <a:avLst/>
          </a:prstGeom>
          <a:blipFill rotWithShape="1">
            <a:blip r:embed="rId2">
              <a:alphaModFix/>
            </a:blip>
            <a:stretch>
              <a:fillRect/>
            </a:stretch>
          </a:blipFill>
          <a:ln>
            <a:noFill/>
          </a:ln>
        </p:spPr>
        <p:txBody>
          <a:bodyPr spcFirstLastPara="1" wrap="square" lIns="0" tIns="0" rIns="0" bIns="0" anchor="t" anchorCtr="0">
            <a:noAutofit/>
          </a:bodyPr>
          <a:lstStyle/>
          <a:p>
            <a:endParaRPr sz="964"/>
          </a:p>
        </p:txBody>
      </p:sp>
      <p:sp>
        <p:nvSpPr>
          <p:cNvPr id="12" name="Google Shape;12;p2"/>
          <p:cNvSpPr txBox="1">
            <a:spLocks noGrp="1"/>
          </p:cNvSpPr>
          <p:nvPr>
            <p:ph type="title"/>
          </p:nvPr>
        </p:nvSpPr>
        <p:spPr>
          <a:xfrm>
            <a:off x="3339548" y="614555"/>
            <a:ext cx="4254715" cy="777536"/>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sz="5000" b="0" i="0">
                <a:solidFill>
                  <a:srgbClr val="005493"/>
                </a:solidFill>
                <a:latin typeface="+mj-lt"/>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3" name="Google Shape;13;p2"/>
          <p:cNvSpPr txBox="1">
            <a:spLocks noGrp="1"/>
          </p:cNvSpPr>
          <p:nvPr>
            <p:ph type="body" idx="1"/>
          </p:nvPr>
        </p:nvSpPr>
        <p:spPr>
          <a:xfrm>
            <a:off x="1052298" y="1528891"/>
            <a:ext cx="10087459" cy="4758750"/>
          </a:xfrm>
          <a:prstGeom prst="rect">
            <a:avLst/>
          </a:prstGeom>
          <a:noFill/>
          <a:ln>
            <a:noFill/>
          </a:ln>
        </p:spPr>
        <p:txBody>
          <a:bodyPr spcFirstLastPara="1" wrap="square" lIns="0" tIns="0" rIns="0" bIns="0" anchor="t" anchorCtr="0"/>
          <a:lstStyle>
            <a:lvl1pPr marL="244922" lvl="0" indent="-122461" algn="l">
              <a:spcBef>
                <a:spcPts val="0"/>
              </a:spcBef>
              <a:spcAft>
                <a:spcPts val="0"/>
              </a:spcAft>
              <a:buSzPts val="1400"/>
              <a:buNone/>
              <a:defRPr sz="3200" b="0" i="0">
                <a:solidFill>
                  <a:schemeClr val="dk1"/>
                </a:solidFill>
                <a:latin typeface="Calibri"/>
                <a:ea typeface="Calibri"/>
                <a:cs typeface="Calibri"/>
                <a:sym typeface="Calibri"/>
              </a:defRPr>
            </a:lvl1pPr>
            <a:lvl2pPr marL="489844" lvl="1" indent="-122461" algn="l">
              <a:spcBef>
                <a:spcPts val="0"/>
              </a:spcBef>
              <a:spcAft>
                <a:spcPts val="0"/>
              </a:spcAft>
              <a:buSzPts val="1400"/>
              <a:buNone/>
              <a:defRPr/>
            </a:lvl2pPr>
            <a:lvl3pPr marL="734766" lvl="2" indent="-122461" algn="l">
              <a:spcBef>
                <a:spcPts val="0"/>
              </a:spcBef>
              <a:spcAft>
                <a:spcPts val="0"/>
              </a:spcAft>
              <a:buSzPts val="1400"/>
              <a:buNone/>
              <a:defRPr/>
            </a:lvl3pPr>
            <a:lvl4pPr marL="979688" lvl="3" indent="-122461" algn="l">
              <a:spcBef>
                <a:spcPts val="0"/>
              </a:spcBef>
              <a:spcAft>
                <a:spcPts val="0"/>
              </a:spcAft>
              <a:buSzPts val="1400"/>
              <a:buNone/>
              <a:defRPr/>
            </a:lvl4pPr>
            <a:lvl5pPr marL="1224610" lvl="4" indent="-122461" algn="l">
              <a:spcBef>
                <a:spcPts val="0"/>
              </a:spcBef>
              <a:spcAft>
                <a:spcPts val="0"/>
              </a:spcAft>
              <a:buSzPts val="1400"/>
              <a:buNone/>
              <a:defRPr/>
            </a:lvl5pPr>
            <a:lvl6pPr marL="1469532" lvl="5" indent="-122461" algn="l">
              <a:spcBef>
                <a:spcPts val="0"/>
              </a:spcBef>
              <a:spcAft>
                <a:spcPts val="0"/>
              </a:spcAft>
              <a:buSzPts val="1400"/>
              <a:buNone/>
              <a:defRPr/>
            </a:lvl6pPr>
            <a:lvl7pPr marL="1714454" lvl="6" indent="-122461" algn="l">
              <a:spcBef>
                <a:spcPts val="0"/>
              </a:spcBef>
              <a:spcAft>
                <a:spcPts val="0"/>
              </a:spcAft>
              <a:buSzPts val="1400"/>
              <a:buNone/>
              <a:defRPr/>
            </a:lvl7pPr>
            <a:lvl8pPr marL="1959376" lvl="7" indent="-122461" algn="l">
              <a:spcBef>
                <a:spcPts val="0"/>
              </a:spcBef>
              <a:spcAft>
                <a:spcPts val="0"/>
              </a:spcAft>
              <a:buSzPts val="1400"/>
              <a:buNone/>
              <a:defRPr/>
            </a:lvl8pPr>
            <a:lvl9pPr marL="2204298" lvl="8" indent="-122461" algn="l">
              <a:spcBef>
                <a:spcPts val="0"/>
              </a:spcBef>
              <a:spcAft>
                <a:spcPts val="0"/>
              </a:spcAft>
              <a:buSzPts val="1400"/>
              <a:buNone/>
              <a:defRPr/>
            </a:lvl9pPr>
          </a:lstStyle>
          <a:p>
            <a:endParaRPr/>
          </a:p>
        </p:txBody>
      </p:sp>
      <p:sp>
        <p:nvSpPr>
          <p:cNvPr id="14" name="Google Shape;14;p2"/>
          <p:cNvSpPr txBox="1">
            <a:spLocks noGrp="1"/>
          </p:cNvSpPr>
          <p:nvPr>
            <p:ph type="ftr" idx="11"/>
          </p:nvPr>
        </p:nvSpPr>
        <p:spPr>
          <a:xfrm>
            <a:off x="4145280" y="6377941"/>
            <a:ext cx="3901372" cy="342964"/>
          </a:xfrm>
          <a:prstGeom prst="rect">
            <a:avLst/>
          </a:prstGeom>
          <a:noFill/>
          <a:ln>
            <a:noFill/>
          </a:ln>
        </p:spPr>
        <p:txBody>
          <a:bodyPr spcFirstLastPara="1" wrap="square" lIns="0" tIns="0" rIns="0" bIns="0" anchor="t" anchorCtr="0"/>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 name="Google Shape;15;p2"/>
          <p:cNvSpPr txBox="1">
            <a:spLocks noGrp="1"/>
          </p:cNvSpPr>
          <p:nvPr>
            <p:ph type="dt" idx="10"/>
          </p:nvPr>
        </p:nvSpPr>
        <p:spPr>
          <a:xfrm>
            <a:off x="609600" y="6377941"/>
            <a:ext cx="2804134" cy="342964"/>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 name="Google Shape;16;p2"/>
          <p:cNvSpPr txBox="1">
            <a:spLocks noGrp="1"/>
          </p:cNvSpPr>
          <p:nvPr>
            <p:ph type="sldNum" idx="12"/>
          </p:nvPr>
        </p:nvSpPr>
        <p:spPr>
          <a:xfrm>
            <a:off x="8778241" y="6377941"/>
            <a:ext cx="2804134" cy="342964"/>
          </a:xfrm>
          <a:prstGeom prst="rect">
            <a:avLst/>
          </a:prstGeom>
          <a:noFill/>
          <a:ln>
            <a:noFill/>
          </a:ln>
        </p:spPr>
        <p:txBody>
          <a:bodyPr spcFirstLastPara="1" wrap="square" lIns="0" tIns="0" rIns="0" bIns="0" anchor="t"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fld id="{00000000-1234-1234-1234-123412341234}" type="slidenum">
              <a:rPr lang="en-US" smtClean="0"/>
              <a:pPr/>
              <a:t>‹#›</a:t>
            </a:fld>
            <a:endParaRPr lang="en-US"/>
          </a:p>
        </p:txBody>
      </p:sp>
      <p:sp>
        <p:nvSpPr>
          <p:cNvPr id="8" name="Google Shape;281;p30"/>
          <p:cNvSpPr/>
          <p:nvPr userDrawn="1"/>
        </p:nvSpPr>
        <p:spPr>
          <a:xfrm>
            <a:off x="9816708" y="5741095"/>
            <a:ext cx="2256268" cy="1007839"/>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48978" tIns="48978" rIns="48978" bIns="48978" anchor="ctr" anchorCtr="0">
            <a:noAutofit/>
          </a:bodyPr>
          <a:lstStyle/>
          <a:p>
            <a:pPr algn="ctr"/>
            <a:endParaRPr sz="5143" dirty="0">
              <a:latin typeface="Courier New"/>
              <a:ea typeface="Courier New"/>
              <a:cs typeface="Courier New"/>
              <a:sym typeface="Courier New"/>
            </a:endParaRPr>
          </a:p>
        </p:txBody>
      </p:sp>
    </p:spTree>
    <p:extLst>
      <p:ext uri="{BB962C8B-B14F-4D97-AF65-F5344CB8AC3E}">
        <p14:creationId xmlns:p14="http://schemas.microsoft.com/office/powerpoint/2010/main" val="54143766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US">
              <a:solidFill>
                <a:prstClr val="black">
                  <a:lumMod val="95000"/>
                  <a:lumOff val="5000"/>
                </a:prstClr>
              </a:solidFill>
            </a:endParaRPr>
          </a:p>
        </p:txBody>
      </p:sp>
      <p:sp>
        <p:nvSpPr>
          <p:cNvPr id="8" name="Footer Placeholder 7"/>
          <p:cNvSpPr>
            <a:spLocks noGrp="1"/>
          </p:cNvSpPr>
          <p:nvPr>
            <p:ph type="ftr" sz="quarter" idx="11"/>
          </p:nvPr>
        </p:nvSpPr>
        <p:spPr/>
        <p:txBody>
          <a:bodyPr/>
          <a:lstStyle/>
          <a:p>
            <a:endParaRPr lang="en-US">
              <a:solidFill>
                <a:prstClr val="black">
                  <a:lumMod val="95000"/>
                  <a:lumOff val="5000"/>
                </a:prstClr>
              </a:solidFill>
            </a:endParaRPr>
          </a:p>
        </p:txBody>
      </p:sp>
      <p:sp>
        <p:nvSpPr>
          <p:cNvPr id="9" name="Slide Number Placeholder 8"/>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11" name="Straight Connector 10"/>
          <p:cNvCxnSpPr/>
          <p:nvPr userDrawn="1"/>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90791873"/>
      </p:ext>
    </p:extLst>
  </p:cSld>
  <p:clrMapOvr>
    <a:masterClrMapping/>
  </p:clrMapOvr>
  <p:extLst>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US">
              <a:solidFill>
                <a:prstClr val="black">
                  <a:lumMod val="95000"/>
                  <a:lumOff val="5000"/>
                </a:prstClr>
              </a:solidFill>
            </a:endParaRPr>
          </a:p>
        </p:txBody>
      </p:sp>
      <p:sp>
        <p:nvSpPr>
          <p:cNvPr id="4" name="Footer Placeholder 3"/>
          <p:cNvSpPr>
            <a:spLocks noGrp="1"/>
          </p:cNvSpPr>
          <p:nvPr>
            <p:ph type="ftr" sz="quarter" idx="11"/>
          </p:nvPr>
        </p:nvSpPr>
        <p:spPr/>
        <p:txBody>
          <a:bodyPr/>
          <a:lstStyle/>
          <a:p>
            <a:endParaRPr lang="en-US">
              <a:solidFill>
                <a:prstClr val="black">
                  <a:lumMod val="95000"/>
                  <a:lumOff val="5000"/>
                </a:prstClr>
              </a:solidFill>
            </a:endParaRPr>
          </a:p>
        </p:txBody>
      </p:sp>
      <p:sp>
        <p:nvSpPr>
          <p:cNvPr id="5" name="Slide Number Placeholder 4"/>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6" name="Straight Connector 5"/>
          <p:cNvCxnSpPr/>
          <p:nvPr userDrawn="1"/>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7157476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Your_Turn_10min">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12"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30"/>
            <a:ext cx="2130970" cy="637613"/>
          </a:xfrm>
          <a:prstGeom prst="rect">
            <a:avLst/>
          </a:prstGeom>
          <a:ln w="12700">
            <a:solidFill>
              <a:srgbClr val="A6AAA9"/>
            </a:solidFill>
            <a:miter lim="400000"/>
          </a:ln>
        </p:spPr>
      </p:pic>
      <p:sp>
        <p:nvSpPr>
          <p:cNvPr id="18"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3935720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12"/>
                </p:tgtEl>
              </p:cMediaNode>
            </p:video>
          </p:childTnLst>
        </p:cTn>
      </p:par>
    </p:tnLst>
  </p:timing>
  <p:extLst>
    <p:ext uri="{DCECCB84-F9BA-43D5-87BE-67443E8EF086}">
      <p15:sldGuideLst xmlns:p15="http://schemas.microsoft.com/office/powerpoint/2012/main"/>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Your_Turn_5min">
    <p:spTree>
      <p:nvGrpSpPr>
        <p:cNvPr id="1" name=""/>
        <p:cNvGrpSpPr/>
        <p:nvPr/>
      </p:nvGrpSpPr>
      <p:grpSpPr>
        <a:xfrm>
          <a:off x="0" y="0"/>
          <a:ext cx="0" cy="0"/>
          <a:chOff x="0" y="0"/>
          <a:chExt cx="0" cy="0"/>
        </a:xfrm>
      </p:grpSpPr>
      <p:pic>
        <p:nvPicPr>
          <p:cNvPr id="6" name="Timer_Black_W_10_Alarm-6">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8"/>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8"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5"/>
          <a:stretch>
            <a:fillRect/>
          </a:stretch>
        </p:blipFill>
        <p:spPr>
          <a:xfrm>
            <a:off x="19088406" y="11645648"/>
            <a:ext cx="4544635" cy="1359812"/>
          </a:xfrm>
          <a:prstGeom prst="rect">
            <a:avLst/>
          </a:prstGeom>
          <a:ln w="12700">
            <a:solidFill>
              <a:srgbClr val="A6AAA9"/>
            </a:solidFill>
            <a:miter lim="400000"/>
          </a:ln>
        </p:spPr>
      </p:pic>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3149920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00000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video>
              <p:cMediaNode vol="80000">
                <p:cTn id="13"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Your_Turn_3min">
    <p:spTree>
      <p:nvGrpSpPr>
        <p:cNvPr id="1" name=""/>
        <p:cNvGrpSpPr/>
        <p:nvPr/>
      </p:nvGrpSpPr>
      <p:grpSpPr>
        <a:xfrm>
          <a:off x="0" y="0"/>
          <a:ext cx="0" cy="0"/>
          <a:chOff x="0" y="0"/>
          <a:chExt cx="0" cy="0"/>
        </a:xfrm>
      </p:grpSpPr>
      <p:pic>
        <p:nvPicPr>
          <p:cNvPr id="6" name="timer_3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349752423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Your_Turn_1min">
    <p:spTree>
      <p:nvGrpSpPr>
        <p:cNvPr id="1" name=""/>
        <p:cNvGrpSpPr/>
        <p:nvPr/>
      </p:nvGrpSpPr>
      <p:grpSpPr>
        <a:xfrm>
          <a:off x="0" y="0"/>
          <a:ext cx="0" cy="0"/>
          <a:chOff x="0" y="0"/>
          <a:chExt cx="0" cy="0"/>
        </a:xfrm>
      </p:grpSpPr>
      <p:pic>
        <p:nvPicPr>
          <p:cNvPr id="67" name="timer_1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341107032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7"/>
                                        </p:tgtEl>
                                      </p:cBhvr>
                                    </p:cmd>
                                  </p:childTnLst>
                                </p:cTn>
                              </p:par>
                            </p:childTnLst>
                          </p:cTn>
                        </p:par>
                      </p:childTnLst>
                    </p:cTn>
                  </p:par>
                </p:childTnLst>
              </p:cTn>
              <p:nextCondLst>
                <p:cond evt="onClick" delay="0">
                  <p:tgtEl>
                    <p:spTgt spid="67"/>
                  </p:tgtEl>
                </p:cond>
              </p:nextCondLst>
            </p:seq>
            <p:video>
              <p:cMediaNode vol="80000">
                <p:cTn id="7" fill="hold" display="0">
                  <p:stCondLst>
                    <p:cond delay="indefinite"/>
                  </p:stCondLst>
                </p:cTn>
                <p:tgtEl>
                  <p:spTgt spid="67"/>
                </p:tgtEl>
              </p:cMediaNode>
            </p:video>
          </p:childTnLst>
        </p:cTn>
      </p:par>
    </p:tnLst>
  </p:timing>
  <p:extLst>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3149256948"/>
      </p:ext>
    </p:extLst>
  </p:cSld>
  <p:clrMapOvr>
    <a:masterClrMapping/>
  </p:clrMapOvr>
  <p:extLst>
    <p:ext uri="{DCECCB84-F9BA-43D5-87BE-67443E8EF086}">
      <p15:sldGuideLst xmlns:p15="http://schemas.microsoft.com/office/powerpoint/2012/main"/>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9" name="Straight Connector 8"/>
          <p:cNvCxnSpPr/>
          <p:nvPr userDrawn="1"/>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87430054"/>
      </p:ext>
    </p:extLst>
  </p:cSld>
  <p:clrMapOvr>
    <a:masterClrMapping/>
  </p:clrMapOvr>
  <p:extLst>
    <p:ext uri="{DCECCB84-F9BA-43D5-87BE-67443E8EF086}">
      <p15:sldGuideLst xmlns:p15="http://schemas.microsoft.com/office/powerpoint/2012/main"/>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dirty="0">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98563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17"/>
        <p:cNvGrpSpPr/>
        <p:nvPr/>
      </p:nvGrpSpPr>
      <p:grpSpPr>
        <a:xfrm>
          <a:off x="0" y="0"/>
          <a:ext cx="0" cy="0"/>
          <a:chOff x="0" y="0"/>
          <a:chExt cx="0" cy="0"/>
        </a:xfrm>
      </p:grpSpPr>
      <p:sp>
        <p:nvSpPr>
          <p:cNvPr id="18" name="Google Shape;18;p3"/>
          <p:cNvSpPr txBox="1">
            <a:spLocks noGrp="1"/>
          </p:cNvSpPr>
          <p:nvPr>
            <p:ph type="ctrTitle"/>
          </p:nvPr>
        </p:nvSpPr>
        <p:spPr>
          <a:xfrm>
            <a:off x="2038238" y="620904"/>
            <a:ext cx="8115487" cy="693804"/>
          </a:xfrm>
          <a:prstGeom prst="rect">
            <a:avLst/>
          </a:prstGeom>
          <a:noFill/>
          <a:ln>
            <a:noFill/>
          </a:ln>
        </p:spPr>
        <p:txBody>
          <a:bodyPr spcFirstLastPara="1" wrap="square" lIns="0" tIns="0" rIns="0" bIns="0" anchor="t" anchorCtr="0"/>
          <a:lstStyle>
            <a:lvl1pPr lvl="0" algn="ctr">
              <a:spcBef>
                <a:spcPts val="0"/>
              </a:spcBef>
              <a:spcAft>
                <a:spcPts val="0"/>
              </a:spcAft>
              <a:buSzPts val="1400"/>
              <a:buNone/>
              <a:defRPr sz="5000" b="0" i="0">
                <a:solidFill>
                  <a:schemeClr val="dk1"/>
                </a:solidFill>
                <a:latin typeface="+mj-lt"/>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9" name="Google Shape;19;p3"/>
          <p:cNvSpPr txBox="1">
            <a:spLocks noGrp="1"/>
          </p:cNvSpPr>
          <p:nvPr>
            <p:ph type="subTitle" idx="1"/>
          </p:nvPr>
        </p:nvSpPr>
        <p:spPr>
          <a:xfrm>
            <a:off x="1828800" y="3840480"/>
            <a:ext cx="8534479" cy="1714339"/>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3"/>
          <p:cNvSpPr txBox="1">
            <a:spLocks noGrp="1"/>
          </p:cNvSpPr>
          <p:nvPr>
            <p:ph type="ftr" idx="11"/>
          </p:nvPr>
        </p:nvSpPr>
        <p:spPr>
          <a:xfrm>
            <a:off x="4145280" y="6377941"/>
            <a:ext cx="3901372" cy="342964"/>
          </a:xfrm>
          <a:prstGeom prst="rect">
            <a:avLst/>
          </a:prstGeom>
          <a:noFill/>
          <a:ln>
            <a:noFill/>
          </a:ln>
        </p:spPr>
        <p:txBody>
          <a:bodyPr spcFirstLastPara="1" wrap="square" lIns="0" tIns="0" rIns="0" bIns="0" anchor="t" anchorCtr="0"/>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3"/>
          <p:cNvSpPr txBox="1">
            <a:spLocks noGrp="1"/>
          </p:cNvSpPr>
          <p:nvPr>
            <p:ph type="dt" idx="10"/>
          </p:nvPr>
        </p:nvSpPr>
        <p:spPr>
          <a:xfrm>
            <a:off x="609600" y="6377941"/>
            <a:ext cx="2804134" cy="342964"/>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3"/>
          <p:cNvSpPr txBox="1">
            <a:spLocks noGrp="1"/>
          </p:cNvSpPr>
          <p:nvPr>
            <p:ph type="sldNum" idx="12"/>
          </p:nvPr>
        </p:nvSpPr>
        <p:spPr>
          <a:xfrm>
            <a:off x="8778241" y="6377941"/>
            <a:ext cx="2804134" cy="342964"/>
          </a:xfrm>
          <a:prstGeom prst="rect">
            <a:avLst/>
          </a:prstGeom>
          <a:noFill/>
          <a:ln>
            <a:noFill/>
          </a:ln>
        </p:spPr>
        <p:txBody>
          <a:bodyPr spcFirstLastPara="1" wrap="square" lIns="0" tIns="0" rIns="0" bIns="0" anchor="t"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fld id="{00000000-1234-1234-1234-123412341234}"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23"/>
        <p:cNvGrpSpPr/>
        <p:nvPr/>
      </p:nvGrpSpPr>
      <p:grpSpPr>
        <a:xfrm>
          <a:off x="0" y="0"/>
          <a:ext cx="0" cy="0"/>
          <a:chOff x="0" y="0"/>
          <a:chExt cx="0" cy="0"/>
        </a:xfrm>
      </p:grpSpPr>
      <p:sp>
        <p:nvSpPr>
          <p:cNvPr id="24" name="Google Shape;24;p4"/>
          <p:cNvSpPr txBox="1">
            <a:spLocks noGrp="1"/>
          </p:cNvSpPr>
          <p:nvPr>
            <p:ph type="title"/>
          </p:nvPr>
        </p:nvSpPr>
        <p:spPr>
          <a:xfrm>
            <a:off x="2341061" y="614555"/>
            <a:ext cx="7509878" cy="777536"/>
          </a:xfrm>
          <a:prstGeom prst="rect">
            <a:avLst/>
          </a:prstGeom>
          <a:noFill/>
          <a:ln>
            <a:noFill/>
          </a:ln>
        </p:spPr>
        <p:txBody>
          <a:bodyPr spcFirstLastPara="1" wrap="square" lIns="0" tIns="0" rIns="0" bIns="0" anchor="t" anchorCtr="0"/>
          <a:lstStyle>
            <a:lvl1pPr lvl="0" algn="ctr">
              <a:spcBef>
                <a:spcPts val="0"/>
              </a:spcBef>
              <a:spcAft>
                <a:spcPts val="0"/>
              </a:spcAft>
              <a:buSzPts val="1400"/>
              <a:buNone/>
              <a:defRPr sz="5000" b="0" i="0">
                <a:solidFill>
                  <a:srgbClr val="005493"/>
                </a:solidFill>
                <a:latin typeface="+mj-lt"/>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25" name="Google Shape;25;p4"/>
          <p:cNvSpPr txBox="1">
            <a:spLocks noGrp="1"/>
          </p:cNvSpPr>
          <p:nvPr>
            <p:ph type="ftr" idx="11"/>
          </p:nvPr>
        </p:nvSpPr>
        <p:spPr>
          <a:xfrm>
            <a:off x="4145280" y="6377941"/>
            <a:ext cx="3901372" cy="342964"/>
          </a:xfrm>
          <a:prstGeom prst="rect">
            <a:avLst/>
          </a:prstGeom>
          <a:noFill/>
          <a:ln>
            <a:noFill/>
          </a:ln>
        </p:spPr>
        <p:txBody>
          <a:bodyPr spcFirstLastPara="1" wrap="square" lIns="0" tIns="0" rIns="0" bIns="0" anchor="t" anchorCtr="0"/>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4"/>
          <p:cNvSpPr txBox="1">
            <a:spLocks noGrp="1"/>
          </p:cNvSpPr>
          <p:nvPr>
            <p:ph type="dt" idx="10"/>
          </p:nvPr>
        </p:nvSpPr>
        <p:spPr>
          <a:xfrm>
            <a:off x="609600" y="6377941"/>
            <a:ext cx="2804134" cy="342964"/>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4"/>
          <p:cNvSpPr txBox="1">
            <a:spLocks noGrp="1"/>
          </p:cNvSpPr>
          <p:nvPr>
            <p:ph type="sldNum" idx="12"/>
          </p:nvPr>
        </p:nvSpPr>
        <p:spPr>
          <a:xfrm>
            <a:off x="9292591" y="6467748"/>
            <a:ext cx="2804134" cy="342964"/>
          </a:xfrm>
          <a:prstGeom prst="rect">
            <a:avLst/>
          </a:prstGeom>
          <a:noFill/>
          <a:ln>
            <a:noFill/>
          </a:ln>
        </p:spPr>
        <p:txBody>
          <a:bodyPr spcFirstLastPara="1" wrap="square" lIns="0" tIns="0" rIns="0" bIns="0" anchor="t"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fld id="{00000000-1234-1234-1234-123412341234}"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28"/>
        <p:cNvGrpSpPr/>
        <p:nvPr/>
      </p:nvGrpSpPr>
      <p:grpSpPr>
        <a:xfrm>
          <a:off x="0" y="0"/>
          <a:ext cx="0" cy="0"/>
          <a:chOff x="0" y="0"/>
          <a:chExt cx="0" cy="0"/>
        </a:xfrm>
      </p:grpSpPr>
      <p:sp>
        <p:nvSpPr>
          <p:cNvPr id="29" name="Google Shape;29;p5"/>
          <p:cNvSpPr txBox="1">
            <a:spLocks noGrp="1"/>
          </p:cNvSpPr>
          <p:nvPr>
            <p:ph type="ftr" idx="11"/>
          </p:nvPr>
        </p:nvSpPr>
        <p:spPr>
          <a:xfrm>
            <a:off x="4145280" y="6377941"/>
            <a:ext cx="3901372" cy="342964"/>
          </a:xfrm>
          <a:prstGeom prst="rect">
            <a:avLst/>
          </a:prstGeom>
          <a:noFill/>
          <a:ln>
            <a:noFill/>
          </a:ln>
        </p:spPr>
        <p:txBody>
          <a:bodyPr spcFirstLastPara="1" wrap="square" lIns="0" tIns="0" rIns="0" bIns="0" anchor="t" anchorCtr="0"/>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5"/>
          <p:cNvSpPr txBox="1">
            <a:spLocks noGrp="1"/>
          </p:cNvSpPr>
          <p:nvPr>
            <p:ph type="dt" idx="10"/>
          </p:nvPr>
        </p:nvSpPr>
        <p:spPr>
          <a:xfrm>
            <a:off x="609600" y="6377941"/>
            <a:ext cx="2804134" cy="342964"/>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5"/>
          <p:cNvSpPr txBox="1">
            <a:spLocks noGrp="1"/>
          </p:cNvSpPr>
          <p:nvPr>
            <p:ph type="sldNum" idx="12"/>
          </p:nvPr>
        </p:nvSpPr>
        <p:spPr>
          <a:xfrm>
            <a:off x="8778241" y="6377941"/>
            <a:ext cx="2804134" cy="342964"/>
          </a:xfrm>
          <a:prstGeom prst="rect">
            <a:avLst/>
          </a:prstGeom>
          <a:noFill/>
          <a:ln>
            <a:noFill/>
          </a:ln>
        </p:spPr>
        <p:txBody>
          <a:bodyPr spcFirstLastPara="1" wrap="square" lIns="0" tIns="0" rIns="0" bIns="0" anchor="t"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fld id="{00000000-1234-1234-1234-123412341234}"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
  <p:cSld name="1_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dirty="0"/>
              <a:t>Click to edit Master title style</a:t>
            </a:r>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a:xfrm>
            <a:off x="8778241" y="6377940"/>
            <a:ext cx="3237386" cy="382455"/>
          </a:xfrm>
          <a:prstGeom prst="rect">
            <a:avLst/>
          </a:prstGeom>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2" name="TextBox 11"/>
          <p:cNvSpPr txBox="1"/>
          <p:nvPr userDrawn="1"/>
        </p:nvSpPr>
        <p:spPr>
          <a:xfrm>
            <a:off x="11771044" y="6528401"/>
            <a:ext cx="436338" cy="338554"/>
          </a:xfrm>
          <a:prstGeom prst="rect">
            <a:avLst/>
          </a:prstGeom>
          <a:noFill/>
        </p:spPr>
        <p:txBody>
          <a:bodyPr wrap="none" rtlCol="0">
            <a:spAutoFit/>
          </a:bodyPr>
          <a:lstStyle/>
          <a:p>
            <a:fld id="{80E710D3-CDB3-4EEB-8D18-78A48AC9DF4E}" type="slidenum">
              <a:rPr lang="en-US" sz="1600" smtClean="0"/>
              <a:t>‹#›</a:t>
            </a:fld>
            <a:endParaRPr lang="en-US" sz="1600" dirty="0"/>
          </a:p>
        </p:txBody>
      </p:sp>
    </p:spTree>
    <p:extLst>
      <p:ext uri="{BB962C8B-B14F-4D97-AF65-F5344CB8AC3E}">
        <p14:creationId xmlns:p14="http://schemas.microsoft.com/office/powerpoint/2010/main" val="2549766980"/>
      </p:ext>
    </p:extLst>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userDrawn="1">
  <p:cSld name="1_Section Header">
    <p:spTree>
      <p:nvGrpSpPr>
        <p:cNvPr id="1" name=""/>
        <p:cNvGrpSpPr/>
        <p:nvPr/>
      </p:nvGrpSpPr>
      <p:grpSpPr>
        <a:xfrm>
          <a:off x="0" y="0"/>
          <a:ext cx="0" cy="0"/>
          <a:chOff x="0" y="0"/>
          <a:chExt cx="0" cy="0"/>
        </a:xfrm>
      </p:grpSpPr>
      <p:sp>
        <p:nvSpPr>
          <p:cNvPr id="9" name="Rectangle 8"/>
          <p:cNvSpPr/>
          <p:nvPr/>
        </p:nvSpPr>
        <p:spPr>
          <a:xfrm>
            <a:off x="0" y="0"/>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02443" y="2683193"/>
            <a:ext cx="11187112" cy="1463040"/>
          </a:xfrm>
        </p:spPr>
        <p:txBody>
          <a:bodyPr anchor="ctr">
            <a:normAutofit/>
          </a:bodyPr>
          <a:lstStyle>
            <a:lvl1pPr algn="ctr">
              <a:defRPr sz="5000" b="0" spc="200" baseline="0"/>
            </a:lvl1pPr>
          </a:lstStyle>
          <a:p>
            <a:r>
              <a:rPr lang="en-US"/>
              <a:t>Click to edit Master title style</a:t>
            </a:r>
            <a:endParaRPr lang="en-US" dirty="0"/>
          </a:p>
        </p:txBody>
      </p:sp>
      <p:sp>
        <p:nvSpPr>
          <p:cNvPr id="10" name="Rectangle 9"/>
          <p:cNvSpPr/>
          <p:nvPr userDrawn="1"/>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p:cNvSpPr/>
          <p:nvPr userDrawn="1"/>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503497673"/>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userDrawn="1">
  <p:cSld name="Your_Turn_3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9" name="Freeform 8"/>
          <p:cNvSpPr/>
          <p:nvPr userDrawn="1"/>
        </p:nvSpPr>
        <p:spPr>
          <a:xfrm>
            <a:off x="18803" y="482"/>
            <a:ext cx="12192000" cy="6857518"/>
          </a:xfrm>
          <a:custGeom>
            <a:avLst/>
            <a:gdLst>
              <a:gd name="connsiteX0" fmla="*/ 9692640 w 12192000"/>
              <a:gd name="connsiteY0" fmla="*/ 5694218 h 6857518"/>
              <a:gd name="connsiteX1" fmla="*/ 9692640 w 12192000"/>
              <a:gd name="connsiteY1" fmla="*/ 6321565 h 6857518"/>
              <a:gd name="connsiteX2" fmla="*/ 11813437 w 12192000"/>
              <a:gd name="connsiteY2" fmla="*/ 6321565 h 6857518"/>
              <a:gd name="connsiteX3" fmla="*/ 11813437 w 12192000"/>
              <a:gd name="connsiteY3" fmla="*/ 5694218 h 6857518"/>
              <a:gd name="connsiteX4" fmla="*/ 0 w 12192000"/>
              <a:gd name="connsiteY4" fmla="*/ 0 h 6857518"/>
              <a:gd name="connsiteX5" fmla="*/ 12192000 w 12192000"/>
              <a:gd name="connsiteY5" fmla="*/ 0 h 6857518"/>
              <a:gd name="connsiteX6" fmla="*/ 12192000 w 12192000"/>
              <a:gd name="connsiteY6" fmla="*/ 6857518 h 6857518"/>
              <a:gd name="connsiteX7" fmla="*/ 0 w 12192000"/>
              <a:gd name="connsiteY7" fmla="*/ 6857518 h 6857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7518">
                <a:moveTo>
                  <a:pt x="9692640" y="5694218"/>
                </a:moveTo>
                <a:lnTo>
                  <a:pt x="9692640" y="6321565"/>
                </a:lnTo>
                <a:lnTo>
                  <a:pt x="11813437" y="6321565"/>
                </a:lnTo>
                <a:lnTo>
                  <a:pt x="11813437" y="5694218"/>
                </a:lnTo>
                <a:close/>
                <a:moveTo>
                  <a:pt x="0" y="0"/>
                </a:moveTo>
                <a:lnTo>
                  <a:pt x="12192000" y="0"/>
                </a:lnTo>
                <a:lnTo>
                  <a:pt x="12192000" y="6857518"/>
                </a:lnTo>
                <a:lnTo>
                  <a:pt x="0" y="6857518"/>
                </a:lnTo>
                <a:close/>
              </a:path>
            </a:pathLst>
          </a:custGeom>
          <a:blipFill rotWithShape="1">
            <a:blip r:embed="rId2">
              <a:alphaModFix/>
            </a:blip>
            <a:stretch>
              <a:fillRect/>
            </a:stretch>
          </a:blipFill>
          <a:ln>
            <a:noFill/>
          </a:ln>
        </p:spPr>
        <p:txBody>
          <a:bodyPr spcFirstLastPara="1" wrap="square" lIns="0" tIns="0" rIns="0" bIns="0" anchor="t" anchorCtr="0">
            <a:noAutofit/>
          </a:bodyPr>
          <a:lstStyle/>
          <a:p>
            <a:endParaRPr sz="964"/>
          </a:p>
        </p:txBody>
      </p:sp>
      <p:sp>
        <p:nvSpPr>
          <p:cNvPr id="2" name="Date Placeholder 1"/>
          <p:cNvSpPr>
            <a:spLocks noGrp="1"/>
          </p:cNvSpPr>
          <p:nvPr>
            <p:ph type="dt" sz="half" idx="10"/>
          </p:nvPr>
        </p:nvSpPr>
        <p:spPr/>
        <p:txBody>
          <a:bodyPr/>
          <a:lstStyle/>
          <a:p>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a:xfrm>
            <a:off x="8778241" y="6377940"/>
            <a:ext cx="3237386" cy="382455"/>
          </a:xfrm>
          <a:prstGeom prst="rect">
            <a:avLst/>
          </a:prstGeom>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
        <p:nvSpPr>
          <p:cNvPr id="8" name="Freeform 7"/>
          <p:cNvSpPr/>
          <p:nvPr userDrawn="1"/>
        </p:nvSpPr>
        <p:spPr>
          <a:xfrm flipH="1">
            <a:off x="-34" y="482"/>
            <a:ext cx="12192000" cy="6857518"/>
          </a:xfrm>
          <a:custGeom>
            <a:avLst/>
            <a:gdLst>
              <a:gd name="connsiteX0" fmla="*/ 9692640 w 12192000"/>
              <a:gd name="connsiteY0" fmla="*/ 5694218 h 6857518"/>
              <a:gd name="connsiteX1" fmla="*/ 9692640 w 12192000"/>
              <a:gd name="connsiteY1" fmla="*/ 6321565 h 6857518"/>
              <a:gd name="connsiteX2" fmla="*/ 11813437 w 12192000"/>
              <a:gd name="connsiteY2" fmla="*/ 6321565 h 6857518"/>
              <a:gd name="connsiteX3" fmla="*/ 11813437 w 12192000"/>
              <a:gd name="connsiteY3" fmla="*/ 5694218 h 6857518"/>
              <a:gd name="connsiteX4" fmla="*/ 0 w 12192000"/>
              <a:gd name="connsiteY4" fmla="*/ 0 h 6857518"/>
              <a:gd name="connsiteX5" fmla="*/ 12192000 w 12192000"/>
              <a:gd name="connsiteY5" fmla="*/ 0 h 6857518"/>
              <a:gd name="connsiteX6" fmla="*/ 12192000 w 12192000"/>
              <a:gd name="connsiteY6" fmla="*/ 6857518 h 6857518"/>
              <a:gd name="connsiteX7" fmla="*/ 0 w 12192000"/>
              <a:gd name="connsiteY7" fmla="*/ 6857518 h 6857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7518">
                <a:moveTo>
                  <a:pt x="9692640" y="5694218"/>
                </a:moveTo>
                <a:lnTo>
                  <a:pt x="9692640" y="6321565"/>
                </a:lnTo>
                <a:lnTo>
                  <a:pt x="11813437" y="6321565"/>
                </a:lnTo>
                <a:lnTo>
                  <a:pt x="11813437" y="5694218"/>
                </a:lnTo>
                <a:close/>
                <a:moveTo>
                  <a:pt x="0" y="0"/>
                </a:moveTo>
                <a:lnTo>
                  <a:pt x="12192000" y="0"/>
                </a:lnTo>
                <a:lnTo>
                  <a:pt x="12192000" y="6857518"/>
                </a:lnTo>
                <a:lnTo>
                  <a:pt x="0" y="6857518"/>
                </a:lnTo>
                <a:close/>
              </a:path>
            </a:pathLst>
          </a:custGeom>
          <a:blipFill rotWithShape="1">
            <a:blip r:embed="rId2">
              <a:alphaModFix/>
            </a:blip>
            <a:stretch>
              <a:fillRect/>
            </a:stretch>
          </a:blipFill>
          <a:ln>
            <a:noFill/>
          </a:ln>
        </p:spPr>
        <p:txBody>
          <a:bodyPr spcFirstLastPara="1" wrap="square" lIns="0" tIns="0" rIns="0" bIns="0" anchor="t" anchorCtr="0">
            <a:noAutofit/>
          </a:bodyPr>
          <a:lstStyle/>
          <a:p>
            <a:endParaRPr sz="964"/>
          </a:p>
        </p:txBody>
      </p:sp>
    </p:spTree>
    <p:extLst>
      <p:ext uri="{BB962C8B-B14F-4D97-AF65-F5344CB8AC3E}">
        <p14:creationId xmlns:p14="http://schemas.microsoft.com/office/powerpoint/2010/main" val="1208630464"/>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Your_Turn_1min">
    <p:spTree>
      <p:nvGrpSpPr>
        <p:cNvPr id="1" name=""/>
        <p:cNvGrpSpPr/>
        <p:nvPr/>
      </p:nvGrpSpPr>
      <p:grpSpPr>
        <a:xfrm>
          <a:off x="0" y="0"/>
          <a:ext cx="0" cy="0"/>
          <a:chOff x="0" y="0"/>
          <a:chExt cx="0" cy="0"/>
        </a:xfrm>
      </p:grpSpPr>
      <p:pic>
        <p:nvPicPr>
          <p:cNvPr id="67" name="timer_1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a:xfrm>
            <a:off x="8778241" y="6377940"/>
            <a:ext cx="3237386" cy="382455"/>
          </a:xfrm>
          <a:prstGeom prst="rect">
            <a:avLst/>
          </a:prstGeom>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296417295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7"/>
                                        </p:tgtEl>
                                      </p:cBhvr>
                                    </p:cmd>
                                  </p:childTnLst>
                                </p:cTn>
                              </p:par>
                            </p:childTnLst>
                          </p:cTn>
                        </p:par>
                      </p:childTnLst>
                    </p:cTn>
                  </p:par>
                </p:childTnLst>
              </p:cTn>
              <p:nextCondLst>
                <p:cond evt="onClick" delay="0">
                  <p:tgtEl>
                    <p:spTgt spid="67"/>
                  </p:tgtEl>
                </p:cond>
              </p:nextCondLst>
            </p:seq>
            <p:video>
              <p:cMediaNode vol="80000">
                <p:cTn id="7" fill="hold" display="0">
                  <p:stCondLst>
                    <p:cond delay="indefinite"/>
                  </p:stCondLst>
                </p:cTn>
                <p:tgtEl>
                  <p:spTgt spid="67"/>
                </p:tgtEl>
              </p:cMediaNode>
            </p:video>
          </p:childTnLst>
        </p:cTn>
      </p:par>
    </p:tnLst>
  </p:timing>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theme" Target="../theme/theme2.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97825" y="614555"/>
            <a:ext cx="2996437" cy="777536"/>
          </a:xfrm>
          <a:prstGeom prst="rect">
            <a:avLst/>
          </a:prstGeom>
          <a:noFill/>
          <a:ln>
            <a:noFill/>
          </a:ln>
        </p:spPr>
        <p:txBody>
          <a:bodyPr spcFirstLastPara="1" wrap="square" lIns="0" tIns="0" rIns="0" bIns="0" anchor="t" anchorCtr="0"/>
          <a:lstStyle>
            <a:lvl1pPr marR="0" lvl="0" algn="l" rtl="0">
              <a:spcBef>
                <a:spcPts val="0"/>
              </a:spcBef>
              <a:spcAft>
                <a:spcPts val="0"/>
              </a:spcAft>
              <a:buSzPts val="1400"/>
              <a:buNone/>
              <a:defRPr sz="8250" b="0" i="0" u="none" strike="noStrike" cap="none">
                <a:solidFill>
                  <a:srgbClr val="005493"/>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dirty="0"/>
          </a:p>
        </p:txBody>
      </p:sp>
      <p:sp>
        <p:nvSpPr>
          <p:cNvPr id="7" name="Google Shape;7;p1"/>
          <p:cNvSpPr txBox="1">
            <a:spLocks noGrp="1"/>
          </p:cNvSpPr>
          <p:nvPr>
            <p:ph type="body" idx="1"/>
          </p:nvPr>
        </p:nvSpPr>
        <p:spPr>
          <a:xfrm>
            <a:off x="1052298" y="1528891"/>
            <a:ext cx="10087459" cy="4758750"/>
          </a:xfrm>
          <a:prstGeom prst="rect">
            <a:avLst/>
          </a:prstGeom>
          <a:noFill/>
          <a:ln>
            <a:noFill/>
          </a:ln>
        </p:spPr>
        <p:txBody>
          <a:bodyPr spcFirstLastPara="1" wrap="square" lIns="0" tIns="0" rIns="0" bIns="0" anchor="t" anchorCtr="0"/>
          <a:lstStyle>
            <a:lvl1pPr marL="457200" marR="0" lvl="0" indent="-228600" algn="l" rtl="0">
              <a:spcBef>
                <a:spcPts val="0"/>
              </a:spcBef>
              <a:spcAft>
                <a:spcPts val="0"/>
              </a:spcAft>
              <a:buSzPts val="1400"/>
              <a:buNone/>
              <a:defRPr sz="495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800" b="0" i="0" u="none" strike="noStrike" cap="none">
                <a:latin typeface="Calibri"/>
                <a:ea typeface="Calibri"/>
                <a:cs typeface="Calibri"/>
                <a:sym typeface="Calibri"/>
              </a:defRPr>
            </a:lvl2pPr>
            <a:lvl3pPr marL="1371600" marR="0" lvl="2" indent="-228600" algn="l" rtl="0">
              <a:spcBef>
                <a:spcPts val="0"/>
              </a:spcBef>
              <a:spcAft>
                <a:spcPts val="0"/>
              </a:spcAft>
              <a:buSzPts val="1400"/>
              <a:buNone/>
              <a:defRPr sz="1800" b="0" i="0" u="none" strike="noStrike" cap="none">
                <a:latin typeface="Calibri"/>
                <a:ea typeface="Calibri"/>
                <a:cs typeface="Calibri"/>
                <a:sym typeface="Calibri"/>
              </a:defRPr>
            </a:lvl3pPr>
            <a:lvl4pPr marL="1828800" marR="0" lvl="3" indent="-228600" algn="l" rtl="0">
              <a:spcBef>
                <a:spcPts val="0"/>
              </a:spcBef>
              <a:spcAft>
                <a:spcPts val="0"/>
              </a:spcAft>
              <a:buSzPts val="1400"/>
              <a:buNone/>
              <a:defRPr sz="1800" b="0" i="0" u="none" strike="noStrike" cap="none">
                <a:latin typeface="Calibri"/>
                <a:ea typeface="Calibri"/>
                <a:cs typeface="Calibri"/>
                <a:sym typeface="Calibri"/>
              </a:defRPr>
            </a:lvl4pPr>
            <a:lvl5pPr marL="2286000" marR="0" lvl="4" indent="-228600" algn="l" rtl="0">
              <a:spcBef>
                <a:spcPts val="0"/>
              </a:spcBef>
              <a:spcAft>
                <a:spcPts val="0"/>
              </a:spcAft>
              <a:buSzPts val="1400"/>
              <a:buNone/>
              <a:defRPr sz="1800" b="0" i="0" u="none" strike="noStrike" cap="none">
                <a:latin typeface="Calibri"/>
                <a:ea typeface="Calibri"/>
                <a:cs typeface="Calibri"/>
                <a:sym typeface="Calibri"/>
              </a:defRPr>
            </a:lvl5pPr>
            <a:lvl6pPr marL="2743200" marR="0" lvl="5" indent="-228600" algn="l" rtl="0">
              <a:spcBef>
                <a:spcPts val="0"/>
              </a:spcBef>
              <a:spcAft>
                <a:spcPts val="0"/>
              </a:spcAft>
              <a:buSzPts val="1400"/>
              <a:buNone/>
              <a:defRPr sz="1800" b="0" i="0" u="none" strike="noStrike" cap="none">
                <a:latin typeface="Calibri"/>
                <a:ea typeface="Calibri"/>
                <a:cs typeface="Calibri"/>
                <a:sym typeface="Calibri"/>
              </a:defRPr>
            </a:lvl6pPr>
            <a:lvl7pPr marL="3200400" marR="0" lvl="6" indent="-228600" algn="l" rtl="0">
              <a:spcBef>
                <a:spcPts val="0"/>
              </a:spcBef>
              <a:spcAft>
                <a:spcPts val="0"/>
              </a:spcAft>
              <a:buSzPts val="1400"/>
              <a:buNone/>
              <a:defRPr sz="1800" b="0" i="0" u="none" strike="noStrike" cap="none">
                <a:latin typeface="Calibri"/>
                <a:ea typeface="Calibri"/>
                <a:cs typeface="Calibri"/>
                <a:sym typeface="Calibri"/>
              </a:defRPr>
            </a:lvl7pPr>
            <a:lvl8pPr marL="3657600" marR="0" lvl="7" indent="-228600" algn="l" rtl="0">
              <a:spcBef>
                <a:spcPts val="0"/>
              </a:spcBef>
              <a:spcAft>
                <a:spcPts val="0"/>
              </a:spcAft>
              <a:buSzPts val="1400"/>
              <a:buNone/>
              <a:defRPr sz="1800" b="0" i="0" u="none" strike="noStrike" cap="none">
                <a:latin typeface="Calibri"/>
                <a:ea typeface="Calibri"/>
                <a:cs typeface="Calibri"/>
                <a:sym typeface="Calibri"/>
              </a:defRPr>
            </a:lvl8pPr>
            <a:lvl9pPr marL="4114800" marR="0" lvl="8" indent="-228600" algn="l" rtl="0">
              <a:spcBef>
                <a:spcPts val="0"/>
              </a:spcBef>
              <a:spcAft>
                <a:spcPts val="0"/>
              </a:spcAft>
              <a:buSzPts val="1400"/>
              <a:buNone/>
              <a:defRPr sz="1800" b="0" i="0" u="none" strike="noStrike" cap="none">
                <a:latin typeface="Calibri"/>
                <a:ea typeface="Calibri"/>
                <a:cs typeface="Calibri"/>
                <a:sym typeface="Calibri"/>
              </a:defRPr>
            </a:lvl9pPr>
          </a:lstStyle>
          <a:p>
            <a:endParaRPr/>
          </a:p>
        </p:txBody>
      </p:sp>
      <p:sp>
        <p:nvSpPr>
          <p:cNvPr id="8" name="Google Shape;8;p1"/>
          <p:cNvSpPr txBox="1">
            <a:spLocks noGrp="1"/>
          </p:cNvSpPr>
          <p:nvPr>
            <p:ph type="ftr" idx="11"/>
          </p:nvPr>
        </p:nvSpPr>
        <p:spPr>
          <a:xfrm>
            <a:off x="4145280" y="6377941"/>
            <a:ext cx="3901372" cy="342964"/>
          </a:xfrm>
          <a:prstGeom prst="rect">
            <a:avLst/>
          </a:prstGeom>
          <a:noFill/>
          <a:ln>
            <a:noFill/>
          </a:ln>
        </p:spPr>
        <p:txBody>
          <a:bodyPr spcFirstLastPara="1" wrap="square" lIns="0" tIns="0" rIns="0" bIns="0" anchor="t" anchorCtr="0"/>
          <a:lstStyle>
            <a:lvl1pPr marR="0" lvl="0" algn="ctr" rtl="0">
              <a:spcBef>
                <a:spcPts val="0"/>
              </a:spcBef>
              <a:spcAft>
                <a:spcPts val="0"/>
              </a:spcAft>
              <a:buSzPts val="1400"/>
              <a:buNone/>
              <a:defRPr sz="964" b="0" i="0" u="none" strike="noStrike" cap="none">
                <a:solidFill>
                  <a:srgbClr val="888888"/>
                </a:solidFill>
              </a:defRPr>
            </a:lvl1pPr>
            <a:lvl2pPr marR="0" lvl="1" algn="l" rtl="0">
              <a:spcBef>
                <a:spcPts val="0"/>
              </a:spcBef>
              <a:spcAft>
                <a:spcPts val="0"/>
              </a:spcAft>
              <a:buSzPts val="1400"/>
              <a:buNone/>
              <a:defRPr sz="964" b="0" i="0" u="none" strike="noStrike" cap="none"/>
            </a:lvl2pPr>
            <a:lvl3pPr marR="0" lvl="2" algn="l" rtl="0">
              <a:spcBef>
                <a:spcPts val="0"/>
              </a:spcBef>
              <a:spcAft>
                <a:spcPts val="0"/>
              </a:spcAft>
              <a:buSzPts val="1400"/>
              <a:buNone/>
              <a:defRPr sz="964" b="0" i="0" u="none" strike="noStrike" cap="none"/>
            </a:lvl3pPr>
            <a:lvl4pPr marR="0" lvl="3" algn="l" rtl="0">
              <a:spcBef>
                <a:spcPts val="0"/>
              </a:spcBef>
              <a:spcAft>
                <a:spcPts val="0"/>
              </a:spcAft>
              <a:buSzPts val="1400"/>
              <a:buNone/>
              <a:defRPr sz="964" b="0" i="0" u="none" strike="noStrike" cap="none"/>
            </a:lvl4pPr>
            <a:lvl5pPr marR="0" lvl="4" algn="l" rtl="0">
              <a:spcBef>
                <a:spcPts val="0"/>
              </a:spcBef>
              <a:spcAft>
                <a:spcPts val="0"/>
              </a:spcAft>
              <a:buSzPts val="1400"/>
              <a:buNone/>
              <a:defRPr sz="964" b="0" i="0" u="none" strike="noStrike" cap="none"/>
            </a:lvl5pPr>
            <a:lvl6pPr marR="0" lvl="5" algn="l" rtl="0">
              <a:spcBef>
                <a:spcPts val="0"/>
              </a:spcBef>
              <a:spcAft>
                <a:spcPts val="0"/>
              </a:spcAft>
              <a:buSzPts val="1400"/>
              <a:buNone/>
              <a:defRPr sz="964" b="0" i="0" u="none" strike="noStrike" cap="none"/>
            </a:lvl6pPr>
            <a:lvl7pPr marR="0" lvl="6" algn="l" rtl="0">
              <a:spcBef>
                <a:spcPts val="0"/>
              </a:spcBef>
              <a:spcAft>
                <a:spcPts val="0"/>
              </a:spcAft>
              <a:buSzPts val="1400"/>
              <a:buNone/>
              <a:defRPr sz="964" b="0" i="0" u="none" strike="noStrike" cap="none"/>
            </a:lvl7pPr>
            <a:lvl8pPr marR="0" lvl="7" algn="l" rtl="0">
              <a:spcBef>
                <a:spcPts val="0"/>
              </a:spcBef>
              <a:spcAft>
                <a:spcPts val="0"/>
              </a:spcAft>
              <a:buSzPts val="1400"/>
              <a:buNone/>
              <a:defRPr sz="964" b="0" i="0" u="none" strike="noStrike" cap="none"/>
            </a:lvl8pPr>
            <a:lvl9pPr marR="0" lvl="8" algn="l" rtl="0">
              <a:spcBef>
                <a:spcPts val="0"/>
              </a:spcBef>
              <a:spcAft>
                <a:spcPts val="0"/>
              </a:spcAft>
              <a:buSzPts val="1400"/>
              <a:buNone/>
              <a:defRPr sz="964" b="0" i="0" u="none" strike="noStrike" cap="none"/>
            </a:lvl9pPr>
          </a:lstStyle>
          <a:p>
            <a:endParaRPr/>
          </a:p>
        </p:txBody>
      </p:sp>
      <p:sp>
        <p:nvSpPr>
          <p:cNvPr id="9" name="Google Shape;9;p1"/>
          <p:cNvSpPr txBox="1">
            <a:spLocks noGrp="1"/>
          </p:cNvSpPr>
          <p:nvPr>
            <p:ph type="dt" idx="10"/>
          </p:nvPr>
        </p:nvSpPr>
        <p:spPr>
          <a:xfrm>
            <a:off x="609600" y="6377941"/>
            <a:ext cx="2804134" cy="342964"/>
          </a:xfrm>
          <a:prstGeom prst="rect">
            <a:avLst/>
          </a:prstGeom>
          <a:noFill/>
          <a:ln>
            <a:noFill/>
          </a:ln>
        </p:spPr>
        <p:txBody>
          <a:bodyPr spcFirstLastPara="1" wrap="square" lIns="0" tIns="0" rIns="0" bIns="0" anchor="t" anchorCtr="0"/>
          <a:lstStyle>
            <a:lvl1pPr marR="0" lvl="0" algn="l" rtl="0">
              <a:spcBef>
                <a:spcPts val="0"/>
              </a:spcBef>
              <a:spcAft>
                <a:spcPts val="0"/>
              </a:spcAft>
              <a:buSzPts val="1400"/>
              <a:buNone/>
              <a:defRPr sz="964" b="0" i="0" u="none" strike="noStrike" cap="none">
                <a:solidFill>
                  <a:srgbClr val="888888"/>
                </a:solidFill>
              </a:defRPr>
            </a:lvl1pPr>
            <a:lvl2pPr marR="0" lvl="1" algn="l" rtl="0">
              <a:spcBef>
                <a:spcPts val="0"/>
              </a:spcBef>
              <a:spcAft>
                <a:spcPts val="0"/>
              </a:spcAft>
              <a:buSzPts val="1400"/>
              <a:buNone/>
              <a:defRPr sz="964" b="0" i="0" u="none" strike="noStrike" cap="none"/>
            </a:lvl2pPr>
            <a:lvl3pPr marR="0" lvl="2" algn="l" rtl="0">
              <a:spcBef>
                <a:spcPts val="0"/>
              </a:spcBef>
              <a:spcAft>
                <a:spcPts val="0"/>
              </a:spcAft>
              <a:buSzPts val="1400"/>
              <a:buNone/>
              <a:defRPr sz="964" b="0" i="0" u="none" strike="noStrike" cap="none"/>
            </a:lvl3pPr>
            <a:lvl4pPr marR="0" lvl="3" algn="l" rtl="0">
              <a:spcBef>
                <a:spcPts val="0"/>
              </a:spcBef>
              <a:spcAft>
                <a:spcPts val="0"/>
              </a:spcAft>
              <a:buSzPts val="1400"/>
              <a:buNone/>
              <a:defRPr sz="964" b="0" i="0" u="none" strike="noStrike" cap="none"/>
            </a:lvl4pPr>
            <a:lvl5pPr marR="0" lvl="4" algn="l" rtl="0">
              <a:spcBef>
                <a:spcPts val="0"/>
              </a:spcBef>
              <a:spcAft>
                <a:spcPts val="0"/>
              </a:spcAft>
              <a:buSzPts val="1400"/>
              <a:buNone/>
              <a:defRPr sz="964" b="0" i="0" u="none" strike="noStrike" cap="none"/>
            </a:lvl5pPr>
            <a:lvl6pPr marR="0" lvl="5" algn="l" rtl="0">
              <a:spcBef>
                <a:spcPts val="0"/>
              </a:spcBef>
              <a:spcAft>
                <a:spcPts val="0"/>
              </a:spcAft>
              <a:buSzPts val="1400"/>
              <a:buNone/>
              <a:defRPr sz="964" b="0" i="0" u="none" strike="noStrike" cap="none"/>
            </a:lvl6pPr>
            <a:lvl7pPr marR="0" lvl="6" algn="l" rtl="0">
              <a:spcBef>
                <a:spcPts val="0"/>
              </a:spcBef>
              <a:spcAft>
                <a:spcPts val="0"/>
              </a:spcAft>
              <a:buSzPts val="1400"/>
              <a:buNone/>
              <a:defRPr sz="964" b="0" i="0" u="none" strike="noStrike" cap="none"/>
            </a:lvl7pPr>
            <a:lvl8pPr marR="0" lvl="7" algn="l" rtl="0">
              <a:spcBef>
                <a:spcPts val="0"/>
              </a:spcBef>
              <a:spcAft>
                <a:spcPts val="0"/>
              </a:spcAft>
              <a:buSzPts val="1400"/>
              <a:buNone/>
              <a:defRPr sz="964" b="0" i="0" u="none" strike="noStrike" cap="none"/>
            </a:lvl8pPr>
            <a:lvl9pPr marR="0" lvl="8" algn="l" rtl="0">
              <a:spcBef>
                <a:spcPts val="0"/>
              </a:spcBef>
              <a:spcAft>
                <a:spcPts val="0"/>
              </a:spcAft>
              <a:buSzPts val="1400"/>
              <a:buNone/>
              <a:defRPr sz="964" b="0" i="0" u="none" strike="noStrike" cap="none"/>
            </a:lvl9pPr>
          </a:lstStyle>
          <a:p>
            <a:endParaRPr dirty="0"/>
          </a:p>
        </p:txBody>
      </p:sp>
      <p:sp>
        <p:nvSpPr>
          <p:cNvPr id="11" name="Slide Number Placeholder 5"/>
          <p:cNvSpPr>
            <a:spLocks noGrp="1"/>
          </p:cNvSpPr>
          <p:nvPr>
            <p:ph type="sldNum" sz="quarter" idx="4"/>
          </p:nvPr>
        </p:nvSpPr>
        <p:spPr>
          <a:xfrm>
            <a:off x="11738225" y="6470704"/>
            <a:ext cx="329629"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54" r:id="rId2"/>
    <p:sldLayoutId id="2147483649" r:id="rId3"/>
    <p:sldLayoutId id="2147483650" r:id="rId4"/>
    <p:sldLayoutId id="2147483651" r:id="rId5"/>
    <p:sldLayoutId id="2147483655" r:id="rId6"/>
    <p:sldLayoutId id="2147483673" r:id="rId7"/>
    <p:sldLayoutId id="2147483674" r:id="rId8"/>
    <p:sldLayoutId id="2147483675" r:id="rId9"/>
    <p:sldLayoutId id="2147483676" r:id="rId10"/>
    <p:sldLayoutId id="2147483677" r:id="rId11"/>
    <p:sldLayoutId id="2147483680" r:id="rId12"/>
    <p:sldLayoutId id="2147483681" r:id="rId13"/>
    <p:sldLayoutId id="2147483682" r:id="rId1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endParaRPr lang="en-US">
              <a:solidFill>
                <a:prstClr val="black">
                  <a:lumMod val="95000"/>
                  <a:lumOff val="5000"/>
                </a:prstClr>
              </a:solidFill>
            </a:endParaRPr>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solidFill>
                <a:prstClr val="black">
                  <a:lumMod val="95000"/>
                  <a:lumOff val="5000"/>
                </a:prstClr>
              </a:solidFill>
            </a:endParaRPr>
          </a:p>
        </p:txBody>
      </p:sp>
      <p:sp>
        <p:nvSpPr>
          <p:cNvPr id="6" name="Slide Number Placeholder 5"/>
          <p:cNvSpPr>
            <a:spLocks noGrp="1"/>
          </p:cNvSpPr>
          <p:nvPr>
            <p:ph type="sldNum" sz="quarter" idx="4"/>
          </p:nvPr>
        </p:nvSpPr>
        <p:spPr>
          <a:xfrm>
            <a:off x="11738225" y="6470704"/>
            <a:ext cx="329629"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2704696890"/>
      </p:ext>
    </p:extLst>
  </p:cSld>
  <p:clrMap bg1="lt1" tx1="dk1" bg2="lt2" tx2="dk2" accent1="accent1" accent2="accent2" accent3="accent3" accent4="accent4" accent5="accent5" accent6="accent6" hlink="hlink" folHlink="folHlink"/>
  <p:sldLayoutIdLst>
    <p:sldLayoutId id="2147483657" r:id="rId1"/>
    <p:sldLayoutId id="2147483658" r:id="rId2"/>
    <p:sldLayoutId id="2147483659" r:id="rId3"/>
    <p:sldLayoutId id="2147483660" r:id="rId4"/>
    <p:sldLayoutId id="2147483661" r:id="rId5"/>
    <p:sldLayoutId id="2147483662" r:id="rId6"/>
    <p:sldLayoutId id="2147483663" r:id="rId7"/>
    <p:sldLayoutId id="2147483664" r:id="rId8"/>
    <p:sldLayoutId id="2147483665" r:id="rId9"/>
    <p:sldLayoutId id="2147483666" r:id="rId10"/>
    <p:sldLayoutId id="2147483667" r:id="rId11"/>
    <p:sldLayoutId id="2147483668" r:id="rId12"/>
    <p:sldLayoutId id="2147483669" r:id="rId13"/>
    <p:sldLayoutId id="2147483670" r:id="rId14"/>
  </p:sldLayoutIdLst>
  <p:hf hdr="0" ftr="0" dt="0"/>
  <p:txStyles>
    <p:titleStyle>
      <a:lvl1pPr algn="l" defTabSz="914400" rtl="0" eaLnBrk="1" latinLnBrk="0" hangingPunct="1">
        <a:lnSpc>
          <a:spcPct val="80000"/>
        </a:lnSpc>
        <a:spcBef>
          <a:spcPct val="0"/>
        </a:spcBef>
        <a:buNone/>
        <a:defRPr sz="5000" kern="1200" cap="none"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21.xml"/><Relationship Id="rId6" Type="http://schemas.openxmlformats.org/officeDocument/2006/relationships/image" Target="../media/image13.jpg"/><Relationship Id="rId5" Type="http://schemas.openxmlformats.org/officeDocument/2006/relationships/image" Target="../media/image12.png"/><Relationship Id="rId4" Type="http://schemas.openxmlformats.org/officeDocument/2006/relationships/image" Target="../media/image11.png"/></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14.xml"/><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35.xml"/><Relationship Id="rId1" Type="http://schemas.openxmlformats.org/officeDocument/2006/relationships/slideLayout" Target="../slideLayouts/slideLayout4.xml"/><Relationship Id="rId5" Type="http://schemas.openxmlformats.org/officeDocument/2006/relationships/image" Target="../media/image26.png"/><Relationship Id="rId4" Type="http://schemas.openxmlformats.org/officeDocument/2006/relationships/image" Target="../media/image21.png"/></Relationships>
</file>

<file path=ppt/slides/_rels/slide3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6.xml"/><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2.xml"/><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3.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6.tiff"/></Relationships>
</file>

<file path=ppt/slides/_rels/slide5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0.xml"/><Relationship Id="rId1" Type="http://schemas.openxmlformats.org/officeDocument/2006/relationships/slideLayout" Target="../slideLayouts/slideLayout4.xml"/><Relationship Id="rId4" Type="http://schemas.openxmlformats.org/officeDocument/2006/relationships/image" Target="../media/image27.png"/></Relationships>
</file>

<file path=ppt/slides/_rels/slide51.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51.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2.xml"/><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3.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8.xml"/></Relationships>
</file>

<file path=ppt/slides/_rels/slide5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5.xml"/><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7.xml"/><Relationship Id="rId1" Type="http://schemas.openxmlformats.org/officeDocument/2006/relationships/slideLayout" Target="../slideLayouts/slideLayout1.xml"/><Relationship Id="rId5" Type="http://schemas.openxmlformats.org/officeDocument/2006/relationships/image" Target="../media/image32.png"/><Relationship Id="rId4" Type="http://schemas.openxmlformats.org/officeDocument/2006/relationships/image" Target="../media/image31.png"/></Relationships>
</file>

<file path=ppt/slides/_rels/slide5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8.xml"/><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9.xml"/><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6.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6.xml"/><Relationship Id="rId1" Type="http://schemas.openxmlformats.org/officeDocument/2006/relationships/slideLayout" Target="../slideLayouts/slideLayout21.xml"/><Relationship Id="rId5" Type="http://schemas.openxmlformats.org/officeDocument/2006/relationships/image" Target="../media/image19.png"/><Relationship Id="rId4" Type="http://schemas.openxmlformats.org/officeDocument/2006/relationships/image" Target="../media/image18.png"/></Relationships>
</file>

<file path=ppt/slides/_rels/slide6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62.xml"/><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3.xml"/><Relationship Id="rId1" Type="http://schemas.openxmlformats.org/officeDocument/2006/relationships/slideLayout" Target="../slideLayouts/slideLayout14.xml"/><Relationship Id="rId5" Type="http://schemas.openxmlformats.org/officeDocument/2006/relationships/image" Target="../media/image35.png"/><Relationship Id="rId4" Type="http://schemas.openxmlformats.org/officeDocument/2006/relationships/image" Target="../media/image34.pn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6.xml"/><Relationship Id="rId1" Type="http://schemas.openxmlformats.org/officeDocument/2006/relationships/slideLayout" Target="../slideLayouts/slideLayout1.xml"/><Relationship Id="rId5" Type="http://schemas.openxmlformats.org/officeDocument/2006/relationships/image" Target="../media/image21.png"/><Relationship Id="rId4" Type="http://schemas.openxmlformats.org/officeDocument/2006/relationships/image" Target="../media/image37.png"/></Relationships>
</file>

<file path=ppt/slides/_rels/slide6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7.xml"/><Relationship Id="rId1" Type="http://schemas.openxmlformats.org/officeDocument/2006/relationships/slideLayout" Target="../slideLayouts/slideLayout1.xml"/><Relationship Id="rId5" Type="http://schemas.openxmlformats.org/officeDocument/2006/relationships/image" Target="../media/image39.png"/><Relationship Id="rId4" Type="http://schemas.openxmlformats.org/officeDocument/2006/relationships/image" Target="../media/image38.png"/></Relationships>
</file>

<file path=ppt/slides/_rels/slide6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8.xml"/><Relationship Id="rId1" Type="http://schemas.openxmlformats.org/officeDocument/2006/relationships/slideLayout" Target="../slideLayouts/slideLayout1.xml"/><Relationship Id="rId5" Type="http://schemas.openxmlformats.org/officeDocument/2006/relationships/image" Target="../media/image41.png"/><Relationship Id="rId4" Type="http://schemas.openxmlformats.org/officeDocument/2006/relationships/image" Target="../media/image21.png"/></Relationships>
</file>

<file path=ppt/slides/_rels/slide6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9.xml"/><Relationship Id="rId1" Type="http://schemas.openxmlformats.org/officeDocument/2006/relationships/slideLayout" Target="../slideLayouts/slideLayout1.xml"/><Relationship Id="rId5" Type="http://schemas.openxmlformats.org/officeDocument/2006/relationships/image" Target="../media/image37.png"/><Relationship Id="rId4" Type="http://schemas.openxmlformats.org/officeDocument/2006/relationships/image" Target="../media/image42.png"/></Relationships>
</file>

<file path=ppt/slides/_rels/slide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7.xml"/><Relationship Id="rId1" Type="http://schemas.openxmlformats.org/officeDocument/2006/relationships/slideLayout" Target="../slideLayouts/slideLayout16.xml"/><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8.xml"/><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Your Setup</a:t>
            </a:r>
          </a:p>
        </p:txBody>
      </p:sp>
      <p:sp>
        <p:nvSpPr>
          <p:cNvPr id="13" name="Slide Number Placeholder 12"/>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1</a:t>
            </a:fld>
            <a:endParaRPr lang="en-US">
              <a:solidFill>
                <a:prstClr val="black">
                  <a:lumMod val="95000"/>
                  <a:lumOff val="5000"/>
                </a:prstClr>
              </a:solidFill>
            </a:endParaRPr>
          </a:p>
        </p:txBody>
      </p:sp>
      <p:pic>
        <p:nvPicPr>
          <p:cNvPr id="1026" name="Picture 2" descr="First slid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83092" y="2209262"/>
            <a:ext cx="3619504" cy="301307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Zoom | PortfolioSolutions"/>
          <p:cNvPicPr>
            <a:picLocks noChangeAspect="1" noChangeArrowheads="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l="23300" t="9629" r="24666" b="16390"/>
          <a:stretch/>
        </p:blipFill>
        <p:spPr bwMode="auto">
          <a:xfrm>
            <a:off x="659219" y="2158410"/>
            <a:ext cx="2395982" cy="311477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5"/>
          <a:stretch>
            <a:fillRect/>
          </a:stretch>
        </p:blipFill>
        <p:spPr>
          <a:xfrm>
            <a:off x="9130487" y="2201298"/>
            <a:ext cx="2342827" cy="3029003"/>
          </a:xfrm>
          <a:prstGeom prst="rect">
            <a:avLst/>
          </a:prstGeom>
        </p:spPr>
      </p:pic>
      <p:grpSp>
        <p:nvGrpSpPr>
          <p:cNvPr id="10" name="Group 9"/>
          <p:cNvGrpSpPr/>
          <p:nvPr/>
        </p:nvGrpSpPr>
        <p:grpSpPr>
          <a:xfrm>
            <a:off x="923235" y="5472820"/>
            <a:ext cx="9951333" cy="1243354"/>
            <a:chOff x="923235" y="5472820"/>
            <a:chExt cx="9951333" cy="1243354"/>
          </a:xfrm>
        </p:grpSpPr>
        <p:pic>
          <p:nvPicPr>
            <p:cNvPr id="7" name="Picture 6" descr="Free photo: Blank, Business, Computer, Desktop - Free ..."/>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3235" y="5472820"/>
              <a:ext cx="1867949" cy="1243354"/>
            </a:xfrm>
            <a:prstGeom prst="rect">
              <a:avLst/>
            </a:prstGeom>
          </p:spPr>
        </p:pic>
        <p:sp>
          <p:nvSpPr>
            <p:cNvPr id="8" name="TextBox 7"/>
            <p:cNvSpPr txBox="1"/>
            <p:nvPr/>
          </p:nvSpPr>
          <p:spPr>
            <a:xfrm>
              <a:off x="1622209" y="5620624"/>
              <a:ext cx="470000" cy="707886"/>
            </a:xfrm>
            <a:prstGeom prst="rect">
              <a:avLst/>
            </a:prstGeom>
            <a:noFill/>
          </p:spPr>
          <p:txBody>
            <a:bodyPr wrap="none" rtlCol="0">
              <a:spAutoFit/>
            </a:bodyPr>
            <a:lstStyle/>
            <a:p>
              <a:r>
                <a:rPr lang="en-US" sz="4000" dirty="0"/>
                <a:t>1</a:t>
              </a:r>
            </a:p>
          </p:txBody>
        </p:sp>
        <p:pic>
          <p:nvPicPr>
            <p:cNvPr id="11" name="Picture 10" descr="Free photo: Blank, Business, Computer, Desktop - Free ..."/>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70131" y="5472820"/>
              <a:ext cx="1867949" cy="1243354"/>
            </a:xfrm>
            <a:prstGeom prst="rect">
              <a:avLst/>
            </a:prstGeom>
          </p:spPr>
        </p:pic>
        <p:sp>
          <p:nvSpPr>
            <p:cNvPr id="12" name="TextBox 11"/>
            <p:cNvSpPr txBox="1"/>
            <p:nvPr/>
          </p:nvSpPr>
          <p:spPr>
            <a:xfrm>
              <a:off x="5969105" y="5620624"/>
              <a:ext cx="470000" cy="707886"/>
            </a:xfrm>
            <a:prstGeom prst="rect">
              <a:avLst/>
            </a:prstGeom>
            <a:noFill/>
          </p:spPr>
          <p:txBody>
            <a:bodyPr wrap="none" rtlCol="0">
              <a:spAutoFit/>
            </a:bodyPr>
            <a:lstStyle/>
            <a:p>
              <a:r>
                <a:rPr lang="en-US" sz="4000" dirty="0"/>
                <a:t>2</a:t>
              </a:r>
            </a:p>
          </p:txBody>
        </p:sp>
        <p:pic>
          <p:nvPicPr>
            <p:cNvPr id="9" name="Picture 8" descr="How to draw a ``bunch of documents'' icon with Tikz? - TeX ..."/>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729231" y="5521828"/>
              <a:ext cx="1145337" cy="1145337"/>
            </a:xfrm>
            <a:prstGeom prst="rect">
              <a:avLst/>
            </a:prstGeom>
          </p:spPr>
        </p:pic>
      </p:grpSp>
      <p:sp>
        <p:nvSpPr>
          <p:cNvPr id="3" name="Rectangle 2"/>
          <p:cNvSpPr/>
          <p:nvPr/>
        </p:nvSpPr>
        <p:spPr>
          <a:xfrm>
            <a:off x="4613544" y="1636795"/>
            <a:ext cx="3042821" cy="523220"/>
          </a:xfrm>
          <a:prstGeom prst="rect">
            <a:avLst/>
          </a:prstGeom>
          <a:solidFill>
            <a:srgbClr val="FFFFD1"/>
          </a:solidFill>
          <a:ln>
            <a:solidFill>
              <a:schemeClr val="tx1">
                <a:lumMod val="75000"/>
                <a:lumOff val="25000"/>
              </a:schemeClr>
            </a:solidFill>
          </a:ln>
        </p:spPr>
        <p:txBody>
          <a:bodyPr wrap="none" lIns="91440" tIns="45720" rIns="91440" bIns="45720" anchor="t">
            <a:spAutoFit/>
          </a:bodyPr>
          <a:lstStyle/>
          <a:p>
            <a:r>
              <a:rPr lang="en-US" sz="2800" dirty="0"/>
              <a:t>https://api-r.cloud/</a:t>
            </a:r>
            <a:endParaRPr lang="en-US" dirty="0"/>
          </a:p>
        </p:txBody>
      </p:sp>
      <p:sp>
        <p:nvSpPr>
          <p:cNvPr id="5" name="TextBox 4">
            <a:extLst>
              <a:ext uri="{FF2B5EF4-FFF2-40B4-BE49-F238E27FC236}">
                <a16:creationId xmlns:a16="http://schemas.microsoft.com/office/drawing/2014/main" id="{93D301E7-A3A0-4A2F-BCBD-383F5376E722}"/>
              </a:ext>
            </a:extLst>
          </p:cNvPr>
          <p:cNvSpPr txBox="1"/>
          <p:nvPr/>
        </p:nvSpPr>
        <p:spPr>
          <a:xfrm rot="3011846">
            <a:off x="9237135" y="3392633"/>
            <a:ext cx="2129530" cy="646331"/>
          </a:xfrm>
          <a:prstGeom prst="rect">
            <a:avLst/>
          </a:prstGeom>
          <a:solidFill>
            <a:schemeClr val="bg1">
              <a:alpha val="63000"/>
            </a:schemeClr>
          </a:solidFill>
        </p:spPr>
        <p:txBody>
          <a:bodyPr wrap="square" rtlCol="0">
            <a:spAutoFit/>
          </a:bodyPr>
          <a:lstStyle/>
          <a:p>
            <a:pPr algn="ctr"/>
            <a:r>
              <a:rPr lang="en-US" sz="3600" dirty="0"/>
              <a:t>Optional</a:t>
            </a:r>
          </a:p>
        </p:txBody>
      </p:sp>
    </p:spTree>
    <p:extLst>
      <p:ext uri="{BB962C8B-B14F-4D97-AF65-F5344CB8AC3E}">
        <p14:creationId xmlns:p14="http://schemas.microsoft.com/office/powerpoint/2010/main" val="33894608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Shape 121"/>
        <p:cNvGrpSpPr/>
        <p:nvPr/>
      </p:nvGrpSpPr>
      <p:grpSpPr>
        <a:xfrm>
          <a:off x="0" y="0"/>
          <a:ext cx="0" cy="0"/>
          <a:chOff x="0" y="0"/>
          <a:chExt cx="0" cy="0"/>
        </a:xfrm>
      </p:grpSpPr>
      <p:sp>
        <p:nvSpPr>
          <p:cNvPr id="123" name="Google Shape;123;p16"/>
          <p:cNvSpPr txBox="1">
            <a:spLocks noGrp="1"/>
          </p:cNvSpPr>
          <p:nvPr>
            <p:ph type="title"/>
          </p:nvPr>
        </p:nvSpPr>
        <p:spPr>
          <a:xfrm>
            <a:off x="5483380" y="684400"/>
            <a:ext cx="1547339" cy="777536"/>
          </a:xfrm>
          <a:prstGeom prst="rect">
            <a:avLst/>
          </a:prstGeom>
          <a:noFill/>
          <a:ln>
            <a:noFill/>
          </a:ln>
        </p:spPr>
        <p:txBody>
          <a:bodyPr spcFirstLastPara="1" wrap="square" lIns="0" tIns="6455" rIns="0" bIns="0" anchor="t" anchorCtr="0">
            <a:noAutofit/>
          </a:bodyPr>
          <a:lstStyle/>
          <a:p>
            <a:pPr marL="6803"/>
            <a:r>
              <a:rPr lang="en-US" sz="5400" dirty="0">
                <a:solidFill>
                  <a:srgbClr val="000000"/>
                </a:solidFill>
                <a:latin typeface="+mj-lt"/>
              </a:rPr>
              <a:t>dplyr</a:t>
            </a:r>
            <a:endParaRPr sz="5400" dirty="0">
              <a:latin typeface="+mj-lt"/>
            </a:endParaRPr>
          </a:p>
        </p:txBody>
      </p:sp>
      <p:sp>
        <p:nvSpPr>
          <p:cNvPr id="125" name="Google Shape;125;p16"/>
          <p:cNvSpPr txBox="1"/>
          <p:nvPr/>
        </p:nvSpPr>
        <p:spPr>
          <a:xfrm>
            <a:off x="5341615" y="2450007"/>
            <a:ext cx="5286783" cy="1749054"/>
          </a:xfrm>
          <a:prstGeom prst="rect">
            <a:avLst/>
          </a:prstGeom>
          <a:noFill/>
          <a:ln>
            <a:noFill/>
          </a:ln>
        </p:spPr>
        <p:txBody>
          <a:bodyPr spcFirstLastPara="1" wrap="square" lIns="0" tIns="157835" rIns="0" bIns="0" anchor="t" anchorCtr="0">
            <a:noAutofit/>
          </a:bodyPr>
          <a:lstStyle/>
          <a:p>
            <a:pPr marL="6803" marR="2721">
              <a:lnSpc>
                <a:spcPct val="104099"/>
              </a:lnSpc>
              <a:spcBef>
                <a:spcPts val="1061"/>
              </a:spcBef>
            </a:pPr>
            <a:r>
              <a:rPr lang="en-US" sz="3200" dirty="0">
                <a:latin typeface="+mj-lt"/>
                <a:ea typeface="Calibri"/>
                <a:cs typeface="Calibri"/>
                <a:sym typeface="Calibri"/>
              </a:rPr>
              <a:t>dplyr implements a </a:t>
            </a:r>
            <a:r>
              <a:rPr lang="en-US" sz="3200" i="1" dirty="0">
                <a:latin typeface="+mj-lt"/>
                <a:ea typeface="Calibri"/>
                <a:cs typeface="Calibri"/>
                <a:sym typeface="Calibri"/>
              </a:rPr>
              <a:t>grammar </a:t>
            </a:r>
            <a:r>
              <a:rPr lang="en-US" sz="3200" dirty="0">
                <a:latin typeface="+mj-lt"/>
                <a:ea typeface="Calibri"/>
                <a:cs typeface="Calibri"/>
                <a:sym typeface="Calibri"/>
              </a:rPr>
              <a:t>for transforming tabular data.</a:t>
            </a:r>
            <a:endParaRPr sz="3200" dirty="0">
              <a:latin typeface="+mj-lt"/>
              <a:ea typeface="Calibri"/>
              <a:cs typeface="Calibri"/>
              <a:sym typeface="Calibri"/>
            </a:endParaRPr>
          </a:p>
        </p:txBody>
      </p:sp>
      <p:sp>
        <p:nvSpPr>
          <p:cNvPr id="6" name="Google Shape;46;p7"/>
          <p:cNvSpPr/>
          <p:nvPr/>
        </p:nvSpPr>
        <p:spPr>
          <a:xfrm>
            <a:off x="1581951" y="1461936"/>
            <a:ext cx="3460418" cy="3725196"/>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7"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 name="Slide Number Placeholder 1"/>
          <p:cNvSpPr>
            <a:spLocks noGrp="1"/>
          </p:cNvSpPr>
          <p:nvPr>
            <p:ph type="sldNum" idx="12"/>
          </p:nvPr>
        </p:nvSpPr>
        <p:spPr/>
        <p:txBody>
          <a:bodyPr/>
          <a:lstStyle/>
          <a:p>
            <a:fld id="{00000000-1234-1234-1234-123412341234}" type="slidenum">
              <a:rPr lang="en-US" smtClean="0"/>
              <a:pPr/>
              <a:t>10</a:t>
            </a:fld>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3" name="Google Shape;123;p16"/>
          <p:cNvSpPr txBox="1">
            <a:spLocks noGrp="1"/>
          </p:cNvSpPr>
          <p:nvPr>
            <p:ph type="title"/>
          </p:nvPr>
        </p:nvSpPr>
        <p:spPr>
          <a:xfrm>
            <a:off x="484355" y="426947"/>
            <a:ext cx="12113058" cy="777536"/>
          </a:xfrm>
          <a:prstGeom prst="rect">
            <a:avLst/>
          </a:prstGeom>
          <a:noFill/>
          <a:ln>
            <a:noFill/>
          </a:ln>
        </p:spPr>
        <p:txBody>
          <a:bodyPr spcFirstLastPara="1" wrap="square" lIns="0" tIns="6455" rIns="0" bIns="0" anchor="t" anchorCtr="0">
            <a:noAutofit/>
          </a:bodyPr>
          <a:lstStyle/>
          <a:p>
            <a:pPr marL="6803"/>
            <a:r>
              <a:rPr lang="en-US" sz="4800" dirty="0">
                <a:solidFill>
                  <a:srgbClr val="000000"/>
                </a:solidFill>
                <a:latin typeface="+mj-lt"/>
              </a:rPr>
              <a:t>dplyr: </a:t>
            </a:r>
            <a:r>
              <a:rPr lang="nn-NO" sz="4800" dirty="0">
                <a:solidFill>
                  <a:srgbClr val="000000"/>
                </a:solidFill>
                <a:latin typeface="+mj-lt"/>
              </a:rPr>
              <a:t>a grammar for transforming data</a:t>
            </a:r>
            <a:endParaRPr sz="4800" dirty="0">
              <a:latin typeface="+mj-lt"/>
            </a:endParaRPr>
          </a:p>
        </p:txBody>
      </p:sp>
      <p:sp>
        <p:nvSpPr>
          <p:cNvPr id="7" name="Google Shape;46;p7"/>
          <p:cNvSpPr>
            <a:spLocks noChangeAspect="1"/>
          </p:cNvSpPr>
          <p:nvPr/>
        </p:nvSpPr>
        <p:spPr>
          <a:xfrm>
            <a:off x="11091026" y="5875790"/>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 name="TextBox 1"/>
          <p:cNvSpPr txBox="1"/>
          <p:nvPr/>
        </p:nvSpPr>
        <p:spPr>
          <a:xfrm>
            <a:off x="781462" y="1429305"/>
            <a:ext cx="816746" cy="1323439"/>
          </a:xfrm>
          <a:prstGeom prst="rect">
            <a:avLst/>
          </a:prstGeom>
          <a:noFill/>
        </p:spPr>
        <p:txBody>
          <a:bodyPr wrap="square" rtlCol="0">
            <a:spAutoFit/>
          </a:bodyPr>
          <a:lstStyle/>
          <a:p>
            <a:r>
              <a:rPr lang="en-US" sz="8000" b="1" dirty="0">
                <a:solidFill>
                  <a:schemeClr val="bg1">
                    <a:lumMod val="50000"/>
                  </a:schemeClr>
                </a:solidFill>
                <a:latin typeface="Cambria" panose="02040503050406030204" pitchFamily="18" charset="0"/>
                <a:ea typeface="Cambria" panose="02040503050406030204" pitchFamily="18" charset="0"/>
                <a:cs typeface="Courier New" panose="02070309020205020404" pitchFamily="49" charset="0"/>
              </a:rPr>
              <a:t>1</a:t>
            </a:r>
          </a:p>
        </p:txBody>
      </p:sp>
      <p:sp>
        <p:nvSpPr>
          <p:cNvPr id="8" name="Google Shape;123;p16"/>
          <p:cNvSpPr txBox="1">
            <a:spLocks/>
          </p:cNvSpPr>
          <p:nvPr/>
        </p:nvSpPr>
        <p:spPr>
          <a:xfrm>
            <a:off x="1766656" y="1702256"/>
            <a:ext cx="5992427" cy="777536"/>
          </a:xfrm>
          <a:prstGeom prst="rect">
            <a:avLst/>
          </a:prstGeom>
          <a:noFill/>
          <a:ln>
            <a:noFill/>
          </a:ln>
        </p:spPr>
        <p:txBody>
          <a:bodyPr spcFirstLastPara="1" wrap="square" lIns="0" tIns="6455"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400" b="0" i="0" u="none" strike="noStrike" cap="none">
                <a:solidFill>
                  <a:srgbClr val="005493"/>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r>
              <a:rPr lang="en-US" sz="4000" b="1" dirty="0">
                <a:solidFill>
                  <a:srgbClr val="000000"/>
                </a:solidFill>
                <a:latin typeface="+mj-lt"/>
              </a:rPr>
              <a:t>Choose</a:t>
            </a:r>
            <a:r>
              <a:rPr lang="en-US" sz="4000" dirty="0">
                <a:solidFill>
                  <a:srgbClr val="000000"/>
                </a:solidFill>
                <a:latin typeface="+mj-lt"/>
              </a:rPr>
              <a:t> columns.</a:t>
            </a:r>
            <a:endParaRPr lang="en-US" sz="4000" dirty="0">
              <a:latin typeface="+mj-lt"/>
            </a:endParaRPr>
          </a:p>
        </p:txBody>
      </p:sp>
      <p:sp>
        <p:nvSpPr>
          <p:cNvPr id="9" name="Google Shape;123;p16"/>
          <p:cNvSpPr txBox="1">
            <a:spLocks/>
          </p:cNvSpPr>
          <p:nvPr/>
        </p:nvSpPr>
        <p:spPr>
          <a:xfrm>
            <a:off x="8575829" y="1702256"/>
            <a:ext cx="2008051" cy="777536"/>
          </a:xfrm>
          <a:prstGeom prst="rect">
            <a:avLst/>
          </a:prstGeom>
          <a:noFill/>
          <a:ln>
            <a:noFill/>
          </a:ln>
        </p:spPr>
        <p:txBody>
          <a:bodyPr spcFirstLastPara="1" wrap="square" lIns="0" tIns="6455"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400" b="0" i="0" u="none" strike="noStrike" cap="none">
                <a:solidFill>
                  <a:srgbClr val="005493"/>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r>
              <a:rPr lang="en-US" sz="4000" b="1" dirty="0">
                <a:solidFill>
                  <a:srgbClr val="78AAD6"/>
                </a:solidFill>
                <a:latin typeface="+mj-lt"/>
              </a:rPr>
              <a:t>select()</a:t>
            </a:r>
            <a:endParaRPr lang="en-US" sz="4000" dirty="0">
              <a:solidFill>
                <a:srgbClr val="78AAD6"/>
              </a:solidFill>
              <a:latin typeface="+mj-lt"/>
            </a:endParaRPr>
          </a:p>
        </p:txBody>
      </p:sp>
      <p:sp>
        <p:nvSpPr>
          <p:cNvPr id="10" name="TextBox 9"/>
          <p:cNvSpPr txBox="1"/>
          <p:nvPr/>
        </p:nvSpPr>
        <p:spPr>
          <a:xfrm>
            <a:off x="781462" y="2419353"/>
            <a:ext cx="816746" cy="1323439"/>
          </a:xfrm>
          <a:prstGeom prst="rect">
            <a:avLst/>
          </a:prstGeom>
          <a:noFill/>
        </p:spPr>
        <p:txBody>
          <a:bodyPr wrap="square" rtlCol="0">
            <a:spAutoFit/>
          </a:bodyPr>
          <a:lstStyle/>
          <a:p>
            <a:r>
              <a:rPr lang="en-US" sz="8000" b="1" dirty="0">
                <a:solidFill>
                  <a:schemeClr val="bg1">
                    <a:lumMod val="50000"/>
                  </a:schemeClr>
                </a:solidFill>
                <a:latin typeface="Cambria" panose="02040503050406030204" pitchFamily="18" charset="0"/>
                <a:ea typeface="Cambria" panose="02040503050406030204" pitchFamily="18" charset="0"/>
                <a:cs typeface="Courier New" panose="02070309020205020404" pitchFamily="49" charset="0"/>
              </a:rPr>
              <a:t>2</a:t>
            </a:r>
          </a:p>
        </p:txBody>
      </p:sp>
      <p:sp>
        <p:nvSpPr>
          <p:cNvPr id="11" name="Google Shape;123;p16"/>
          <p:cNvSpPr txBox="1">
            <a:spLocks/>
          </p:cNvSpPr>
          <p:nvPr/>
        </p:nvSpPr>
        <p:spPr>
          <a:xfrm>
            <a:off x="1766656" y="2692304"/>
            <a:ext cx="5992427" cy="777536"/>
          </a:xfrm>
          <a:prstGeom prst="rect">
            <a:avLst/>
          </a:prstGeom>
          <a:noFill/>
          <a:ln>
            <a:noFill/>
          </a:ln>
        </p:spPr>
        <p:txBody>
          <a:bodyPr spcFirstLastPara="1" wrap="square" lIns="0" tIns="6455"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400" b="0" i="0" u="none" strike="noStrike" cap="none">
                <a:solidFill>
                  <a:srgbClr val="005493"/>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r>
              <a:rPr lang="en-US" sz="4000" b="1" dirty="0">
                <a:solidFill>
                  <a:srgbClr val="000000"/>
                </a:solidFill>
                <a:latin typeface="+mj-lt"/>
              </a:rPr>
              <a:t>Extract</a:t>
            </a:r>
            <a:r>
              <a:rPr lang="en-US" sz="4000" dirty="0">
                <a:solidFill>
                  <a:srgbClr val="000000"/>
                </a:solidFill>
                <a:latin typeface="+mj-lt"/>
              </a:rPr>
              <a:t> rows.</a:t>
            </a:r>
            <a:endParaRPr lang="en-US" sz="4000" dirty="0">
              <a:latin typeface="+mj-lt"/>
            </a:endParaRPr>
          </a:p>
        </p:txBody>
      </p:sp>
      <p:sp>
        <p:nvSpPr>
          <p:cNvPr id="12" name="Google Shape;123;p16"/>
          <p:cNvSpPr txBox="1">
            <a:spLocks/>
          </p:cNvSpPr>
          <p:nvPr/>
        </p:nvSpPr>
        <p:spPr>
          <a:xfrm>
            <a:off x="8575829" y="2692304"/>
            <a:ext cx="2008051" cy="777536"/>
          </a:xfrm>
          <a:prstGeom prst="rect">
            <a:avLst/>
          </a:prstGeom>
          <a:noFill/>
          <a:ln>
            <a:noFill/>
          </a:ln>
        </p:spPr>
        <p:txBody>
          <a:bodyPr spcFirstLastPara="1" wrap="square" lIns="0" tIns="6455"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400" b="0" i="0" u="none" strike="noStrike" cap="none">
                <a:solidFill>
                  <a:srgbClr val="005493"/>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r>
              <a:rPr lang="en-US" sz="4000" b="1" dirty="0">
                <a:solidFill>
                  <a:srgbClr val="78AAD6"/>
                </a:solidFill>
                <a:latin typeface="+mj-lt"/>
              </a:rPr>
              <a:t>filter()</a:t>
            </a:r>
          </a:p>
        </p:txBody>
      </p:sp>
      <p:sp>
        <p:nvSpPr>
          <p:cNvPr id="14" name="TextBox 13"/>
          <p:cNvSpPr txBox="1"/>
          <p:nvPr/>
        </p:nvSpPr>
        <p:spPr>
          <a:xfrm>
            <a:off x="781462" y="3409401"/>
            <a:ext cx="816746" cy="1323439"/>
          </a:xfrm>
          <a:prstGeom prst="rect">
            <a:avLst/>
          </a:prstGeom>
          <a:noFill/>
        </p:spPr>
        <p:txBody>
          <a:bodyPr wrap="square" rtlCol="0">
            <a:spAutoFit/>
          </a:bodyPr>
          <a:lstStyle/>
          <a:p>
            <a:r>
              <a:rPr lang="en-US" sz="8000" b="1" dirty="0">
                <a:solidFill>
                  <a:schemeClr val="bg1">
                    <a:lumMod val="50000"/>
                  </a:schemeClr>
                </a:solidFill>
                <a:latin typeface="Cambria" panose="02040503050406030204" pitchFamily="18" charset="0"/>
                <a:ea typeface="Cambria" panose="02040503050406030204" pitchFamily="18" charset="0"/>
                <a:cs typeface="Courier New" panose="02070309020205020404" pitchFamily="49" charset="0"/>
              </a:rPr>
              <a:t>3</a:t>
            </a:r>
          </a:p>
        </p:txBody>
      </p:sp>
      <p:sp>
        <p:nvSpPr>
          <p:cNvPr id="15" name="Google Shape;123;p16"/>
          <p:cNvSpPr txBox="1">
            <a:spLocks/>
          </p:cNvSpPr>
          <p:nvPr/>
        </p:nvSpPr>
        <p:spPr>
          <a:xfrm>
            <a:off x="1766656" y="3682352"/>
            <a:ext cx="5992427" cy="777536"/>
          </a:xfrm>
          <a:prstGeom prst="rect">
            <a:avLst/>
          </a:prstGeom>
          <a:noFill/>
          <a:ln>
            <a:noFill/>
          </a:ln>
        </p:spPr>
        <p:txBody>
          <a:bodyPr spcFirstLastPara="1" wrap="square" lIns="0" tIns="6455"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400" b="0" i="0" u="none" strike="noStrike" cap="none">
                <a:solidFill>
                  <a:srgbClr val="005493"/>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r>
              <a:rPr lang="en-US" sz="4000" b="1" dirty="0">
                <a:solidFill>
                  <a:srgbClr val="000000"/>
                </a:solidFill>
                <a:latin typeface="+mj-lt"/>
              </a:rPr>
              <a:t>Derive</a:t>
            </a:r>
            <a:r>
              <a:rPr lang="en-US" sz="4000" dirty="0">
                <a:solidFill>
                  <a:srgbClr val="000000"/>
                </a:solidFill>
                <a:latin typeface="+mj-lt"/>
              </a:rPr>
              <a:t> new </a:t>
            </a:r>
            <a:r>
              <a:rPr lang="en-US" sz="4000" dirty="0">
                <a:solidFill>
                  <a:srgbClr val="000000"/>
                </a:solidFill>
              </a:rPr>
              <a:t>columns</a:t>
            </a:r>
            <a:r>
              <a:rPr lang="en-US" sz="4000" dirty="0">
                <a:solidFill>
                  <a:srgbClr val="000000"/>
                </a:solidFill>
                <a:latin typeface="+mj-lt"/>
              </a:rPr>
              <a:t>.</a:t>
            </a:r>
            <a:endParaRPr lang="en-US" sz="4000" dirty="0">
              <a:latin typeface="+mj-lt"/>
            </a:endParaRPr>
          </a:p>
        </p:txBody>
      </p:sp>
      <p:sp>
        <p:nvSpPr>
          <p:cNvPr id="16" name="Google Shape;123;p16"/>
          <p:cNvSpPr txBox="1">
            <a:spLocks/>
          </p:cNvSpPr>
          <p:nvPr/>
        </p:nvSpPr>
        <p:spPr>
          <a:xfrm>
            <a:off x="8575829" y="3682352"/>
            <a:ext cx="2257405" cy="777536"/>
          </a:xfrm>
          <a:prstGeom prst="rect">
            <a:avLst/>
          </a:prstGeom>
          <a:noFill/>
          <a:ln>
            <a:noFill/>
          </a:ln>
        </p:spPr>
        <p:txBody>
          <a:bodyPr spcFirstLastPara="1" wrap="square" lIns="0" tIns="6455"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400" b="0" i="0" u="none" strike="noStrike" cap="none">
                <a:solidFill>
                  <a:srgbClr val="005493"/>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r>
              <a:rPr lang="en-US" sz="4000" b="1" dirty="0">
                <a:solidFill>
                  <a:srgbClr val="78AAD6"/>
                </a:solidFill>
                <a:latin typeface="+mj-lt"/>
              </a:rPr>
              <a:t>mutate()</a:t>
            </a:r>
          </a:p>
        </p:txBody>
      </p:sp>
      <p:sp>
        <p:nvSpPr>
          <p:cNvPr id="17" name="TextBox 16"/>
          <p:cNvSpPr txBox="1"/>
          <p:nvPr/>
        </p:nvSpPr>
        <p:spPr>
          <a:xfrm>
            <a:off x="781462" y="4399450"/>
            <a:ext cx="816746" cy="1323439"/>
          </a:xfrm>
          <a:prstGeom prst="rect">
            <a:avLst/>
          </a:prstGeom>
          <a:noFill/>
        </p:spPr>
        <p:txBody>
          <a:bodyPr wrap="square" rtlCol="0">
            <a:spAutoFit/>
          </a:bodyPr>
          <a:lstStyle/>
          <a:p>
            <a:r>
              <a:rPr lang="en-US" sz="8000" b="1" dirty="0">
                <a:solidFill>
                  <a:schemeClr val="bg1">
                    <a:lumMod val="50000"/>
                  </a:schemeClr>
                </a:solidFill>
                <a:latin typeface="Cambria" panose="02040503050406030204" pitchFamily="18" charset="0"/>
                <a:ea typeface="Cambria" panose="02040503050406030204" pitchFamily="18" charset="0"/>
                <a:cs typeface="Courier New" panose="02070309020205020404" pitchFamily="49" charset="0"/>
              </a:rPr>
              <a:t>4</a:t>
            </a:r>
          </a:p>
        </p:txBody>
      </p:sp>
      <p:sp>
        <p:nvSpPr>
          <p:cNvPr id="18" name="Google Shape;123;p16"/>
          <p:cNvSpPr txBox="1">
            <a:spLocks/>
          </p:cNvSpPr>
          <p:nvPr/>
        </p:nvSpPr>
        <p:spPr>
          <a:xfrm>
            <a:off x="1766655" y="5004687"/>
            <a:ext cx="5992427" cy="777536"/>
          </a:xfrm>
          <a:prstGeom prst="rect">
            <a:avLst/>
          </a:prstGeom>
          <a:noFill/>
          <a:ln>
            <a:noFill/>
          </a:ln>
        </p:spPr>
        <p:txBody>
          <a:bodyPr spcFirstLastPara="1" wrap="square" lIns="0" tIns="6455"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400" b="0" i="0" u="none" strike="noStrike" cap="none">
                <a:solidFill>
                  <a:srgbClr val="005493"/>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r>
              <a:rPr lang="en-US" sz="4000" b="1" dirty="0">
                <a:solidFill>
                  <a:srgbClr val="000000"/>
                </a:solidFill>
                <a:latin typeface="+mj-lt"/>
              </a:rPr>
              <a:t>Change</a:t>
            </a:r>
            <a:r>
              <a:rPr lang="en-US" sz="4000" dirty="0">
                <a:solidFill>
                  <a:srgbClr val="000000"/>
                </a:solidFill>
                <a:latin typeface="+mj-lt"/>
              </a:rPr>
              <a:t> the unit of analysis.</a:t>
            </a:r>
            <a:endParaRPr lang="en-US" sz="4000" dirty="0">
              <a:latin typeface="+mj-lt"/>
            </a:endParaRPr>
          </a:p>
        </p:txBody>
      </p:sp>
      <p:sp>
        <p:nvSpPr>
          <p:cNvPr id="19" name="Google Shape;123;p16"/>
          <p:cNvSpPr txBox="1">
            <a:spLocks/>
          </p:cNvSpPr>
          <p:nvPr/>
        </p:nvSpPr>
        <p:spPr>
          <a:xfrm>
            <a:off x="8575829" y="4672401"/>
            <a:ext cx="3166992" cy="777536"/>
          </a:xfrm>
          <a:prstGeom prst="rect">
            <a:avLst/>
          </a:prstGeom>
          <a:noFill/>
          <a:ln>
            <a:noFill/>
          </a:ln>
        </p:spPr>
        <p:txBody>
          <a:bodyPr spcFirstLastPara="1" wrap="square" lIns="0" tIns="6455"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400" b="0" i="0" u="none" strike="noStrike" cap="none">
                <a:solidFill>
                  <a:srgbClr val="005493"/>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r>
              <a:rPr lang="en-US" sz="4000" b="1" dirty="0">
                <a:solidFill>
                  <a:srgbClr val="78AAD6"/>
                </a:solidFill>
                <a:latin typeface="+mj-lt"/>
              </a:rPr>
              <a:t>summarize()</a:t>
            </a:r>
          </a:p>
        </p:txBody>
      </p:sp>
      <p:sp>
        <p:nvSpPr>
          <p:cNvPr id="3" name="Slide Number Placeholder 2"/>
          <p:cNvSpPr>
            <a:spLocks noGrp="1"/>
          </p:cNvSpPr>
          <p:nvPr>
            <p:ph type="sldNum" idx="12"/>
          </p:nvPr>
        </p:nvSpPr>
        <p:spPr>
          <a:xfrm>
            <a:off x="9309390" y="6440416"/>
            <a:ext cx="2804134" cy="342964"/>
          </a:xfrm>
        </p:spPr>
        <p:txBody>
          <a:bodyPr/>
          <a:lstStyle/>
          <a:p>
            <a:fld id="{00000000-1234-1234-1234-123412341234}" type="slidenum">
              <a:rPr lang="en-US" smtClean="0"/>
              <a:pPr/>
              <a:t>11</a:t>
            </a:fld>
            <a:endParaRPr lang="en-US" dirty="0"/>
          </a:p>
        </p:txBody>
      </p:sp>
    </p:spTree>
    <p:extLst>
      <p:ext uri="{BB962C8B-B14F-4D97-AF65-F5344CB8AC3E}">
        <p14:creationId xmlns:p14="http://schemas.microsoft.com/office/powerpoint/2010/main" val="4230322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16" grpId="0"/>
      <p:bldP spid="1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solidFill>
                  <a:schemeClr val="tx1"/>
                </a:solidFill>
              </a:rPr>
              <a:t>Dplyr Approach</a:t>
            </a:r>
          </a:p>
        </p:txBody>
      </p:sp>
      <p:sp>
        <p:nvSpPr>
          <p:cNvPr id="4" name="Slide Number Placeholder 3"/>
          <p:cNvSpPr>
            <a:spLocks noGrp="1"/>
          </p:cNvSpPr>
          <p:nvPr>
            <p:ph type="sldNum" idx="12"/>
          </p:nvPr>
        </p:nvSpPr>
        <p:spPr/>
        <p:txBody>
          <a:bodyPr/>
          <a:lstStyle/>
          <a:p>
            <a:fld id="{00000000-1234-1234-1234-123412341234}" type="slidenum">
              <a:rPr lang="en-US" smtClean="0"/>
              <a:pPr/>
              <a:t>12</a:t>
            </a:fld>
            <a:endParaRPr lang="en-US"/>
          </a:p>
        </p:txBody>
      </p:sp>
      <p:sp>
        <p:nvSpPr>
          <p:cNvPr id="7"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9" name="Right Arrow 18"/>
          <p:cNvSpPr/>
          <p:nvPr/>
        </p:nvSpPr>
        <p:spPr>
          <a:xfrm>
            <a:off x="5832219" y="3216421"/>
            <a:ext cx="1257932" cy="48498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p:cNvGrpSpPr/>
          <p:nvPr/>
        </p:nvGrpSpPr>
        <p:grpSpPr>
          <a:xfrm>
            <a:off x="124157" y="2997249"/>
            <a:ext cx="4346363" cy="923330"/>
            <a:chOff x="124157" y="2997249"/>
            <a:chExt cx="4346363" cy="923330"/>
          </a:xfrm>
        </p:grpSpPr>
        <p:sp>
          <p:nvSpPr>
            <p:cNvPr id="21" name="TextBox 20"/>
            <p:cNvSpPr txBox="1"/>
            <p:nvPr/>
          </p:nvSpPr>
          <p:spPr>
            <a:xfrm>
              <a:off x="124157" y="2997249"/>
              <a:ext cx="1165363" cy="923330"/>
            </a:xfrm>
            <a:prstGeom prst="rect">
              <a:avLst/>
            </a:prstGeom>
            <a:noFill/>
          </p:spPr>
          <p:txBody>
            <a:bodyPr wrap="square" rtlCol="0">
              <a:spAutoFit/>
            </a:bodyPr>
            <a:lstStyle/>
            <a:p>
              <a:r>
                <a:rPr lang="en-US" sz="5400" dirty="0"/>
                <a:t>ƒ(</a:t>
              </a:r>
            </a:p>
          </p:txBody>
        </p:sp>
        <p:sp>
          <p:nvSpPr>
            <p:cNvPr id="22" name="TextBox 21"/>
            <p:cNvSpPr txBox="1"/>
            <p:nvPr/>
          </p:nvSpPr>
          <p:spPr>
            <a:xfrm>
              <a:off x="3904772" y="2997249"/>
              <a:ext cx="565748" cy="923330"/>
            </a:xfrm>
            <a:prstGeom prst="rect">
              <a:avLst/>
            </a:prstGeom>
            <a:noFill/>
          </p:spPr>
          <p:txBody>
            <a:bodyPr wrap="square" rtlCol="0">
              <a:spAutoFit/>
            </a:bodyPr>
            <a:lstStyle/>
            <a:p>
              <a:r>
                <a:rPr lang="en-US" sz="5400" dirty="0"/>
                <a:t>)</a:t>
              </a:r>
            </a:p>
          </p:txBody>
        </p:sp>
      </p:grpSp>
      <p:graphicFrame>
        <p:nvGraphicFramePr>
          <p:cNvPr id="24" name="Google Shape;147;p18"/>
          <p:cNvGraphicFramePr/>
          <p:nvPr>
            <p:extLst>
              <p:ext uri="{D42A27DB-BD31-4B8C-83A1-F6EECF244321}">
                <p14:modId xmlns:p14="http://schemas.microsoft.com/office/powerpoint/2010/main" val="598233409"/>
              </p:ext>
            </p:extLst>
          </p:nvPr>
        </p:nvGraphicFramePr>
        <p:xfrm>
          <a:off x="9692779" y="2665483"/>
          <a:ext cx="1889596" cy="1586862"/>
        </p:xfrm>
        <a:graphic>
          <a:graphicData uri="http://schemas.openxmlformats.org/drawingml/2006/table">
            <a:tbl>
              <a:tblPr firstRow="1" bandRow="1">
                <a:tableStyleId>{08FB837D-C827-4EFA-A057-4D05807E0F7C}</a:tableStyleId>
              </a:tblPr>
              <a:tblGrid>
                <a:gridCol w="311155">
                  <a:extLst>
                    <a:ext uri="{9D8B030D-6E8A-4147-A177-3AD203B41FA5}">
                      <a16:colId xmlns:a16="http://schemas.microsoft.com/office/drawing/2014/main" val="20000"/>
                    </a:ext>
                  </a:extLst>
                </a:gridCol>
                <a:gridCol w="294344">
                  <a:extLst>
                    <a:ext uri="{9D8B030D-6E8A-4147-A177-3AD203B41FA5}">
                      <a16:colId xmlns:a16="http://schemas.microsoft.com/office/drawing/2014/main" val="20001"/>
                    </a:ext>
                  </a:extLst>
                </a:gridCol>
                <a:gridCol w="426066">
                  <a:extLst>
                    <a:ext uri="{9D8B030D-6E8A-4147-A177-3AD203B41FA5}">
                      <a16:colId xmlns:a16="http://schemas.microsoft.com/office/drawing/2014/main" val="20002"/>
                    </a:ext>
                  </a:extLst>
                </a:gridCol>
                <a:gridCol w="524167">
                  <a:extLst>
                    <a:ext uri="{9D8B030D-6E8A-4147-A177-3AD203B41FA5}">
                      <a16:colId xmlns:a16="http://schemas.microsoft.com/office/drawing/2014/main" val="20003"/>
                    </a:ext>
                  </a:extLst>
                </a:gridCol>
                <a:gridCol w="333864">
                  <a:extLst>
                    <a:ext uri="{9D8B030D-6E8A-4147-A177-3AD203B41FA5}">
                      <a16:colId xmlns:a16="http://schemas.microsoft.com/office/drawing/2014/main" val="92067123"/>
                    </a:ext>
                  </a:extLst>
                </a:gridCol>
              </a:tblGrid>
              <a:tr h="176318">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extLst>
                  <a:ext uri="{0D108BD9-81ED-4DB2-BD59-A6C34878D82A}">
                    <a16:rowId xmlns:a16="http://schemas.microsoft.com/office/drawing/2014/main" val="10000"/>
                  </a:ext>
                </a:extLst>
              </a:tr>
              <a:tr h="176318">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8A968"/>
                    </a:solidFill>
                  </a:tcPr>
                </a:tc>
                <a:extLst>
                  <a:ext uri="{0D108BD9-81ED-4DB2-BD59-A6C34878D82A}">
                    <a16:rowId xmlns:a16="http://schemas.microsoft.com/office/drawing/2014/main" val="10001"/>
                  </a:ext>
                </a:extLst>
              </a:tr>
              <a:tr h="176318">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8A968"/>
                    </a:solidFill>
                  </a:tcPr>
                </a:tc>
                <a:extLst>
                  <a:ext uri="{0D108BD9-81ED-4DB2-BD59-A6C34878D82A}">
                    <a16:rowId xmlns:a16="http://schemas.microsoft.com/office/drawing/2014/main" val="10002"/>
                  </a:ext>
                </a:extLst>
              </a:tr>
              <a:tr h="17631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8A968"/>
                    </a:solidFill>
                  </a:tcPr>
                </a:tc>
                <a:extLst>
                  <a:ext uri="{0D108BD9-81ED-4DB2-BD59-A6C34878D82A}">
                    <a16:rowId xmlns:a16="http://schemas.microsoft.com/office/drawing/2014/main" val="10003"/>
                  </a:ext>
                </a:extLst>
              </a:tr>
              <a:tr h="176318">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8A968"/>
                    </a:solidFill>
                  </a:tcPr>
                </a:tc>
                <a:extLst>
                  <a:ext uri="{0D108BD9-81ED-4DB2-BD59-A6C34878D82A}">
                    <a16:rowId xmlns:a16="http://schemas.microsoft.com/office/drawing/2014/main" val="10006"/>
                  </a:ext>
                </a:extLst>
              </a:tr>
              <a:tr h="17631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8A968"/>
                    </a:solidFill>
                  </a:tcPr>
                </a:tc>
                <a:extLst>
                  <a:ext uri="{0D108BD9-81ED-4DB2-BD59-A6C34878D82A}">
                    <a16:rowId xmlns:a16="http://schemas.microsoft.com/office/drawing/2014/main" val="1391442035"/>
                  </a:ext>
                </a:extLst>
              </a:tr>
              <a:tr h="176318">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8A968"/>
                    </a:solidFill>
                  </a:tcPr>
                </a:tc>
                <a:extLst>
                  <a:ext uri="{0D108BD9-81ED-4DB2-BD59-A6C34878D82A}">
                    <a16:rowId xmlns:a16="http://schemas.microsoft.com/office/drawing/2014/main" val="3879648567"/>
                  </a:ext>
                </a:extLst>
              </a:tr>
              <a:tr h="17631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8A968"/>
                    </a:solidFill>
                  </a:tcPr>
                </a:tc>
                <a:extLst>
                  <a:ext uri="{0D108BD9-81ED-4DB2-BD59-A6C34878D82A}">
                    <a16:rowId xmlns:a16="http://schemas.microsoft.com/office/drawing/2014/main" val="2971082796"/>
                  </a:ext>
                </a:extLst>
              </a:tr>
              <a:tr h="17631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8A968"/>
                    </a:solidFill>
                  </a:tcPr>
                </a:tc>
                <a:extLst>
                  <a:ext uri="{0D108BD9-81ED-4DB2-BD59-A6C34878D82A}">
                    <a16:rowId xmlns:a16="http://schemas.microsoft.com/office/drawing/2014/main" val="3440921598"/>
                  </a:ext>
                </a:extLst>
              </a:tr>
            </a:tbl>
          </a:graphicData>
        </a:graphic>
      </p:graphicFrame>
      <p:graphicFrame>
        <p:nvGraphicFramePr>
          <p:cNvPr id="26" name="Google Shape;147;p18"/>
          <p:cNvGraphicFramePr/>
          <p:nvPr>
            <p:extLst>
              <p:ext uri="{D42A27DB-BD31-4B8C-83A1-F6EECF244321}">
                <p14:modId xmlns:p14="http://schemas.microsoft.com/office/powerpoint/2010/main" val="3141248791"/>
              </p:ext>
            </p:extLst>
          </p:nvPr>
        </p:nvGraphicFramePr>
        <p:xfrm>
          <a:off x="914468" y="2262700"/>
          <a:ext cx="2977680" cy="2392428"/>
        </p:xfrm>
        <a:graphic>
          <a:graphicData uri="http://schemas.openxmlformats.org/drawingml/2006/table">
            <a:tbl>
              <a:tblPr firstRow="1" bandRow="1">
                <a:tableStyleId>{3C2FFA5D-87B4-456A-9821-1D502468CF0F}</a:tableStyleId>
              </a:tblPr>
              <a:tblGrid>
                <a:gridCol w="383849">
                  <a:extLst>
                    <a:ext uri="{9D8B030D-6E8A-4147-A177-3AD203B41FA5}">
                      <a16:colId xmlns:a16="http://schemas.microsoft.com/office/drawing/2014/main" val="20000"/>
                    </a:ext>
                  </a:extLst>
                </a:gridCol>
                <a:gridCol w="363111">
                  <a:extLst>
                    <a:ext uri="{9D8B030D-6E8A-4147-A177-3AD203B41FA5}">
                      <a16:colId xmlns:a16="http://schemas.microsoft.com/office/drawing/2014/main" val="20001"/>
                    </a:ext>
                  </a:extLst>
                </a:gridCol>
                <a:gridCol w="525605">
                  <a:extLst>
                    <a:ext uri="{9D8B030D-6E8A-4147-A177-3AD203B41FA5}">
                      <a16:colId xmlns:a16="http://schemas.microsoft.com/office/drawing/2014/main" val="20002"/>
                    </a:ext>
                  </a:extLst>
                </a:gridCol>
                <a:gridCol w="646626">
                  <a:extLst>
                    <a:ext uri="{9D8B030D-6E8A-4147-A177-3AD203B41FA5}">
                      <a16:colId xmlns:a16="http://schemas.microsoft.com/office/drawing/2014/main" val="20003"/>
                    </a:ext>
                  </a:extLst>
                </a:gridCol>
                <a:gridCol w="646626">
                  <a:extLst>
                    <a:ext uri="{9D8B030D-6E8A-4147-A177-3AD203B41FA5}">
                      <a16:colId xmlns:a16="http://schemas.microsoft.com/office/drawing/2014/main" val="71382898"/>
                    </a:ext>
                  </a:extLst>
                </a:gridCol>
                <a:gridCol w="411863">
                  <a:extLst>
                    <a:ext uri="{9D8B030D-6E8A-4147-A177-3AD203B41FA5}">
                      <a16:colId xmlns:a16="http://schemas.microsoft.com/office/drawing/2014/main" val="92067123"/>
                    </a:ext>
                  </a:extLst>
                </a:gridCol>
              </a:tblGrid>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extLst>
                  <a:ext uri="{0D108BD9-81ED-4DB2-BD59-A6C34878D82A}">
                    <a16:rowId xmlns:a16="http://schemas.microsoft.com/office/drawing/2014/main" val="10000"/>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extLst>
                  <a:ext uri="{0D108BD9-81ED-4DB2-BD59-A6C34878D82A}">
                    <a16:rowId xmlns:a16="http://schemas.microsoft.com/office/drawing/2014/main" val="10001"/>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10002"/>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10003"/>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10006"/>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1391442035"/>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2987835324"/>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1327049003"/>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756927040"/>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3879648567"/>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2971082796"/>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3440921598"/>
                  </a:ext>
                </a:extLst>
              </a:tr>
            </a:tbl>
          </a:graphicData>
        </a:graphic>
      </p:graphicFrame>
    </p:spTree>
    <p:extLst>
      <p:ext uri="{BB962C8B-B14F-4D97-AF65-F5344CB8AC3E}">
        <p14:creationId xmlns:p14="http://schemas.microsoft.com/office/powerpoint/2010/main" val="4890475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solidFill>
                  <a:schemeClr val="tx1"/>
                </a:solidFill>
              </a:rPr>
              <a:t>Dplyr Approach</a:t>
            </a:r>
          </a:p>
        </p:txBody>
      </p:sp>
      <p:sp>
        <p:nvSpPr>
          <p:cNvPr id="4" name="Slide Number Placeholder 3"/>
          <p:cNvSpPr>
            <a:spLocks noGrp="1"/>
          </p:cNvSpPr>
          <p:nvPr>
            <p:ph type="sldNum" idx="12"/>
          </p:nvPr>
        </p:nvSpPr>
        <p:spPr/>
        <p:txBody>
          <a:bodyPr/>
          <a:lstStyle/>
          <a:p>
            <a:fld id="{00000000-1234-1234-1234-123412341234}" type="slidenum">
              <a:rPr lang="en-US" smtClean="0"/>
              <a:pPr/>
              <a:t>13</a:t>
            </a:fld>
            <a:endParaRPr lang="en-US"/>
          </a:p>
        </p:txBody>
      </p:sp>
      <p:sp>
        <p:nvSpPr>
          <p:cNvPr id="7"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9" name="Bent-Up Arrow 18"/>
          <p:cNvSpPr/>
          <p:nvPr/>
        </p:nvSpPr>
        <p:spPr>
          <a:xfrm rot="10800000" flipH="1">
            <a:off x="3772511" y="2619575"/>
            <a:ext cx="560479" cy="484986"/>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0" name="Google Shape;147;p18"/>
          <p:cNvGraphicFramePr/>
          <p:nvPr>
            <p:extLst>
              <p:ext uri="{D42A27DB-BD31-4B8C-83A1-F6EECF244321}">
                <p14:modId xmlns:p14="http://schemas.microsoft.com/office/powerpoint/2010/main" val="721570717"/>
              </p:ext>
            </p:extLst>
          </p:nvPr>
        </p:nvGraphicFramePr>
        <p:xfrm>
          <a:off x="9263075" y="3324207"/>
          <a:ext cx="1889596" cy="1586862"/>
        </p:xfrm>
        <a:graphic>
          <a:graphicData uri="http://schemas.openxmlformats.org/drawingml/2006/table">
            <a:tbl>
              <a:tblPr firstRow="1" bandRow="1">
                <a:tableStyleId>{08FB837D-C827-4EFA-A057-4D05807E0F7C}</a:tableStyleId>
              </a:tblPr>
              <a:tblGrid>
                <a:gridCol w="311155">
                  <a:extLst>
                    <a:ext uri="{9D8B030D-6E8A-4147-A177-3AD203B41FA5}">
                      <a16:colId xmlns:a16="http://schemas.microsoft.com/office/drawing/2014/main" val="20000"/>
                    </a:ext>
                  </a:extLst>
                </a:gridCol>
                <a:gridCol w="294344">
                  <a:extLst>
                    <a:ext uri="{9D8B030D-6E8A-4147-A177-3AD203B41FA5}">
                      <a16:colId xmlns:a16="http://schemas.microsoft.com/office/drawing/2014/main" val="20001"/>
                    </a:ext>
                  </a:extLst>
                </a:gridCol>
                <a:gridCol w="426066">
                  <a:extLst>
                    <a:ext uri="{9D8B030D-6E8A-4147-A177-3AD203B41FA5}">
                      <a16:colId xmlns:a16="http://schemas.microsoft.com/office/drawing/2014/main" val="20002"/>
                    </a:ext>
                  </a:extLst>
                </a:gridCol>
                <a:gridCol w="524167">
                  <a:extLst>
                    <a:ext uri="{9D8B030D-6E8A-4147-A177-3AD203B41FA5}">
                      <a16:colId xmlns:a16="http://schemas.microsoft.com/office/drawing/2014/main" val="20003"/>
                    </a:ext>
                  </a:extLst>
                </a:gridCol>
                <a:gridCol w="333864">
                  <a:extLst>
                    <a:ext uri="{9D8B030D-6E8A-4147-A177-3AD203B41FA5}">
                      <a16:colId xmlns:a16="http://schemas.microsoft.com/office/drawing/2014/main" val="92067123"/>
                    </a:ext>
                  </a:extLst>
                </a:gridCol>
              </a:tblGrid>
              <a:tr h="176318">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extLst>
                  <a:ext uri="{0D108BD9-81ED-4DB2-BD59-A6C34878D82A}">
                    <a16:rowId xmlns:a16="http://schemas.microsoft.com/office/drawing/2014/main" val="10000"/>
                  </a:ext>
                </a:extLst>
              </a:tr>
              <a:tr h="176318">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8A968"/>
                    </a:solidFill>
                  </a:tcPr>
                </a:tc>
                <a:extLst>
                  <a:ext uri="{0D108BD9-81ED-4DB2-BD59-A6C34878D82A}">
                    <a16:rowId xmlns:a16="http://schemas.microsoft.com/office/drawing/2014/main" val="10001"/>
                  </a:ext>
                </a:extLst>
              </a:tr>
              <a:tr h="176318">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8A968"/>
                    </a:solidFill>
                  </a:tcPr>
                </a:tc>
                <a:extLst>
                  <a:ext uri="{0D108BD9-81ED-4DB2-BD59-A6C34878D82A}">
                    <a16:rowId xmlns:a16="http://schemas.microsoft.com/office/drawing/2014/main" val="10002"/>
                  </a:ext>
                </a:extLst>
              </a:tr>
              <a:tr h="17631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8A968"/>
                    </a:solidFill>
                  </a:tcPr>
                </a:tc>
                <a:extLst>
                  <a:ext uri="{0D108BD9-81ED-4DB2-BD59-A6C34878D82A}">
                    <a16:rowId xmlns:a16="http://schemas.microsoft.com/office/drawing/2014/main" val="10003"/>
                  </a:ext>
                </a:extLst>
              </a:tr>
              <a:tr h="176318">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8A968"/>
                    </a:solidFill>
                  </a:tcPr>
                </a:tc>
                <a:extLst>
                  <a:ext uri="{0D108BD9-81ED-4DB2-BD59-A6C34878D82A}">
                    <a16:rowId xmlns:a16="http://schemas.microsoft.com/office/drawing/2014/main" val="10006"/>
                  </a:ext>
                </a:extLst>
              </a:tr>
              <a:tr h="17631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8A968"/>
                    </a:solidFill>
                  </a:tcPr>
                </a:tc>
                <a:extLst>
                  <a:ext uri="{0D108BD9-81ED-4DB2-BD59-A6C34878D82A}">
                    <a16:rowId xmlns:a16="http://schemas.microsoft.com/office/drawing/2014/main" val="1391442035"/>
                  </a:ext>
                </a:extLst>
              </a:tr>
              <a:tr h="176318">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8A968"/>
                    </a:solidFill>
                  </a:tcPr>
                </a:tc>
                <a:extLst>
                  <a:ext uri="{0D108BD9-81ED-4DB2-BD59-A6C34878D82A}">
                    <a16:rowId xmlns:a16="http://schemas.microsoft.com/office/drawing/2014/main" val="3879648567"/>
                  </a:ext>
                </a:extLst>
              </a:tr>
              <a:tr h="17631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8A968"/>
                    </a:solidFill>
                  </a:tcPr>
                </a:tc>
                <a:extLst>
                  <a:ext uri="{0D108BD9-81ED-4DB2-BD59-A6C34878D82A}">
                    <a16:rowId xmlns:a16="http://schemas.microsoft.com/office/drawing/2014/main" val="2971082796"/>
                  </a:ext>
                </a:extLst>
              </a:tr>
              <a:tr h="17631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8A968"/>
                    </a:solidFill>
                  </a:tcPr>
                </a:tc>
                <a:extLst>
                  <a:ext uri="{0D108BD9-81ED-4DB2-BD59-A6C34878D82A}">
                    <a16:rowId xmlns:a16="http://schemas.microsoft.com/office/drawing/2014/main" val="3440921598"/>
                  </a:ext>
                </a:extLst>
              </a:tr>
            </a:tbl>
          </a:graphicData>
        </a:graphic>
      </p:graphicFrame>
      <p:grpSp>
        <p:nvGrpSpPr>
          <p:cNvPr id="23" name="Group 22"/>
          <p:cNvGrpSpPr/>
          <p:nvPr/>
        </p:nvGrpSpPr>
        <p:grpSpPr>
          <a:xfrm>
            <a:off x="-37896" y="1381592"/>
            <a:ext cx="4054263" cy="2392428"/>
            <a:chOff x="117807" y="2262700"/>
            <a:chExt cx="4054263" cy="2392428"/>
          </a:xfrm>
        </p:grpSpPr>
        <p:graphicFrame>
          <p:nvGraphicFramePr>
            <p:cNvPr id="8" name="Google Shape;147;p18"/>
            <p:cNvGraphicFramePr/>
            <p:nvPr>
              <p:extLst>
                <p:ext uri="{D42A27DB-BD31-4B8C-83A1-F6EECF244321}">
                  <p14:modId xmlns:p14="http://schemas.microsoft.com/office/powerpoint/2010/main" val="1878591864"/>
                </p:ext>
              </p:extLst>
            </p:nvPr>
          </p:nvGraphicFramePr>
          <p:xfrm>
            <a:off x="687121" y="2262700"/>
            <a:ext cx="2977680" cy="2392428"/>
          </p:xfrm>
          <a:graphic>
            <a:graphicData uri="http://schemas.openxmlformats.org/drawingml/2006/table">
              <a:tbl>
                <a:tblPr firstRow="1" bandRow="1">
                  <a:tableStyleId>{3C2FFA5D-87B4-456A-9821-1D502468CF0F}</a:tableStyleId>
                </a:tblPr>
                <a:tblGrid>
                  <a:gridCol w="383849">
                    <a:extLst>
                      <a:ext uri="{9D8B030D-6E8A-4147-A177-3AD203B41FA5}">
                        <a16:colId xmlns:a16="http://schemas.microsoft.com/office/drawing/2014/main" val="20000"/>
                      </a:ext>
                    </a:extLst>
                  </a:gridCol>
                  <a:gridCol w="363111">
                    <a:extLst>
                      <a:ext uri="{9D8B030D-6E8A-4147-A177-3AD203B41FA5}">
                        <a16:colId xmlns:a16="http://schemas.microsoft.com/office/drawing/2014/main" val="20001"/>
                      </a:ext>
                    </a:extLst>
                  </a:gridCol>
                  <a:gridCol w="525605">
                    <a:extLst>
                      <a:ext uri="{9D8B030D-6E8A-4147-A177-3AD203B41FA5}">
                        <a16:colId xmlns:a16="http://schemas.microsoft.com/office/drawing/2014/main" val="20002"/>
                      </a:ext>
                    </a:extLst>
                  </a:gridCol>
                  <a:gridCol w="646626">
                    <a:extLst>
                      <a:ext uri="{9D8B030D-6E8A-4147-A177-3AD203B41FA5}">
                        <a16:colId xmlns:a16="http://schemas.microsoft.com/office/drawing/2014/main" val="20003"/>
                      </a:ext>
                    </a:extLst>
                  </a:gridCol>
                  <a:gridCol w="646626">
                    <a:extLst>
                      <a:ext uri="{9D8B030D-6E8A-4147-A177-3AD203B41FA5}">
                        <a16:colId xmlns:a16="http://schemas.microsoft.com/office/drawing/2014/main" val="71382898"/>
                      </a:ext>
                    </a:extLst>
                  </a:gridCol>
                  <a:gridCol w="411863">
                    <a:extLst>
                      <a:ext uri="{9D8B030D-6E8A-4147-A177-3AD203B41FA5}">
                        <a16:colId xmlns:a16="http://schemas.microsoft.com/office/drawing/2014/main" val="92067123"/>
                      </a:ext>
                    </a:extLst>
                  </a:gridCol>
                </a:tblGrid>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extLst>
                    <a:ext uri="{0D108BD9-81ED-4DB2-BD59-A6C34878D82A}">
                      <a16:rowId xmlns:a16="http://schemas.microsoft.com/office/drawing/2014/main" val="10000"/>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extLst>
                    <a:ext uri="{0D108BD9-81ED-4DB2-BD59-A6C34878D82A}">
                      <a16:rowId xmlns:a16="http://schemas.microsoft.com/office/drawing/2014/main" val="10001"/>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10002"/>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10003"/>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10006"/>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1391442035"/>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2987835324"/>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1327049003"/>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756927040"/>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3879648567"/>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2971082796"/>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3440921598"/>
                    </a:ext>
                  </a:extLst>
                </a:tr>
              </a:tbl>
            </a:graphicData>
          </a:graphic>
        </p:graphicFrame>
        <p:sp>
          <p:nvSpPr>
            <p:cNvPr id="21" name="TextBox 20"/>
            <p:cNvSpPr txBox="1"/>
            <p:nvPr/>
          </p:nvSpPr>
          <p:spPr>
            <a:xfrm>
              <a:off x="117807" y="3216421"/>
              <a:ext cx="1165363" cy="584775"/>
            </a:xfrm>
            <a:prstGeom prst="rect">
              <a:avLst/>
            </a:prstGeom>
            <a:noFill/>
          </p:spPr>
          <p:txBody>
            <a:bodyPr wrap="square" rtlCol="0">
              <a:spAutoFit/>
            </a:bodyPr>
            <a:lstStyle/>
            <a:p>
              <a:r>
                <a:rPr lang="en-US" sz="3200" dirty="0"/>
                <a:t>ƒ(</a:t>
              </a:r>
            </a:p>
          </p:txBody>
        </p:sp>
        <p:sp>
          <p:nvSpPr>
            <p:cNvPr id="22" name="TextBox 21"/>
            <p:cNvSpPr txBox="1"/>
            <p:nvPr/>
          </p:nvSpPr>
          <p:spPr>
            <a:xfrm>
              <a:off x="3606322" y="3216421"/>
              <a:ext cx="565748" cy="584775"/>
            </a:xfrm>
            <a:prstGeom prst="rect">
              <a:avLst/>
            </a:prstGeom>
            <a:noFill/>
          </p:spPr>
          <p:txBody>
            <a:bodyPr wrap="square" rtlCol="0">
              <a:spAutoFit/>
            </a:bodyPr>
            <a:lstStyle/>
            <a:p>
              <a:r>
                <a:rPr lang="en-US" sz="3200" dirty="0"/>
                <a:t>)</a:t>
              </a:r>
            </a:p>
          </p:txBody>
        </p:sp>
      </p:grpSp>
      <p:grpSp>
        <p:nvGrpSpPr>
          <p:cNvPr id="12" name="Group 11"/>
          <p:cNvGrpSpPr/>
          <p:nvPr/>
        </p:nvGrpSpPr>
        <p:grpSpPr>
          <a:xfrm>
            <a:off x="3516903" y="3280323"/>
            <a:ext cx="2884236" cy="2392428"/>
            <a:chOff x="117807" y="2262700"/>
            <a:chExt cx="2884236" cy="2392428"/>
          </a:xfrm>
        </p:grpSpPr>
        <p:graphicFrame>
          <p:nvGraphicFramePr>
            <p:cNvPr id="13" name="Google Shape;147;p18"/>
            <p:cNvGraphicFramePr/>
            <p:nvPr>
              <p:extLst>
                <p:ext uri="{D42A27DB-BD31-4B8C-83A1-F6EECF244321}">
                  <p14:modId xmlns:p14="http://schemas.microsoft.com/office/powerpoint/2010/main" val="591981325"/>
                </p:ext>
              </p:extLst>
            </p:nvPr>
          </p:nvGraphicFramePr>
          <p:xfrm>
            <a:off x="687121" y="2262700"/>
            <a:ext cx="1919191" cy="2392428"/>
          </p:xfrm>
          <a:graphic>
            <a:graphicData uri="http://schemas.openxmlformats.org/drawingml/2006/table">
              <a:tbl>
                <a:tblPr firstRow="1" bandRow="1">
                  <a:tableStyleId>{284E427A-3D55-4303-BF80-6455036E1DE7}</a:tableStyleId>
                </a:tblPr>
                <a:tblGrid>
                  <a:gridCol w="383849">
                    <a:extLst>
                      <a:ext uri="{9D8B030D-6E8A-4147-A177-3AD203B41FA5}">
                        <a16:colId xmlns:a16="http://schemas.microsoft.com/office/drawing/2014/main" val="20000"/>
                      </a:ext>
                    </a:extLst>
                  </a:gridCol>
                  <a:gridCol w="363111">
                    <a:extLst>
                      <a:ext uri="{9D8B030D-6E8A-4147-A177-3AD203B41FA5}">
                        <a16:colId xmlns:a16="http://schemas.microsoft.com/office/drawing/2014/main" val="20001"/>
                      </a:ext>
                    </a:extLst>
                  </a:gridCol>
                  <a:gridCol w="525605">
                    <a:extLst>
                      <a:ext uri="{9D8B030D-6E8A-4147-A177-3AD203B41FA5}">
                        <a16:colId xmlns:a16="http://schemas.microsoft.com/office/drawing/2014/main" val="20002"/>
                      </a:ext>
                    </a:extLst>
                  </a:gridCol>
                  <a:gridCol w="646626">
                    <a:extLst>
                      <a:ext uri="{9D8B030D-6E8A-4147-A177-3AD203B41FA5}">
                        <a16:colId xmlns:a16="http://schemas.microsoft.com/office/drawing/2014/main" val="20003"/>
                      </a:ext>
                    </a:extLst>
                  </a:gridCol>
                </a:tblGrid>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extLst>
                    <a:ext uri="{0D108BD9-81ED-4DB2-BD59-A6C34878D82A}">
                      <a16:rowId xmlns:a16="http://schemas.microsoft.com/office/drawing/2014/main" val="10000"/>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extLst>
                    <a:ext uri="{0D108BD9-81ED-4DB2-BD59-A6C34878D82A}">
                      <a16:rowId xmlns:a16="http://schemas.microsoft.com/office/drawing/2014/main" val="10001"/>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extLst>
                    <a:ext uri="{0D108BD9-81ED-4DB2-BD59-A6C34878D82A}">
                      <a16:rowId xmlns:a16="http://schemas.microsoft.com/office/drawing/2014/main" val="10002"/>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extLst>
                    <a:ext uri="{0D108BD9-81ED-4DB2-BD59-A6C34878D82A}">
                      <a16:rowId xmlns:a16="http://schemas.microsoft.com/office/drawing/2014/main" val="10003"/>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extLst>
                    <a:ext uri="{0D108BD9-81ED-4DB2-BD59-A6C34878D82A}">
                      <a16:rowId xmlns:a16="http://schemas.microsoft.com/office/drawing/2014/main" val="10006"/>
                    </a:ext>
                  </a:extLst>
                </a:tr>
                <a:tr h="19936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extLst>
                    <a:ext uri="{0D108BD9-81ED-4DB2-BD59-A6C34878D82A}">
                      <a16:rowId xmlns:a16="http://schemas.microsoft.com/office/drawing/2014/main" val="1391442035"/>
                    </a:ext>
                  </a:extLst>
                </a:tr>
                <a:tr h="19936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extLst>
                    <a:ext uri="{0D108BD9-81ED-4DB2-BD59-A6C34878D82A}">
                      <a16:rowId xmlns:a16="http://schemas.microsoft.com/office/drawing/2014/main" val="2987835324"/>
                    </a:ext>
                  </a:extLst>
                </a:tr>
                <a:tr h="19936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extLst>
                    <a:ext uri="{0D108BD9-81ED-4DB2-BD59-A6C34878D82A}">
                      <a16:rowId xmlns:a16="http://schemas.microsoft.com/office/drawing/2014/main" val="1327049003"/>
                    </a:ext>
                  </a:extLst>
                </a:tr>
                <a:tr h="19936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extLst>
                    <a:ext uri="{0D108BD9-81ED-4DB2-BD59-A6C34878D82A}">
                      <a16:rowId xmlns:a16="http://schemas.microsoft.com/office/drawing/2014/main" val="756927040"/>
                    </a:ext>
                  </a:extLst>
                </a:tr>
                <a:tr h="19936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extLst>
                    <a:ext uri="{0D108BD9-81ED-4DB2-BD59-A6C34878D82A}">
                      <a16:rowId xmlns:a16="http://schemas.microsoft.com/office/drawing/2014/main" val="3879648567"/>
                    </a:ext>
                  </a:extLst>
                </a:tr>
                <a:tr h="19936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extLst>
                    <a:ext uri="{0D108BD9-81ED-4DB2-BD59-A6C34878D82A}">
                      <a16:rowId xmlns:a16="http://schemas.microsoft.com/office/drawing/2014/main" val="2971082796"/>
                    </a:ext>
                  </a:extLst>
                </a:tr>
                <a:tr h="19936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extLst>
                    <a:ext uri="{0D108BD9-81ED-4DB2-BD59-A6C34878D82A}">
                      <a16:rowId xmlns:a16="http://schemas.microsoft.com/office/drawing/2014/main" val="3440921598"/>
                    </a:ext>
                  </a:extLst>
                </a:tr>
              </a:tbl>
            </a:graphicData>
          </a:graphic>
        </p:graphicFrame>
        <p:sp>
          <p:nvSpPr>
            <p:cNvPr id="14" name="TextBox 13"/>
            <p:cNvSpPr txBox="1"/>
            <p:nvPr/>
          </p:nvSpPr>
          <p:spPr>
            <a:xfrm>
              <a:off x="117807" y="3216421"/>
              <a:ext cx="1165363" cy="584775"/>
            </a:xfrm>
            <a:prstGeom prst="rect">
              <a:avLst/>
            </a:prstGeom>
            <a:noFill/>
          </p:spPr>
          <p:txBody>
            <a:bodyPr wrap="square" rtlCol="0">
              <a:spAutoFit/>
            </a:bodyPr>
            <a:lstStyle/>
            <a:p>
              <a:r>
                <a:rPr lang="en-US" sz="3200" dirty="0"/>
                <a:t>ƒ(</a:t>
              </a:r>
            </a:p>
          </p:txBody>
        </p:sp>
        <p:sp>
          <p:nvSpPr>
            <p:cNvPr id="15" name="TextBox 14"/>
            <p:cNvSpPr txBox="1"/>
            <p:nvPr/>
          </p:nvSpPr>
          <p:spPr>
            <a:xfrm>
              <a:off x="2606312" y="3216421"/>
              <a:ext cx="395731" cy="584775"/>
            </a:xfrm>
            <a:prstGeom prst="rect">
              <a:avLst/>
            </a:prstGeom>
            <a:noFill/>
          </p:spPr>
          <p:txBody>
            <a:bodyPr wrap="square" rtlCol="0">
              <a:spAutoFit/>
            </a:bodyPr>
            <a:lstStyle/>
            <a:p>
              <a:r>
                <a:rPr lang="en-US" sz="3200" dirty="0"/>
                <a:t>)</a:t>
              </a:r>
            </a:p>
          </p:txBody>
        </p:sp>
      </p:grpSp>
      <p:sp>
        <p:nvSpPr>
          <p:cNvPr id="16" name="Bent-Up Arrow 15"/>
          <p:cNvSpPr/>
          <p:nvPr/>
        </p:nvSpPr>
        <p:spPr>
          <a:xfrm rot="5400000" flipH="1">
            <a:off x="5847397" y="2627700"/>
            <a:ext cx="560479" cy="484986"/>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p:cNvGrpSpPr/>
          <p:nvPr/>
        </p:nvGrpSpPr>
        <p:grpSpPr>
          <a:xfrm>
            <a:off x="6347481" y="1822820"/>
            <a:ext cx="2671405" cy="1594952"/>
            <a:chOff x="117807" y="2622031"/>
            <a:chExt cx="2671405" cy="1594952"/>
          </a:xfrm>
        </p:grpSpPr>
        <p:graphicFrame>
          <p:nvGraphicFramePr>
            <p:cNvPr id="18" name="Google Shape;147;p18"/>
            <p:cNvGraphicFramePr/>
            <p:nvPr>
              <p:extLst>
                <p:ext uri="{D42A27DB-BD31-4B8C-83A1-F6EECF244321}">
                  <p14:modId xmlns:p14="http://schemas.microsoft.com/office/powerpoint/2010/main" val="1436196305"/>
                </p:ext>
              </p:extLst>
            </p:nvPr>
          </p:nvGraphicFramePr>
          <p:xfrm>
            <a:off x="579733" y="2622031"/>
            <a:ext cx="1919191" cy="1594952"/>
          </p:xfrm>
          <a:graphic>
            <a:graphicData uri="http://schemas.openxmlformats.org/drawingml/2006/table">
              <a:tbl>
                <a:tblPr firstRow="1" bandRow="1">
                  <a:tableStyleId>{69C7853C-536D-4A76-A0AE-DD22124D55A5}</a:tableStyleId>
                </a:tblPr>
                <a:tblGrid>
                  <a:gridCol w="383849">
                    <a:extLst>
                      <a:ext uri="{9D8B030D-6E8A-4147-A177-3AD203B41FA5}">
                        <a16:colId xmlns:a16="http://schemas.microsoft.com/office/drawing/2014/main" val="20000"/>
                      </a:ext>
                    </a:extLst>
                  </a:gridCol>
                  <a:gridCol w="363111">
                    <a:extLst>
                      <a:ext uri="{9D8B030D-6E8A-4147-A177-3AD203B41FA5}">
                        <a16:colId xmlns:a16="http://schemas.microsoft.com/office/drawing/2014/main" val="20001"/>
                      </a:ext>
                    </a:extLst>
                  </a:gridCol>
                  <a:gridCol w="525605">
                    <a:extLst>
                      <a:ext uri="{9D8B030D-6E8A-4147-A177-3AD203B41FA5}">
                        <a16:colId xmlns:a16="http://schemas.microsoft.com/office/drawing/2014/main" val="20002"/>
                      </a:ext>
                    </a:extLst>
                  </a:gridCol>
                  <a:gridCol w="646626">
                    <a:extLst>
                      <a:ext uri="{9D8B030D-6E8A-4147-A177-3AD203B41FA5}">
                        <a16:colId xmlns:a16="http://schemas.microsoft.com/office/drawing/2014/main" val="20003"/>
                      </a:ext>
                    </a:extLst>
                  </a:gridCol>
                </a:tblGrid>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extLst>
                    <a:ext uri="{0D108BD9-81ED-4DB2-BD59-A6C34878D82A}">
                      <a16:rowId xmlns:a16="http://schemas.microsoft.com/office/drawing/2014/main" val="10000"/>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extLst>
                    <a:ext uri="{0D108BD9-81ED-4DB2-BD59-A6C34878D82A}">
                      <a16:rowId xmlns:a16="http://schemas.microsoft.com/office/drawing/2014/main" val="10001"/>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extLst>
                    <a:ext uri="{0D108BD9-81ED-4DB2-BD59-A6C34878D82A}">
                      <a16:rowId xmlns:a16="http://schemas.microsoft.com/office/drawing/2014/main" val="10002"/>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extLst>
                    <a:ext uri="{0D108BD9-81ED-4DB2-BD59-A6C34878D82A}">
                      <a16:rowId xmlns:a16="http://schemas.microsoft.com/office/drawing/2014/main" val="10003"/>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extLst>
                    <a:ext uri="{0D108BD9-81ED-4DB2-BD59-A6C34878D82A}">
                      <a16:rowId xmlns:a16="http://schemas.microsoft.com/office/drawing/2014/main" val="10006"/>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extLst>
                    <a:ext uri="{0D108BD9-81ED-4DB2-BD59-A6C34878D82A}">
                      <a16:rowId xmlns:a16="http://schemas.microsoft.com/office/drawing/2014/main" val="1391442035"/>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extLst>
                    <a:ext uri="{0D108BD9-81ED-4DB2-BD59-A6C34878D82A}">
                      <a16:rowId xmlns:a16="http://schemas.microsoft.com/office/drawing/2014/main" val="2987835324"/>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extLst>
                    <a:ext uri="{0D108BD9-81ED-4DB2-BD59-A6C34878D82A}">
                      <a16:rowId xmlns:a16="http://schemas.microsoft.com/office/drawing/2014/main" val="1327049003"/>
                    </a:ext>
                  </a:extLst>
                </a:tr>
              </a:tbl>
            </a:graphicData>
          </a:graphic>
        </p:graphicFrame>
        <p:sp>
          <p:nvSpPr>
            <p:cNvPr id="24" name="TextBox 23"/>
            <p:cNvSpPr txBox="1"/>
            <p:nvPr/>
          </p:nvSpPr>
          <p:spPr>
            <a:xfrm>
              <a:off x="117807" y="3216421"/>
              <a:ext cx="1165363" cy="584775"/>
            </a:xfrm>
            <a:prstGeom prst="rect">
              <a:avLst/>
            </a:prstGeom>
            <a:noFill/>
          </p:spPr>
          <p:txBody>
            <a:bodyPr wrap="square" rtlCol="0">
              <a:spAutoFit/>
            </a:bodyPr>
            <a:lstStyle/>
            <a:p>
              <a:r>
                <a:rPr lang="en-US" sz="3200" dirty="0"/>
                <a:t>ƒ(</a:t>
              </a:r>
            </a:p>
          </p:txBody>
        </p:sp>
        <p:sp>
          <p:nvSpPr>
            <p:cNvPr id="25" name="TextBox 24"/>
            <p:cNvSpPr txBox="1"/>
            <p:nvPr/>
          </p:nvSpPr>
          <p:spPr>
            <a:xfrm>
              <a:off x="2491894" y="3216421"/>
              <a:ext cx="297318" cy="584775"/>
            </a:xfrm>
            <a:prstGeom prst="rect">
              <a:avLst/>
            </a:prstGeom>
            <a:noFill/>
          </p:spPr>
          <p:txBody>
            <a:bodyPr wrap="square" rtlCol="0">
              <a:spAutoFit/>
            </a:bodyPr>
            <a:lstStyle/>
            <a:p>
              <a:r>
                <a:rPr lang="en-US" sz="3200" dirty="0"/>
                <a:t>)</a:t>
              </a:r>
            </a:p>
          </p:txBody>
        </p:sp>
      </p:grpSp>
      <p:sp>
        <p:nvSpPr>
          <p:cNvPr id="26" name="Bent-Up Arrow 25"/>
          <p:cNvSpPr/>
          <p:nvPr/>
        </p:nvSpPr>
        <p:spPr>
          <a:xfrm rot="10800000" flipH="1">
            <a:off x="9018886" y="2677374"/>
            <a:ext cx="560479" cy="484986"/>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60907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100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nodeType="withEffect">
                                  <p:stCondLst>
                                    <p:cond delay="100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200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nodeType="withEffect">
                                  <p:stCondLst>
                                    <p:cond delay="200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3000"/>
                                  </p:stCondLst>
                                  <p:childTnLst>
                                    <p:set>
                                      <p:cBhvr>
                                        <p:cTn id="14" dur="1" fill="hold">
                                          <p:stCondLst>
                                            <p:cond delay="0"/>
                                          </p:stCondLst>
                                        </p:cTn>
                                        <p:tgtEl>
                                          <p:spTgt spid="26"/>
                                        </p:tgtEl>
                                        <p:attrNameLst>
                                          <p:attrName>style.visibility</p:attrName>
                                        </p:attrNameLst>
                                      </p:cBhvr>
                                      <p:to>
                                        <p:strVal val="visible"/>
                                      </p:to>
                                    </p:set>
                                  </p:childTnLst>
                                </p:cTn>
                              </p:par>
                              <p:par>
                                <p:cTn id="15" presetID="1" presetClass="entr" presetSubtype="0" fill="hold" nodeType="withEffect">
                                  <p:stCondLst>
                                    <p:cond delay="3000"/>
                                  </p:stCondLst>
                                  <p:childTnLst>
                                    <p:set>
                                      <p:cBhvr>
                                        <p:cTn id="1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6" grpId="0" animBg="1"/>
      <p:bldP spid="26" grpId="0" animBg="1"/>
    </p:bldLst>
  </p:timing>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Shape 129"/>
        <p:cNvGrpSpPr/>
        <p:nvPr/>
      </p:nvGrpSpPr>
      <p:grpSpPr>
        <a:xfrm>
          <a:off x="0" y="0"/>
          <a:ext cx="0" cy="0"/>
          <a:chOff x="0" y="0"/>
          <a:chExt cx="0" cy="0"/>
        </a:xfrm>
      </p:grpSpPr>
      <p:sp>
        <p:nvSpPr>
          <p:cNvPr id="131" name="Google Shape;131;p17"/>
          <p:cNvSpPr/>
          <p:nvPr/>
        </p:nvSpPr>
        <p:spPr>
          <a:xfrm>
            <a:off x="2217913" y="2771775"/>
            <a:ext cx="779145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noFill/>
          </a:ln>
        </p:spPr>
        <p:txBody>
          <a:bodyPr spcFirstLastPara="1" wrap="square" lIns="0" tIns="0" rIns="0" bIns="0" anchor="t" anchorCtr="0">
            <a:noAutofit/>
          </a:bodyPr>
          <a:lstStyle/>
          <a:p>
            <a:endParaRPr sz="964"/>
          </a:p>
        </p:txBody>
      </p:sp>
      <p:sp>
        <p:nvSpPr>
          <p:cNvPr id="132" name="Google Shape;132;p17"/>
          <p:cNvSpPr/>
          <p:nvPr/>
        </p:nvSpPr>
        <p:spPr>
          <a:xfrm>
            <a:off x="2217913" y="2771775"/>
            <a:ext cx="7791450" cy="809030"/>
          </a:xfrm>
          <a:custGeom>
            <a:avLst/>
            <a:gdLst/>
            <a:ahLst/>
            <a:cxnLst/>
            <a:rect l="l" t="t" r="r" b="b"/>
            <a:pathLst>
              <a:path w="14544040" h="1333500" extrusionOk="0">
                <a:moveTo>
                  <a:pt x="0" y="0"/>
                </a:moveTo>
                <a:lnTo>
                  <a:pt x="14543735" y="0"/>
                </a:lnTo>
                <a:lnTo>
                  <a:pt x="14543735" y="1333348"/>
                </a:lnTo>
                <a:lnTo>
                  <a:pt x="0" y="1333348"/>
                </a:lnTo>
                <a:lnTo>
                  <a:pt x="0" y="0"/>
                </a:lnTo>
                <a:close/>
              </a:path>
            </a:pathLst>
          </a:custGeom>
          <a:noFill/>
          <a:ln w="10450" cap="flat" cmpd="sng">
            <a:solidFill>
              <a:srgbClr val="000000"/>
            </a:solidFill>
            <a:prstDash val="solid"/>
            <a:round/>
            <a:headEnd type="none" w="sm" len="sm"/>
            <a:tailEnd type="none" w="sm" len="sm"/>
          </a:ln>
        </p:spPr>
        <p:txBody>
          <a:bodyPr spcFirstLastPara="1" wrap="square" lIns="0" tIns="0" rIns="0" bIns="0" anchor="t" anchorCtr="0">
            <a:noAutofit/>
          </a:bodyPr>
          <a:lstStyle/>
          <a:p>
            <a:endParaRPr sz="964"/>
          </a:p>
        </p:txBody>
      </p:sp>
      <p:sp>
        <p:nvSpPr>
          <p:cNvPr id="133" name="Google Shape;133;p17"/>
          <p:cNvSpPr txBox="1">
            <a:spLocks noGrp="1"/>
          </p:cNvSpPr>
          <p:nvPr>
            <p:ph type="title"/>
          </p:nvPr>
        </p:nvSpPr>
        <p:spPr>
          <a:xfrm>
            <a:off x="3431569" y="359699"/>
            <a:ext cx="5260044" cy="777536"/>
          </a:xfrm>
          <a:prstGeom prst="rect">
            <a:avLst/>
          </a:prstGeom>
          <a:noFill/>
          <a:ln>
            <a:noFill/>
          </a:ln>
        </p:spPr>
        <p:txBody>
          <a:bodyPr spcFirstLastPara="1" wrap="square" lIns="0" tIns="6455" rIns="0" bIns="0" anchor="t" anchorCtr="0">
            <a:noAutofit/>
          </a:bodyPr>
          <a:lstStyle/>
          <a:p>
            <a:pPr marL="6803"/>
            <a:r>
              <a:rPr lang="en-US" sz="5400" dirty="0">
                <a:solidFill>
                  <a:srgbClr val="000000"/>
                </a:solidFill>
                <a:latin typeface="+mj-lt"/>
              </a:rPr>
              <a:t>Common syntax</a:t>
            </a:r>
            <a:endParaRPr sz="5400" dirty="0">
              <a:latin typeface="+mj-lt"/>
            </a:endParaRPr>
          </a:p>
        </p:txBody>
      </p:sp>
      <p:sp>
        <p:nvSpPr>
          <p:cNvPr id="134" name="Google Shape;134;p17"/>
          <p:cNvSpPr txBox="1"/>
          <p:nvPr/>
        </p:nvSpPr>
        <p:spPr>
          <a:xfrm>
            <a:off x="2215109" y="1371719"/>
            <a:ext cx="8778240" cy="1515214"/>
          </a:xfrm>
          <a:prstGeom prst="rect">
            <a:avLst/>
          </a:prstGeom>
          <a:noFill/>
          <a:ln>
            <a:noFill/>
          </a:ln>
        </p:spPr>
        <p:txBody>
          <a:bodyPr spcFirstLastPara="1" wrap="square" lIns="0" tIns="6804" rIns="0" bIns="0" anchor="t" anchorCtr="0">
            <a:noAutofit/>
          </a:bodyPr>
          <a:lstStyle/>
          <a:p>
            <a:pPr marL="6803" marR="2721">
              <a:lnSpc>
                <a:spcPct val="125057"/>
              </a:lnSpc>
            </a:pPr>
            <a:r>
              <a:rPr lang="en-US" sz="2800" dirty="0">
                <a:latin typeface="+mj-lt"/>
                <a:ea typeface="Calibri"/>
                <a:cs typeface="Calibri"/>
                <a:sym typeface="Calibri"/>
              </a:rPr>
              <a:t>Each function takes a data frame as its first argument and returns a data frame as its output.</a:t>
            </a:r>
            <a:endParaRPr sz="2800" dirty="0">
              <a:latin typeface="+mj-lt"/>
              <a:ea typeface="Calibri"/>
              <a:cs typeface="Calibri"/>
              <a:sym typeface="Calibri"/>
            </a:endParaRPr>
          </a:p>
        </p:txBody>
      </p:sp>
      <p:grpSp>
        <p:nvGrpSpPr>
          <p:cNvPr id="5" name="Group 4"/>
          <p:cNvGrpSpPr/>
          <p:nvPr/>
        </p:nvGrpSpPr>
        <p:grpSpPr>
          <a:xfrm>
            <a:off x="6153214" y="3480013"/>
            <a:ext cx="4318427" cy="2026707"/>
            <a:chOff x="5536772" y="3480013"/>
            <a:chExt cx="4318427" cy="2026707"/>
          </a:xfrm>
        </p:grpSpPr>
        <p:sp>
          <p:nvSpPr>
            <p:cNvPr id="135" name="Google Shape;135;p17"/>
            <p:cNvSpPr/>
            <p:nvPr/>
          </p:nvSpPr>
          <p:spPr>
            <a:xfrm>
              <a:off x="5536772" y="3480013"/>
              <a:ext cx="4318427" cy="2026707"/>
            </a:xfrm>
            <a:custGeom>
              <a:avLst/>
              <a:gdLst>
                <a:gd name="connsiteX0" fmla="*/ 0 w 2611120"/>
                <a:gd name="connsiteY0" fmla="*/ 230178 h 1381042"/>
                <a:gd name="connsiteX1" fmla="*/ 230178 w 2611120"/>
                <a:gd name="connsiteY1" fmla="*/ 0 h 1381042"/>
                <a:gd name="connsiteX2" fmla="*/ 435187 w 2611120"/>
                <a:gd name="connsiteY2" fmla="*/ 0 h 1381042"/>
                <a:gd name="connsiteX3" fmla="*/ 435187 w 2611120"/>
                <a:gd name="connsiteY3" fmla="*/ 0 h 1381042"/>
                <a:gd name="connsiteX4" fmla="*/ 1087967 w 2611120"/>
                <a:gd name="connsiteY4" fmla="*/ 0 h 1381042"/>
                <a:gd name="connsiteX5" fmla="*/ 2380942 w 2611120"/>
                <a:gd name="connsiteY5" fmla="*/ 0 h 1381042"/>
                <a:gd name="connsiteX6" fmla="*/ 2611120 w 2611120"/>
                <a:gd name="connsiteY6" fmla="*/ 230178 h 1381042"/>
                <a:gd name="connsiteX7" fmla="*/ 2611120 w 2611120"/>
                <a:gd name="connsiteY7" fmla="*/ 230174 h 1381042"/>
                <a:gd name="connsiteX8" fmla="*/ 2611120 w 2611120"/>
                <a:gd name="connsiteY8" fmla="*/ 230174 h 1381042"/>
                <a:gd name="connsiteX9" fmla="*/ 2611120 w 2611120"/>
                <a:gd name="connsiteY9" fmla="*/ 575434 h 1381042"/>
                <a:gd name="connsiteX10" fmla="*/ 2611120 w 2611120"/>
                <a:gd name="connsiteY10" fmla="*/ 1150864 h 1381042"/>
                <a:gd name="connsiteX11" fmla="*/ 2380942 w 2611120"/>
                <a:gd name="connsiteY11" fmla="*/ 1381042 h 1381042"/>
                <a:gd name="connsiteX12" fmla="*/ 1087967 w 2611120"/>
                <a:gd name="connsiteY12" fmla="*/ 1381042 h 1381042"/>
                <a:gd name="connsiteX13" fmla="*/ 435187 w 2611120"/>
                <a:gd name="connsiteY13" fmla="*/ 1381042 h 1381042"/>
                <a:gd name="connsiteX14" fmla="*/ 435187 w 2611120"/>
                <a:gd name="connsiteY14" fmla="*/ 1381042 h 1381042"/>
                <a:gd name="connsiteX15" fmla="*/ 230178 w 2611120"/>
                <a:gd name="connsiteY15" fmla="*/ 1381042 h 1381042"/>
                <a:gd name="connsiteX16" fmla="*/ 0 w 2611120"/>
                <a:gd name="connsiteY16" fmla="*/ 1150864 h 1381042"/>
                <a:gd name="connsiteX17" fmla="*/ 0 w 2611120"/>
                <a:gd name="connsiteY17" fmla="*/ 575434 h 1381042"/>
                <a:gd name="connsiteX18" fmla="*/ -1707307 w 2611120"/>
                <a:gd name="connsiteY18" fmla="*/ -645665 h 1381042"/>
                <a:gd name="connsiteX19" fmla="*/ 0 w 2611120"/>
                <a:gd name="connsiteY19" fmla="*/ 230174 h 1381042"/>
                <a:gd name="connsiteX20" fmla="*/ 0 w 2611120"/>
                <a:gd name="connsiteY20" fmla="*/ 230178 h 1381042"/>
                <a:gd name="connsiteX0" fmla="*/ 1707307 w 4318427"/>
                <a:gd name="connsiteY0" fmla="*/ 875843 h 2026707"/>
                <a:gd name="connsiteX1" fmla="*/ 1937485 w 4318427"/>
                <a:gd name="connsiteY1" fmla="*/ 645665 h 2026707"/>
                <a:gd name="connsiteX2" fmla="*/ 2142494 w 4318427"/>
                <a:gd name="connsiteY2" fmla="*/ 645665 h 2026707"/>
                <a:gd name="connsiteX3" fmla="*/ 2142494 w 4318427"/>
                <a:gd name="connsiteY3" fmla="*/ 645665 h 2026707"/>
                <a:gd name="connsiteX4" fmla="*/ 2795274 w 4318427"/>
                <a:gd name="connsiteY4" fmla="*/ 645665 h 2026707"/>
                <a:gd name="connsiteX5" fmla="*/ 4088249 w 4318427"/>
                <a:gd name="connsiteY5" fmla="*/ 645665 h 2026707"/>
                <a:gd name="connsiteX6" fmla="*/ 4318427 w 4318427"/>
                <a:gd name="connsiteY6" fmla="*/ 875843 h 2026707"/>
                <a:gd name="connsiteX7" fmla="*/ 4318427 w 4318427"/>
                <a:gd name="connsiteY7" fmla="*/ 875839 h 2026707"/>
                <a:gd name="connsiteX8" fmla="*/ 4318427 w 4318427"/>
                <a:gd name="connsiteY8" fmla="*/ 875839 h 2026707"/>
                <a:gd name="connsiteX9" fmla="*/ 4318427 w 4318427"/>
                <a:gd name="connsiteY9" fmla="*/ 1221099 h 2026707"/>
                <a:gd name="connsiteX10" fmla="*/ 4318427 w 4318427"/>
                <a:gd name="connsiteY10" fmla="*/ 1796529 h 2026707"/>
                <a:gd name="connsiteX11" fmla="*/ 4088249 w 4318427"/>
                <a:gd name="connsiteY11" fmla="*/ 2026707 h 2026707"/>
                <a:gd name="connsiteX12" fmla="*/ 2795274 w 4318427"/>
                <a:gd name="connsiteY12" fmla="*/ 2026707 h 2026707"/>
                <a:gd name="connsiteX13" fmla="*/ 2142494 w 4318427"/>
                <a:gd name="connsiteY13" fmla="*/ 2026707 h 2026707"/>
                <a:gd name="connsiteX14" fmla="*/ 2142494 w 4318427"/>
                <a:gd name="connsiteY14" fmla="*/ 2026707 h 2026707"/>
                <a:gd name="connsiteX15" fmla="*/ 1937485 w 4318427"/>
                <a:gd name="connsiteY15" fmla="*/ 2026707 h 2026707"/>
                <a:gd name="connsiteX16" fmla="*/ 1707307 w 4318427"/>
                <a:gd name="connsiteY16" fmla="*/ 1796529 h 2026707"/>
                <a:gd name="connsiteX17" fmla="*/ 1717467 w 4318427"/>
                <a:gd name="connsiteY17" fmla="*/ 1048379 h 2026707"/>
                <a:gd name="connsiteX18" fmla="*/ 0 w 4318427"/>
                <a:gd name="connsiteY18" fmla="*/ 0 h 2026707"/>
                <a:gd name="connsiteX19" fmla="*/ 1707307 w 4318427"/>
                <a:gd name="connsiteY19" fmla="*/ 875839 h 2026707"/>
                <a:gd name="connsiteX20" fmla="*/ 1707307 w 4318427"/>
                <a:gd name="connsiteY20" fmla="*/ 875843 h 2026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318427" h="2026707">
                  <a:moveTo>
                    <a:pt x="1707307" y="875843"/>
                  </a:moveTo>
                  <a:cubicBezTo>
                    <a:pt x="1707307" y="748719"/>
                    <a:pt x="1810361" y="645665"/>
                    <a:pt x="1937485" y="645665"/>
                  </a:cubicBezTo>
                  <a:lnTo>
                    <a:pt x="2142494" y="645665"/>
                  </a:lnTo>
                  <a:lnTo>
                    <a:pt x="2142494" y="645665"/>
                  </a:lnTo>
                  <a:lnTo>
                    <a:pt x="2795274" y="645665"/>
                  </a:lnTo>
                  <a:lnTo>
                    <a:pt x="4088249" y="645665"/>
                  </a:lnTo>
                  <a:cubicBezTo>
                    <a:pt x="4215373" y="645665"/>
                    <a:pt x="4318427" y="748719"/>
                    <a:pt x="4318427" y="875843"/>
                  </a:cubicBezTo>
                  <a:lnTo>
                    <a:pt x="4318427" y="875839"/>
                  </a:lnTo>
                  <a:lnTo>
                    <a:pt x="4318427" y="875839"/>
                  </a:lnTo>
                  <a:lnTo>
                    <a:pt x="4318427" y="1221099"/>
                  </a:lnTo>
                  <a:lnTo>
                    <a:pt x="4318427" y="1796529"/>
                  </a:lnTo>
                  <a:cubicBezTo>
                    <a:pt x="4318427" y="1923653"/>
                    <a:pt x="4215373" y="2026707"/>
                    <a:pt x="4088249" y="2026707"/>
                  </a:cubicBezTo>
                  <a:lnTo>
                    <a:pt x="2795274" y="2026707"/>
                  </a:lnTo>
                  <a:lnTo>
                    <a:pt x="2142494" y="2026707"/>
                  </a:lnTo>
                  <a:lnTo>
                    <a:pt x="2142494" y="2026707"/>
                  </a:lnTo>
                  <a:lnTo>
                    <a:pt x="1937485" y="2026707"/>
                  </a:lnTo>
                  <a:cubicBezTo>
                    <a:pt x="1810361" y="2026707"/>
                    <a:pt x="1707307" y="1923653"/>
                    <a:pt x="1707307" y="1796529"/>
                  </a:cubicBezTo>
                  <a:lnTo>
                    <a:pt x="1717467" y="1048379"/>
                  </a:lnTo>
                  <a:lnTo>
                    <a:pt x="0" y="0"/>
                  </a:lnTo>
                  <a:lnTo>
                    <a:pt x="1707307" y="875839"/>
                  </a:lnTo>
                  <a:lnTo>
                    <a:pt x="1707307" y="875843"/>
                  </a:lnTo>
                  <a:close/>
                </a:path>
              </a:pathLst>
            </a:custGeom>
            <a:solidFill>
              <a:srgbClr val="A0C283"/>
            </a:solidFill>
            <a:ln>
              <a:noFill/>
            </a:ln>
          </p:spPr>
          <p:txBody>
            <a:bodyPr spcFirstLastPara="1" wrap="square" lIns="0" tIns="0" rIns="0" bIns="0" anchor="t" anchorCtr="0">
              <a:noAutofit/>
            </a:bodyPr>
            <a:lstStyle/>
            <a:p>
              <a:endParaRPr sz="964">
                <a:latin typeface="+mj-lt"/>
              </a:endParaRPr>
            </a:p>
          </p:txBody>
        </p:sp>
        <p:sp>
          <p:nvSpPr>
            <p:cNvPr id="136" name="Google Shape;136;p17"/>
            <p:cNvSpPr txBox="1"/>
            <p:nvPr/>
          </p:nvSpPr>
          <p:spPr>
            <a:xfrm>
              <a:off x="7460645" y="4235999"/>
              <a:ext cx="2176923" cy="710036"/>
            </a:xfrm>
            <a:prstGeom prst="rect">
              <a:avLst/>
            </a:prstGeom>
            <a:noFill/>
            <a:ln>
              <a:noFill/>
            </a:ln>
          </p:spPr>
          <p:txBody>
            <a:bodyPr spcFirstLastPara="1" wrap="square" lIns="0" tIns="32652" rIns="0" bIns="0" anchor="t" anchorCtr="0">
              <a:noAutofit/>
            </a:bodyPr>
            <a:lstStyle/>
            <a:p>
              <a:pPr marL="337448" marR="2721" indent="-330985">
                <a:lnSpc>
                  <a:spcPct val="113506"/>
                </a:lnSpc>
              </a:pPr>
              <a:r>
                <a:rPr lang="en-US" sz="2800" b="1" dirty="0">
                  <a:solidFill>
                    <a:srgbClr val="FFFFFF"/>
                  </a:solidFill>
                  <a:latin typeface="+mj-lt"/>
                  <a:ea typeface="Trebuchet MS"/>
                  <a:cs typeface="Trebuchet MS"/>
                  <a:sym typeface="Trebuchet MS"/>
                </a:rPr>
                <a:t>specific  arguments</a:t>
              </a:r>
              <a:endParaRPr sz="2800" dirty="0">
                <a:latin typeface="+mj-lt"/>
                <a:ea typeface="Trebuchet MS"/>
                <a:cs typeface="Trebuchet MS"/>
                <a:sym typeface="Trebuchet MS"/>
              </a:endParaRPr>
            </a:p>
          </p:txBody>
        </p:sp>
      </p:grpSp>
      <p:grpSp>
        <p:nvGrpSpPr>
          <p:cNvPr id="4" name="Group 3"/>
          <p:cNvGrpSpPr/>
          <p:nvPr/>
        </p:nvGrpSpPr>
        <p:grpSpPr>
          <a:xfrm>
            <a:off x="4828494" y="3457109"/>
            <a:ext cx="2385235" cy="2049612"/>
            <a:chOff x="4212052" y="3457109"/>
            <a:chExt cx="2385235" cy="2049612"/>
          </a:xfrm>
        </p:grpSpPr>
        <p:sp>
          <p:nvSpPr>
            <p:cNvPr id="137" name="Google Shape;137;p17"/>
            <p:cNvSpPr/>
            <p:nvPr/>
          </p:nvSpPr>
          <p:spPr>
            <a:xfrm>
              <a:off x="4212052" y="3457109"/>
              <a:ext cx="2342916" cy="2049612"/>
            </a:xfrm>
            <a:custGeom>
              <a:avLst/>
              <a:gdLst>
                <a:gd name="connsiteX0" fmla="*/ 0 w 2183801"/>
                <a:gd name="connsiteY0" fmla="*/ 263730 h 1582350"/>
                <a:gd name="connsiteX1" fmla="*/ 263730 w 2183801"/>
                <a:gd name="connsiteY1" fmla="*/ 0 h 1582350"/>
                <a:gd name="connsiteX2" fmla="*/ 363967 w 2183801"/>
                <a:gd name="connsiteY2" fmla="*/ 0 h 1582350"/>
                <a:gd name="connsiteX3" fmla="*/ 27341 w 2183801"/>
                <a:gd name="connsiteY3" fmla="*/ -668416 h 1582350"/>
                <a:gd name="connsiteX4" fmla="*/ 909917 w 2183801"/>
                <a:gd name="connsiteY4" fmla="*/ 0 h 1582350"/>
                <a:gd name="connsiteX5" fmla="*/ 1920071 w 2183801"/>
                <a:gd name="connsiteY5" fmla="*/ 0 h 1582350"/>
                <a:gd name="connsiteX6" fmla="*/ 2183801 w 2183801"/>
                <a:gd name="connsiteY6" fmla="*/ 263730 h 1582350"/>
                <a:gd name="connsiteX7" fmla="*/ 2183801 w 2183801"/>
                <a:gd name="connsiteY7" fmla="*/ 263725 h 1582350"/>
                <a:gd name="connsiteX8" fmla="*/ 2183801 w 2183801"/>
                <a:gd name="connsiteY8" fmla="*/ 263725 h 1582350"/>
                <a:gd name="connsiteX9" fmla="*/ 2183801 w 2183801"/>
                <a:gd name="connsiteY9" fmla="*/ 659313 h 1582350"/>
                <a:gd name="connsiteX10" fmla="*/ 2183801 w 2183801"/>
                <a:gd name="connsiteY10" fmla="*/ 1318620 h 1582350"/>
                <a:gd name="connsiteX11" fmla="*/ 1920071 w 2183801"/>
                <a:gd name="connsiteY11" fmla="*/ 1582350 h 1582350"/>
                <a:gd name="connsiteX12" fmla="*/ 909917 w 2183801"/>
                <a:gd name="connsiteY12" fmla="*/ 1582350 h 1582350"/>
                <a:gd name="connsiteX13" fmla="*/ 363967 w 2183801"/>
                <a:gd name="connsiteY13" fmla="*/ 1582350 h 1582350"/>
                <a:gd name="connsiteX14" fmla="*/ 363967 w 2183801"/>
                <a:gd name="connsiteY14" fmla="*/ 1582350 h 1582350"/>
                <a:gd name="connsiteX15" fmla="*/ 263730 w 2183801"/>
                <a:gd name="connsiteY15" fmla="*/ 1582350 h 1582350"/>
                <a:gd name="connsiteX16" fmla="*/ 0 w 2183801"/>
                <a:gd name="connsiteY16" fmla="*/ 1318620 h 1582350"/>
                <a:gd name="connsiteX17" fmla="*/ 0 w 2183801"/>
                <a:gd name="connsiteY17" fmla="*/ 659313 h 1582350"/>
                <a:gd name="connsiteX18" fmla="*/ 0 w 2183801"/>
                <a:gd name="connsiteY18" fmla="*/ 263725 h 1582350"/>
                <a:gd name="connsiteX19" fmla="*/ 0 w 2183801"/>
                <a:gd name="connsiteY19" fmla="*/ 263725 h 1582350"/>
                <a:gd name="connsiteX20" fmla="*/ 0 w 2183801"/>
                <a:gd name="connsiteY20" fmla="*/ 263730 h 1582350"/>
                <a:gd name="connsiteX0" fmla="*/ 0 w 2183801"/>
                <a:gd name="connsiteY0" fmla="*/ 932146 h 2250766"/>
                <a:gd name="connsiteX1" fmla="*/ 263730 w 2183801"/>
                <a:gd name="connsiteY1" fmla="*/ 668416 h 2250766"/>
                <a:gd name="connsiteX2" fmla="*/ 536687 w 2183801"/>
                <a:gd name="connsiteY2" fmla="*/ 668416 h 2250766"/>
                <a:gd name="connsiteX3" fmla="*/ 27341 w 2183801"/>
                <a:gd name="connsiteY3" fmla="*/ 0 h 2250766"/>
                <a:gd name="connsiteX4" fmla="*/ 909917 w 2183801"/>
                <a:gd name="connsiteY4" fmla="*/ 668416 h 2250766"/>
                <a:gd name="connsiteX5" fmla="*/ 1920071 w 2183801"/>
                <a:gd name="connsiteY5" fmla="*/ 668416 h 2250766"/>
                <a:gd name="connsiteX6" fmla="*/ 2183801 w 2183801"/>
                <a:gd name="connsiteY6" fmla="*/ 932146 h 2250766"/>
                <a:gd name="connsiteX7" fmla="*/ 2183801 w 2183801"/>
                <a:gd name="connsiteY7" fmla="*/ 932141 h 2250766"/>
                <a:gd name="connsiteX8" fmla="*/ 2183801 w 2183801"/>
                <a:gd name="connsiteY8" fmla="*/ 932141 h 2250766"/>
                <a:gd name="connsiteX9" fmla="*/ 2183801 w 2183801"/>
                <a:gd name="connsiteY9" fmla="*/ 1327729 h 2250766"/>
                <a:gd name="connsiteX10" fmla="*/ 2183801 w 2183801"/>
                <a:gd name="connsiteY10" fmla="*/ 1987036 h 2250766"/>
                <a:gd name="connsiteX11" fmla="*/ 1920071 w 2183801"/>
                <a:gd name="connsiteY11" fmla="*/ 2250766 h 2250766"/>
                <a:gd name="connsiteX12" fmla="*/ 909917 w 2183801"/>
                <a:gd name="connsiteY12" fmla="*/ 2250766 h 2250766"/>
                <a:gd name="connsiteX13" fmla="*/ 363967 w 2183801"/>
                <a:gd name="connsiteY13" fmla="*/ 2250766 h 2250766"/>
                <a:gd name="connsiteX14" fmla="*/ 363967 w 2183801"/>
                <a:gd name="connsiteY14" fmla="*/ 2250766 h 2250766"/>
                <a:gd name="connsiteX15" fmla="*/ 263730 w 2183801"/>
                <a:gd name="connsiteY15" fmla="*/ 2250766 h 2250766"/>
                <a:gd name="connsiteX16" fmla="*/ 0 w 2183801"/>
                <a:gd name="connsiteY16" fmla="*/ 1987036 h 2250766"/>
                <a:gd name="connsiteX17" fmla="*/ 0 w 2183801"/>
                <a:gd name="connsiteY17" fmla="*/ 1327729 h 2250766"/>
                <a:gd name="connsiteX18" fmla="*/ 0 w 2183801"/>
                <a:gd name="connsiteY18" fmla="*/ 932141 h 2250766"/>
                <a:gd name="connsiteX19" fmla="*/ 0 w 2183801"/>
                <a:gd name="connsiteY19" fmla="*/ 932141 h 2250766"/>
                <a:gd name="connsiteX20" fmla="*/ 0 w 2183801"/>
                <a:gd name="connsiteY20" fmla="*/ 932146 h 2250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83801" h="2250766">
                  <a:moveTo>
                    <a:pt x="0" y="932146"/>
                  </a:moveTo>
                  <a:cubicBezTo>
                    <a:pt x="0" y="786492"/>
                    <a:pt x="118076" y="668416"/>
                    <a:pt x="263730" y="668416"/>
                  </a:cubicBezTo>
                  <a:lnTo>
                    <a:pt x="536687" y="668416"/>
                  </a:lnTo>
                  <a:lnTo>
                    <a:pt x="27341" y="0"/>
                  </a:lnTo>
                  <a:lnTo>
                    <a:pt x="909917" y="668416"/>
                  </a:lnTo>
                  <a:lnTo>
                    <a:pt x="1920071" y="668416"/>
                  </a:lnTo>
                  <a:cubicBezTo>
                    <a:pt x="2065725" y="668416"/>
                    <a:pt x="2183801" y="786492"/>
                    <a:pt x="2183801" y="932146"/>
                  </a:cubicBezTo>
                  <a:lnTo>
                    <a:pt x="2183801" y="932141"/>
                  </a:lnTo>
                  <a:lnTo>
                    <a:pt x="2183801" y="932141"/>
                  </a:lnTo>
                  <a:lnTo>
                    <a:pt x="2183801" y="1327729"/>
                  </a:lnTo>
                  <a:lnTo>
                    <a:pt x="2183801" y="1987036"/>
                  </a:lnTo>
                  <a:cubicBezTo>
                    <a:pt x="2183801" y="2132690"/>
                    <a:pt x="2065725" y="2250766"/>
                    <a:pt x="1920071" y="2250766"/>
                  </a:cubicBezTo>
                  <a:lnTo>
                    <a:pt x="909917" y="2250766"/>
                  </a:lnTo>
                  <a:lnTo>
                    <a:pt x="363967" y="2250766"/>
                  </a:lnTo>
                  <a:lnTo>
                    <a:pt x="363967" y="2250766"/>
                  </a:lnTo>
                  <a:lnTo>
                    <a:pt x="263730" y="2250766"/>
                  </a:lnTo>
                  <a:cubicBezTo>
                    <a:pt x="118076" y="2250766"/>
                    <a:pt x="0" y="2132690"/>
                    <a:pt x="0" y="1987036"/>
                  </a:cubicBezTo>
                  <a:lnTo>
                    <a:pt x="0" y="1327729"/>
                  </a:lnTo>
                  <a:lnTo>
                    <a:pt x="0" y="932141"/>
                  </a:lnTo>
                  <a:lnTo>
                    <a:pt x="0" y="932141"/>
                  </a:lnTo>
                  <a:lnTo>
                    <a:pt x="0" y="932146"/>
                  </a:lnTo>
                  <a:close/>
                </a:path>
              </a:pathLst>
            </a:custGeom>
            <a:solidFill>
              <a:srgbClr val="78AAD6"/>
            </a:solidFill>
            <a:ln>
              <a:noFill/>
            </a:ln>
          </p:spPr>
          <p:txBody>
            <a:bodyPr spcFirstLastPara="1" wrap="square" lIns="0" tIns="0" rIns="0" bIns="0" anchor="t" anchorCtr="0">
              <a:noAutofit/>
            </a:bodyPr>
            <a:lstStyle/>
            <a:p>
              <a:endParaRPr sz="964">
                <a:latin typeface="+mj-lt"/>
              </a:endParaRPr>
            </a:p>
          </p:txBody>
        </p:sp>
        <p:sp>
          <p:nvSpPr>
            <p:cNvPr id="138" name="Google Shape;138;p17"/>
            <p:cNvSpPr txBox="1"/>
            <p:nvPr/>
          </p:nvSpPr>
          <p:spPr>
            <a:xfrm>
              <a:off x="4269566" y="4235999"/>
              <a:ext cx="2327721" cy="1143810"/>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800" b="1" dirty="0">
                  <a:solidFill>
                    <a:srgbClr val="FFFFFF"/>
                  </a:solidFill>
                  <a:latin typeface="+mj-lt"/>
                  <a:ea typeface="Trebuchet MS"/>
                  <a:cs typeface="Trebuchet MS"/>
                  <a:sym typeface="Trebuchet MS"/>
                </a:rPr>
                <a:t>data frame to transform</a:t>
              </a:r>
              <a:endParaRPr sz="2800" dirty="0">
                <a:latin typeface="+mj-lt"/>
                <a:ea typeface="Trebuchet MS"/>
                <a:cs typeface="Trebuchet MS"/>
                <a:sym typeface="Trebuchet MS"/>
              </a:endParaRPr>
            </a:p>
          </p:txBody>
        </p:sp>
      </p:grpSp>
      <p:grpSp>
        <p:nvGrpSpPr>
          <p:cNvPr id="2" name="Group 1"/>
          <p:cNvGrpSpPr/>
          <p:nvPr/>
        </p:nvGrpSpPr>
        <p:grpSpPr>
          <a:xfrm>
            <a:off x="2276069" y="3477544"/>
            <a:ext cx="1853024" cy="2029177"/>
            <a:chOff x="2276069" y="3477544"/>
            <a:chExt cx="1853024" cy="2029177"/>
          </a:xfrm>
        </p:grpSpPr>
        <p:sp>
          <p:nvSpPr>
            <p:cNvPr id="139" name="Google Shape;139;p17"/>
            <p:cNvSpPr/>
            <p:nvPr/>
          </p:nvSpPr>
          <p:spPr>
            <a:xfrm>
              <a:off x="2276069" y="3477544"/>
              <a:ext cx="1666011" cy="2029177"/>
            </a:xfrm>
            <a:custGeom>
              <a:avLst/>
              <a:gdLst>
                <a:gd name="connsiteX0" fmla="*/ 0 w 1666011"/>
                <a:gd name="connsiteY0" fmla="*/ 263725 h 1582318"/>
                <a:gd name="connsiteX1" fmla="*/ 263725 w 1666011"/>
                <a:gd name="connsiteY1" fmla="*/ 0 h 1582318"/>
                <a:gd name="connsiteX2" fmla="*/ 277669 w 1666011"/>
                <a:gd name="connsiteY2" fmla="*/ 0 h 1582318"/>
                <a:gd name="connsiteX3" fmla="*/ 513165 w 1666011"/>
                <a:gd name="connsiteY3" fmla="*/ -648133 h 1582318"/>
                <a:gd name="connsiteX4" fmla="*/ 694171 w 1666011"/>
                <a:gd name="connsiteY4" fmla="*/ 0 h 1582318"/>
                <a:gd name="connsiteX5" fmla="*/ 1402286 w 1666011"/>
                <a:gd name="connsiteY5" fmla="*/ 0 h 1582318"/>
                <a:gd name="connsiteX6" fmla="*/ 1666011 w 1666011"/>
                <a:gd name="connsiteY6" fmla="*/ 263725 h 1582318"/>
                <a:gd name="connsiteX7" fmla="*/ 1666011 w 1666011"/>
                <a:gd name="connsiteY7" fmla="*/ 263720 h 1582318"/>
                <a:gd name="connsiteX8" fmla="*/ 1666011 w 1666011"/>
                <a:gd name="connsiteY8" fmla="*/ 263720 h 1582318"/>
                <a:gd name="connsiteX9" fmla="*/ 1666011 w 1666011"/>
                <a:gd name="connsiteY9" fmla="*/ 659299 h 1582318"/>
                <a:gd name="connsiteX10" fmla="*/ 1666011 w 1666011"/>
                <a:gd name="connsiteY10" fmla="*/ 1318593 h 1582318"/>
                <a:gd name="connsiteX11" fmla="*/ 1402286 w 1666011"/>
                <a:gd name="connsiteY11" fmla="*/ 1582318 h 1582318"/>
                <a:gd name="connsiteX12" fmla="*/ 694171 w 1666011"/>
                <a:gd name="connsiteY12" fmla="*/ 1582318 h 1582318"/>
                <a:gd name="connsiteX13" fmla="*/ 277669 w 1666011"/>
                <a:gd name="connsiteY13" fmla="*/ 1582318 h 1582318"/>
                <a:gd name="connsiteX14" fmla="*/ 277669 w 1666011"/>
                <a:gd name="connsiteY14" fmla="*/ 1582318 h 1582318"/>
                <a:gd name="connsiteX15" fmla="*/ 263725 w 1666011"/>
                <a:gd name="connsiteY15" fmla="*/ 1582318 h 1582318"/>
                <a:gd name="connsiteX16" fmla="*/ 0 w 1666011"/>
                <a:gd name="connsiteY16" fmla="*/ 1318593 h 1582318"/>
                <a:gd name="connsiteX17" fmla="*/ 0 w 1666011"/>
                <a:gd name="connsiteY17" fmla="*/ 659299 h 1582318"/>
                <a:gd name="connsiteX18" fmla="*/ 0 w 1666011"/>
                <a:gd name="connsiteY18" fmla="*/ 263720 h 1582318"/>
                <a:gd name="connsiteX19" fmla="*/ 0 w 1666011"/>
                <a:gd name="connsiteY19" fmla="*/ 263720 h 1582318"/>
                <a:gd name="connsiteX20" fmla="*/ 0 w 1666011"/>
                <a:gd name="connsiteY20" fmla="*/ 263725 h 1582318"/>
                <a:gd name="connsiteX0" fmla="*/ 0 w 1666011"/>
                <a:gd name="connsiteY0" fmla="*/ 911858 h 2230451"/>
                <a:gd name="connsiteX1" fmla="*/ 263725 w 1666011"/>
                <a:gd name="connsiteY1" fmla="*/ 648133 h 2230451"/>
                <a:gd name="connsiteX2" fmla="*/ 450389 w 1666011"/>
                <a:gd name="connsiteY2" fmla="*/ 637973 h 2230451"/>
                <a:gd name="connsiteX3" fmla="*/ 513165 w 1666011"/>
                <a:gd name="connsiteY3" fmla="*/ 0 h 2230451"/>
                <a:gd name="connsiteX4" fmla="*/ 694171 w 1666011"/>
                <a:gd name="connsiteY4" fmla="*/ 648133 h 2230451"/>
                <a:gd name="connsiteX5" fmla="*/ 1402286 w 1666011"/>
                <a:gd name="connsiteY5" fmla="*/ 648133 h 2230451"/>
                <a:gd name="connsiteX6" fmla="*/ 1666011 w 1666011"/>
                <a:gd name="connsiteY6" fmla="*/ 911858 h 2230451"/>
                <a:gd name="connsiteX7" fmla="*/ 1666011 w 1666011"/>
                <a:gd name="connsiteY7" fmla="*/ 911853 h 2230451"/>
                <a:gd name="connsiteX8" fmla="*/ 1666011 w 1666011"/>
                <a:gd name="connsiteY8" fmla="*/ 911853 h 2230451"/>
                <a:gd name="connsiteX9" fmla="*/ 1666011 w 1666011"/>
                <a:gd name="connsiteY9" fmla="*/ 1307432 h 2230451"/>
                <a:gd name="connsiteX10" fmla="*/ 1666011 w 1666011"/>
                <a:gd name="connsiteY10" fmla="*/ 1966726 h 2230451"/>
                <a:gd name="connsiteX11" fmla="*/ 1402286 w 1666011"/>
                <a:gd name="connsiteY11" fmla="*/ 2230451 h 2230451"/>
                <a:gd name="connsiteX12" fmla="*/ 694171 w 1666011"/>
                <a:gd name="connsiteY12" fmla="*/ 2230451 h 2230451"/>
                <a:gd name="connsiteX13" fmla="*/ 277669 w 1666011"/>
                <a:gd name="connsiteY13" fmla="*/ 2230451 h 2230451"/>
                <a:gd name="connsiteX14" fmla="*/ 277669 w 1666011"/>
                <a:gd name="connsiteY14" fmla="*/ 2230451 h 2230451"/>
                <a:gd name="connsiteX15" fmla="*/ 263725 w 1666011"/>
                <a:gd name="connsiteY15" fmla="*/ 2230451 h 2230451"/>
                <a:gd name="connsiteX16" fmla="*/ 0 w 1666011"/>
                <a:gd name="connsiteY16" fmla="*/ 1966726 h 2230451"/>
                <a:gd name="connsiteX17" fmla="*/ 0 w 1666011"/>
                <a:gd name="connsiteY17" fmla="*/ 1307432 h 2230451"/>
                <a:gd name="connsiteX18" fmla="*/ 0 w 1666011"/>
                <a:gd name="connsiteY18" fmla="*/ 911853 h 2230451"/>
                <a:gd name="connsiteX19" fmla="*/ 0 w 1666011"/>
                <a:gd name="connsiteY19" fmla="*/ 911853 h 2230451"/>
                <a:gd name="connsiteX20" fmla="*/ 0 w 1666011"/>
                <a:gd name="connsiteY20" fmla="*/ 911858 h 2230451"/>
                <a:gd name="connsiteX0" fmla="*/ 0 w 1666011"/>
                <a:gd name="connsiteY0" fmla="*/ 911858 h 2230451"/>
                <a:gd name="connsiteX1" fmla="*/ 263725 w 1666011"/>
                <a:gd name="connsiteY1" fmla="*/ 648133 h 2230451"/>
                <a:gd name="connsiteX2" fmla="*/ 450389 w 1666011"/>
                <a:gd name="connsiteY2" fmla="*/ 637973 h 2230451"/>
                <a:gd name="connsiteX3" fmla="*/ 513165 w 1666011"/>
                <a:gd name="connsiteY3" fmla="*/ 0 h 2230451"/>
                <a:gd name="connsiteX4" fmla="*/ 612891 w 1666011"/>
                <a:gd name="connsiteY4" fmla="*/ 648133 h 2230451"/>
                <a:gd name="connsiteX5" fmla="*/ 1402286 w 1666011"/>
                <a:gd name="connsiteY5" fmla="*/ 648133 h 2230451"/>
                <a:gd name="connsiteX6" fmla="*/ 1666011 w 1666011"/>
                <a:gd name="connsiteY6" fmla="*/ 911858 h 2230451"/>
                <a:gd name="connsiteX7" fmla="*/ 1666011 w 1666011"/>
                <a:gd name="connsiteY7" fmla="*/ 911853 h 2230451"/>
                <a:gd name="connsiteX8" fmla="*/ 1666011 w 1666011"/>
                <a:gd name="connsiteY8" fmla="*/ 911853 h 2230451"/>
                <a:gd name="connsiteX9" fmla="*/ 1666011 w 1666011"/>
                <a:gd name="connsiteY9" fmla="*/ 1307432 h 2230451"/>
                <a:gd name="connsiteX10" fmla="*/ 1666011 w 1666011"/>
                <a:gd name="connsiteY10" fmla="*/ 1966726 h 2230451"/>
                <a:gd name="connsiteX11" fmla="*/ 1402286 w 1666011"/>
                <a:gd name="connsiteY11" fmla="*/ 2230451 h 2230451"/>
                <a:gd name="connsiteX12" fmla="*/ 694171 w 1666011"/>
                <a:gd name="connsiteY12" fmla="*/ 2230451 h 2230451"/>
                <a:gd name="connsiteX13" fmla="*/ 277669 w 1666011"/>
                <a:gd name="connsiteY13" fmla="*/ 2230451 h 2230451"/>
                <a:gd name="connsiteX14" fmla="*/ 277669 w 1666011"/>
                <a:gd name="connsiteY14" fmla="*/ 2230451 h 2230451"/>
                <a:gd name="connsiteX15" fmla="*/ 263725 w 1666011"/>
                <a:gd name="connsiteY15" fmla="*/ 2230451 h 2230451"/>
                <a:gd name="connsiteX16" fmla="*/ 0 w 1666011"/>
                <a:gd name="connsiteY16" fmla="*/ 1966726 h 2230451"/>
                <a:gd name="connsiteX17" fmla="*/ 0 w 1666011"/>
                <a:gd name="connsiteY17" fmla="*/ 1307432 h 2230451"/>
                <a:gd name="connsiteX18" fmla="*/ 0 w 1666011"/>
                <a:gd name="connsiteY18" fmla="*/ 911853 h 2230451"/>
                <a:gd name="connsiteX19" fmla="*/ 0 w 1666011"/>
                <a:gd name="connsiteY19" fmla="*/ 911853 h 2230451"/>
                <a:gd name="connsiteX20" fmla="*/ 0 w 1666011"/>
                <a:gd name="connsiteY20" fmla="*/ 911858 h 2230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666011" h="2230451">
                  <a:moveTo>
                    <a:pt x="0" y="911858"/>
                  </a:moveTo>
                  <a:cubicBezTo>
                    <a:pt x="0" y="766207"/>
                    <a:pt x="118074" y="648133"/>
                    <a:pt x="263725" y="648133"/>
                  </a:cubicBezTo>
                  <a:lnTo>
                    <a:pt x="450389" y="637973"/>
                  </a:lnTo>
                  <a:lnTo>
                    <a:pt x="513165" y="0"/>
                  </a:lnTo>
                  <a:lnTo>
                    <a:pt x="612891" y="648133"/>
                  </a:lnTo>
                  <a:lnTo>
                    <a:pt x="1402286" y="648133"/>
                  </a:lnTo>
                  <a:cubicBezTo>
                    <a:pt x="1547937" y="648133"/>
                    <a:pt x="1666011" y="766207"/>
                    <a:pt x="1666011" y="911858"/>
                  </a:cubicBezTo>
                  <a:lnTo>
                    <a:pt x="1666011" y="911853"/>
                  </a:lnTo>
                  <a:lnTo>
                    <a:pt x="1666011" y="911853"/>
                  </a:lnTo>
                  <a:lnTo>
                    <a:pt x="1666011" y="1307432"/>
                  </a:lnTo>
                  <a:lnTo>
                    <a:pt x="1666011" y="1966726"/>
                  </a:lnTo>
                  <a:cubicBezTo>
                    <a:pt x="1666011" y="2112377"/>
                    <a:pt x="1547937" y="2230451"/>
                    <a:pt x="1402286" y="2230451"/>
                  </a:cubicBezTo>
                  <a:lnTo>
                    <a:pt x="694171" y="2230451"/>
                  </a:lnTo>
                  <a:lnTo>
                    <a:pt x="277669" y="2230451"/>
                  </a:lnTo>
                  <a:lnTo>
                    <a:pt x="277669" y="2230451"/>
                  </a:lnTo>
                  <a:lnTo>
                    <a:pt x="263725" y="2230451"/>
                  </a:lnTo>
                  <a:cubicBezTo>
                    <a:pt x="118074" y="2230451"/>
                    <a:pt x="0" y="2112377"/>
                    <a:pt x="0" y="1966726"/>
                  </a:cubicBezTo>
                  <a:lnTo>
                    <a:pt x="0" y="1307432"/>
                  </a:lnTo>
                  <a:lnTo>
                    <a:pt x="0" y="911853"/>
                  </a:lnTo>
                  <a:lnTo>
                    <a:pt x="0" y="911853"/>
                  </a:lnTo>
                  <a:lnTo>
                    <a:pt x="0" y="911858"/>
                  </a:lnTo>
                  <a:close/>
                </a:path>
              </a:pathLst>
            </a:custGeom>
            <a:solidFill>
              <a:srgbClr val="929292"/>
            </a:solidFill>
            <a:ln>
              <a:noFill/>
            </a:ln>
          </p:spPr>
          <p:txBody>
            <a:bodyPr spcFirstLastPara="1" wrap="square" lIns="0" tIns="0" rIns="0" bIns="0" anchor="t" anchorCtr="0">
              <a:noAutofit/>
            </a:bodyPr>
            <a:lstStyle/>
            <a:p>
              <a:endParaRPr sz="964">
                <a:latin typeface="+mj-lt"/>
              </a:endParaRPr>
            </a:p>
          </p:txBody>
        </p:sp>
        <p:sp>
          <p:nvSpPr>
            <p:cNvPr id="140" name="Google Shape;140;p17"/>
            <p:cNvSpPr txBox="1"/>
            <p:nvPr/>
          </p:nvSpPr>
          <p:spPr>
            <a:xfrm>
              <a:off x="2457182" y="4235999"/>
              <a:ext cx="1671911" cy="997618"/>
            </a:xfrm>
            <a:prstGeom prst="rect">
              <a:avLst/>
            </a:prstGeom>
            <a:noFill/>
            <a:ln>
              <a:noFill/>
            </a:ln>
          </p:spPr>
          <p:txBody>
            <a:bodyPr spcFirstLastPara="1" wrap="square" lIns="0" tIns="8504" rIns="0" bIns="0" anchor="t" anchorCtr="0">
              <a:noAutofit/>
            </a:bodyPr>
            <a:lstStyle/>
            <a:p>
              <a:pPr marL="6803"/>
              <a:r>
                <a:rPr lang="en-US" sz="2800" b="1" dirty="0">
                  <a:solidFill>
                    <a:srgbClr val="FFFFFF"/>
                  </a:solidFill>
                  <a:latin typeface="+mj-lt"/>
                  <a:ea typeface="Trebuchet MS"/>
                  <a:cs typeface="Trebuchet MS"/>
                  <a:sym typeface="Trebuchet MS"/>
                </a:rPr>
                <a:t>dplyr function</a:t>
              </a:r>
              <a:endParaRPr sz="2800" dirty="0">
                <a:latin typeface="+mj-lt"/>
                <a:ea typeface="Trebuchet MS"/>
                <a:cs typeface="Trebuchet MS"/>
                <a:sym typeface="Trebuchet MS"/>
              </a:endParaRPr>
            </a:p>
          </p:txBody>
        </p:sp>
      </p:grpSp>
      <p:sp>
        <p:nvSpPr>
          <p:cNvPr id="3" name="Rectangle 2"/>
          <p:cNvSpPr/>
          <p:nvPr/>
        </p:nvSpPr>
        <p:spPr>
          <a:xfrm>
            <a:off x="2134955" y="2883850"/>
            <a:ext cx="4627229" cy="584775"/>
          </a:xfrm>
          <a:prstGeom prst="rect">
            <a:avLst/>
          </a:prstGeom>
        </p:spPr>
        <p:txBody>
          <a:bodyPr wrap="none">
            <a:spAutoFit/>
          </a:bodyPr>
          <a:lstStyle/>
          <a:p>
            <a:pPr marL="146953" lvl="0">
              <a:spcBef>
                <a:spcPts val="2126"/>
              </a:spcBef>
            </a:pPr>
            <a:r>
              <a:rPr lang="en-US" sz="3200" dirty="0">
                <a:latin typeface="Consolas" panose="020B0609020204030204" pitchFamily="49" charset="0"/>
                <a:ea typeface="Courier New"/>
                <a:cs typeface="Consolas" panose="020B0609020204030204" pitchFamily="49" charset="0"/>
                <a:sym typeface="Courier New"/>
              </a:rPr>
              <a:t>function(</a:t>
            </a:r>
            <a:r>
              <a:rPr lang="en-US" sz="3200" dirty="0">
                <a:solidFill>
                  <a:srgbClr val="0365C0"/>
                </a:solidFill>
                <a:latin typeface="Consolas" panose="020B0609020204030204" pitchFamily="49" charset="0"/>
                <a:ea typeface="Courier New"/>
                <a:cs typeface="Consolas" panose="020B0609020204030204" pitchFamily="49" charset="0"/>
                <a:sym typeface="Courier New"/>
              </a:rPr>
              <a:t>data, </a:t>
            </a:r>
            <a:r>
              <a:rPr lang="en-US" sz="3200" dirty="0">
                <a:solidFill>
                  <a:schemeClr val="accent3"/>
                </a:solidFill>
                <a:latin typeface="Consolas" panose="020B0609020204030204" pitchFamily="49" charset="0"/>
                <a:ea typeface="Courier New"/>
                <a:cs typeface="Consolas" panose="020B0609020204030204" pitchFamily="49" charset="0"/>
                <a:sym typeface="Courier New"/>
              </a:rPr>
              <a:t>...</a:t>
            </a:r>
            <a:r>
              <a:rPr lang="en-US" sz="3200" dirty="0">
                <a:latin typeface="Consolas" panose="020B0609020204030204" pitchFamily="49" charset="0"/>
                <a:ea typeface="Courier New"/>
                <a:cs typeface="Consolas" panose="020B0609020204030204" pitchFamily="49" charset="0"/>
                <a:sym typeface="Courier New"/>
              </a:rPr>
              <a:t>)</a:t>
            </a:r>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6" name="Slide Number Placeholder 5"/>
          <p:cNvSpPr>
            <a:spLocks noGrp="1"/>
          </p:cNvSpPr>
          <p:nvPr>
            <p:ph type="sldNum" idx="12"/>
          </p:nvPr>
        </p:nvSpPr>
        <p:spPr/>
        <p:txBody>
          <a:bodyPr/>
          <a:lstStyle/>
          <a:p>
            <a:fld id="{00000000-1234-1234-1234-123412341234}" type="slidenum">
              <a:rPr lang="en-US" smtClean="0"/>
              <a:pPr/>
              <a:t>14</a:t>
            </a:fld>
            <a:endParaRPr lang="en-US"/>
          </a:p>
        </p:txBody>
      </p:sp>
      <p:sp>
        <p:nvSpPr>
          <p:cNvPr id="18" name="Slide Number Placeholder 8"/>
          <p:cNvSpPr txBox="1">
            <a:spLocks/>
          </p:cNvSpPr>
          <p:nvPr/>
        </p:nvSpPr>
        <p:spPr>
          <a:xfrm>
            <a:off x="9259439" y="6515036"/>
            <a:ext cx="2804134" cy="342964"/>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a:buNone/>
              <a:defRPr sz="964"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000000"/>
              </a:buClr>
              <a:buFont typeface="Arial"/>
              <a:buNone/>
              <a:defRPr sz="964"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000000"/>
              </a:buClr>
              <a:buFont typeface="Arial"/>
              <a:buNone/>
              <a:defRPr sz="964"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000000"/>
              </a:buClr>
              <a:buFont typeface="Arial"/>
              <a:buNone/>
              <a:defRPr sz="964"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000000"/>
              </a:buClr>
              <a:buFont typeface="Arial"/>
              <a:buNone/>
              <a:defRPr sz="964"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000000"/>
              </a:buClr>
              <a:buFont typeface="Arial"/>
              <a:buNone/>
              <a:defRPr sz="964"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000000"/>
              </a:buClr>
              <a:buFont typeface="Arial"/>
              <a:buNone/>
              <a:defRPr sz="964"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000000"/>
              </a:buClr>
              <a:buFont typeface="Arial"/>
              <a:buNone/>
              <a:defRPr sz="964"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000000"/>
              </a:buClr>
              <a:buFont typeface="Arial"/>
              <a:buNone/>
              <a:defRPr sz="964" b="0" i="0" u="none" strike="noStrike" cap="none">
                <a:solidFill>
                  <a:srgbClr val="888888"/>
                </a:solidFill>
                <a:latin typeface="Arial"/>
                <a:ea typeface="Arial"/>
                <a:cs typeface="Arial"/>
                <a:sym typeface="Arial"/>
              </a:defRPr>
            </a:lvl9pPr>
          </a:lstStyle>
          <a:p>
            <a:fld id="{00000000-1234-1234-1234-123412341234}" type="slidenum">
              <a:rPr lang="en-US" sz="1600" smtClean="0"/>
              <a:pPr/>
              <a:t>14</a:t>
            </a:fld>
            <a:endParaRPr lang="en-US" sz="16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6600" dirty="0">
                <a:solidFill>
                  <a:schemeClr val="tx1">
                    <a:lumMod val="75000"/>
                    <a:lumOff val="25000"/>
                  </a:schemeClr>
                </a:solidFill>
              </a:rPr>
              <a:t>Isolating data</a:t>
            </a:r>
          </a:p>
        </p:txBody>
      </p:sp>
    </p:spTree>
    <p:extLst>
      <p:ext uri="{BB962C8B-B14F-4D97-AF65-F5344CB8AC3E}">
        <p14:creationId xmlns:p14="http://schemas.microsoft.com/office/powerpoint/2010/main" val="20340221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Shape 160"/>
        <p:cNvGrpSpPr/>
        <p:nvPr/>
      </p:nvGrpSpPr>
      <p:grpSpPr>
        <a:xfrm>
          <a:off x="0" y="0"/>
          <a:ext cx="0" cy="0"/>
          <a:chOff x="0" y="0"/>
          <a:chExt cx="0" cy="0"/>
        </a:xfrm>
      </p:grpSpPr>
      <p:sp>
        <p:nvSpPr>
          <p:cNvPr id="161" name="Google Shape;161;p19"/>
          <p:cNvSpPr/>
          <p:nvPr/>
        </p:nvSpPr>
        <p:spPr>
          <a:xfrm>
            <a:off x="0" y="0"/>
            <a:ext cx="12191999" cy="6857518"/>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62" name="Google Shape;162;p19"/>
          <p:cNvSpPr txBox="1">
            <a:spLocks noGrp="1"/>
          </p:cNvSpPr>
          <p:nvPr>
            <p:ph type="title"/>
          </p:nvPr>
        </p:nvSpPr>
        <p:spPr>
          <a:xfrm>
            <a:off x="3858179" y="2519421"/>
            <a:ext cx="3872610" cy="1539482"/>
          </a:xfrm>
          <a:prstGeom prst="rect">
            <a:avLst/>
          </a:prstGeom>
          <a:noFill/>
          <a:ln>
            <a:noFill/>
          </a:ln>
        </p:spPr>
        <p:txBody>
          <a:bodyPr spcFirstLastPara="1" wrap="square" lIns="0" tIns="9522" rIns="0" bIns="0" anchor="t" anchorCtr="0">
            <a:noAutofit/>
          </a:bodyPr>
          <a:lstStyle/>
          <a:p>
            <a:pPr marL="6803"/>
            <a:r>
              <a:rPr lang="en-US" sz="8812" dirty="0">
                <a:solidFill>
                  <a:srgbClr val="F0F0F0"/>
                </a:solidFill>
              </a:rPr>
              <a:t>select()</a:t>
            </a:r>
            <a:endParaRPr sz="8812" dirty="0"/>
          </a:p>
        </p:txBody>
      </p:sp>
      <p:sp>
        <p:nvSpPr>
          <p:cNvPr id="2" name="Slide Number Placeholder 1"/>
          <p:cNvSpPr>
            <a:spLocks noGrp="1"/>
          </p:cNvSpPr>
          <p:nvPr>
            <p:ph type="sldNum" idx="12"/>
          </p:nvPr>
        </p:nvSpPr>
        <p:spPr/>
        <p:txBody>
          <a:bodyPr/>
          <a:lstStyle/>
          <a:p>
            <a:fld id="{00000000-1234-1234-1234-123412341234}" type="slidenum">
              <a:rPr lang="en-US" smtClean="0"/>
              <a:pPr/>
              <a:t>16</a:t>
            </a:fld>
            <a:endParaRPr 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Shape 166"/>
        <p:cNvGrpSpPr/>
        <p:nvPr/>
      </p:nvGrpSpPr>
      <p:grpSpPr>
        <a:xfrm>
          <a:off x="0" y="0"/>
          <a:ext cx="0" cy="0"/>
          <a:chOff x="0" y="0"/>
          <a:chExt cx="0" cy="0"/>
        </a:xfrm>
      </p:grpSpPr>
      <p:sp>
        <p:nvSpPr>
          <p:cNvPr id="168" name="Google Shape;168;p20"/>
          <p:cNvSpPr txBox="1">
            <a:spLocks noGrp="1"/>
          </p:cNvSpPr>
          <p:nvPr>
            <p:ph type="title"/>
          </p:nvPr>
        </p:nvSpPr>
        <p:spPr>
          <a:xfrm>
            <a:off x="5036363" y="680348"/>
            <a:ext cx="2119273"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select()</a:t>
            </a:r>
            <a:endParaRPr dirty="0"/>
          </a:p>
        </p:txBody>
      </p:sp>
      <p:sp>
        <p:nvSpPr>
          <p:cNvPr id="171" name="Google Shape;171;p20"/>
          <p:cNvSpPr txBox="1"/>
          <p:nvPr/>
        </p:nvSpPr>
        <p:spPr>
          <a:xfrm>
            <a:off x="2886228" y="1725726"/>
            <a:ext cx="5912332" cy="1167589"/>
          </a:xfrm>
          <a:prstGeom prst="rect">
            <a:avLst/>
          </a:prstGeom>
          <a:noFill/>
          <a:ln>
            <a:noFill/>
          </a:ln>
        </p:spPr>
        <p:txBody>
          <a:bodyPr spcFirstLastPara="1" wrap="square" lIns="0" tIns="6455" rIns="0" bIns="0" anchor="t" anchorCtr="0">
            <a:noAutofit/>
          </a:bodyPr>
          <a:lstStyle/>
          <a:p>
            <a:pPr marL="6803"/>
            <a:r>
              <a:rPr lang="en-US" sz="3200" dirty="0">
                <a:latin typeface="Calibri"/>
                <a:ea typeface="Calibri"/>
                <a:cs typeface="Calibri"/>
                <a:sym typeface="Calibri"/>
              </a:rPr>
              <a:t>Extract columns from a data frame</a:t>
            </a:r>
            <a:endParaRPr sz="2652" dirty="0">
              <a:latin typeface="Calibri"/>
              <a:ea typeface="Calibri"/>
              <a:cs typeface="Calibri"/>
              <a:sym typeface="Calibri"/>
            </a:endParaRPr>
          </a:p>
          <a:p>
            <a:pPr marL="73817">
              <a:spcBef>
                <a:spcPts val="2354"/>
              </a:spcBef>
            </a:pPr>
            <a:endParaRPr sz="3200" dirty="0">
              <a:latin typeface="Consolas" panose="020B0609020204030204" pitchFamily="49" charset="0"/>
              <a:ea typeface="Courier New"/>
              <a:cs typeface="Consolas" panose="020B0609020204030204" pitchFamily="49" charset="0"/>
              <a:sym typeface="Courier New"/>
            </a:endParaRPr>
          </a:p>
        </p:txBody>
      </p:sp>
      <p:sp>
        <p:nvSpPr>
          <p:cNvPr id="13"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aphicFrame>
        <p:nvGraphicFramePr>
          <p:cNvPr id="14" name="Google Shape;147;p18"/>
          <p:cNvGraphicFramePr/>
          <p:nvPr>
            <p:extLst>
              <p:ext uri="{D42A27DB-BD31-4B8C-83A1-F6EECF244321}">
                <p14:modId xmlns:p14="http://schemas.microsoft.com/office/powerpoint/2010/main" val="2477289258"/>
              </p:ext>
            </p:extLst>
          </p:nvPr>
        </p:nvGraphicFramePr>
        <p:xfrm>
          <a:off x="1920241" y="2893314"/>
          <a:ext cx="3615684" cy="1876805"/>
        </p:xfrm>
        <a:graphic>
          <a:graphicData uri="http://schemas.openxmlformats.org/drawingml/2006/table">
            <a:tbl>
              <a:tblPr firstRow="1" bandRow="1">
                <a:noFill/>
                <a:tableStyleId>{809C1C93-8995-4D9E-87C8-A8817AF97DB9}</a:tableStyleId>
              </a:tblPr>
              <a:tblGrid>
                <a:gridCol w="723154">
                  <a:extLst>
                    <a:ext uri="{9D8B030D-6E8A-4147-A177-3AD203B41FA5}">
                      <a16:colId xmlns:a16="http://schemas.microsoft.com/office/drawing/2014/main" val="20000"/>
                    </a:ext>
                  </a:extLst>
                </a:gridCol>
                <a:gridCol w="684088">
                  <a:extLst>
                    <a:ext uri="{9D8B030D-6E8A-4147-A177-3AD203B41FA5}">
                      <a16:colId xmlns:a16="http://schemas.microsoft.com/office/drawing/2014/main" val="20001"/>
                    </a:ext>
                  </a:extLst>
                </a:gridCol>
                <a:gridCol w="990222">
                  <a:extLst>
                    <a:ext uri="{9D8B030D-6E8A-4147-A177-3AD203B41FA5}">
                      <a16:colId xmlns:a16="http://schemas.microsoft.com/office/drawing/2014/main" val="20002"/>
                    </a:ext>
                  </a:extLst>
                </a:gridCol>
                <a:gridCol w="1218220">
                  <a:extLst>
                    <a:ext uri="{9D8B030D-6E8A-4147-A177-3AD203B41FA5}">
                      <a16:colId xmlns:a16="http://schemas.microsoft.com/office/drawing/2014/main" val="20003"/>
                    </a:ext>
                  </a:extLst>
                </a:gridCol>
              </a:tblGrid>
              <a:tr h="268115">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26811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26811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r h="26811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3"/>
                  </a:ext>
                </a:extLst>
              </a:tr>
              <a:tr h="26811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r h="26811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5"/>
                  </a:ext>
                </a:extLst>
              </a:tr>
              <a:tr h="26811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graphicFrame>
        <p:nvGraphicFramePr>
          <p:cNvPr id="15" name="Google Shape;148;p18"/>
          <p:cNvGraphicFramePr/>
          <p:nvPr>
            <p:extLst>
              <p:ext uri="{D42A27DB-BD31-4B8C-83A1-F6EECF244321}">
                <p14:modId xmlns:p14="http://schemas.microsoft.com/office/powerpoint/2010/main" val="2992880204"/>
              </p:ext>
            </p:extLst>
          </p:nvPr>
        </p:nvGraphicFramePr>
        <p:xfrm>
          <a:off x="7641021" y="2890346"/>
          <a:ext cx="1511814" cy="1879773"/>
        </p:xfrm>
        <a:graphic>
          <a:graphicData uri="http://schemas.openxmlformats.org/drawingml/2006/table">
            <a:tbl>
              <a:tblPr firstRow="1" bandRow="1">
                <a:noFill/>
                <a:tableStyleId>{809C1C93-8995-4D9E-87C8-A8817AF97DB9}</a:tableStyleId>
              </a:tblPr>
              <a:tblGrid>
                <a:gridCol w="743130">
                  <a:extLst>
                    <a:ext uri="{9D8B030D-6E8A-4147-A177-3AD203B41FA5}">
                      <a16:colId xmlns:a16="http://schemas.microsoft.com/office/drawing/2014/main" val="20000"/>
                    </a:ext>
                  </a:extLst>
                </a:gridCol>
                <a:gridCol w="768684">
                  <a:extLst>
                    <a:ext uri="{9D8B030D-6E8A-4147-A177-3AD203B41FA5}">
                      <a16:colId xmlns:a16="http://schemas.microsoft.com/office/drawing/2014/main" val="20001"/>
                    </a:ext>
                  </a:extLst>
                </a:gridCol>
              </a:tblGrid>
              <a:tr h="26853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extLst>
                  <a:ext uri="{0D108BD9-81ED-4DB2-BD59-A6C34878D82A}">
                    <a16:rowId xmlns:a16="http://schemas.microsoft.com/office/drawing/2014/main" val="10000"/>
                  </a:ext>
                </a:extLst>
              </a:tr>
              <a:tr h="26853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1"/>
                  </a:ext>
                </a:extLst>
              </a:tr>
              <a:tr h="26853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2"/>
                  </a:ext>
                </a:extLst>
              </a:tr>
              <a:tr h="26853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3"/>
                  </a:ext>
                </a:extLst>
              </a:tr>
              <a:tr h="26853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4"/>
                  </a:ext>
                </a:extLst>
              </a:tr>
              <a:tr h="26853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5"/>
                  </a:ext>
                </a:extLst>
              </a:tr>
              <a:tr h="26853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6"/>
                  </a:ext>
                </a:extLst>
              </a:tr>
            </a:tbl>
          </a:graphicData>
        </a:graphic>
      </p:graphicFrame>
      <p:sp>
        <p:nvSpPr>
          <p:cNvPr id="2" name="Right Arrow 1"/>
          <p:cNvSpPr/>
          <p:nvPr/>
        </p:nvSpPr>
        <p:spPr>
          <a:xfrm>
            <a:off x="6176993" y="3429000"/>
            <a:ext cx="822960" cy="3048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p:cNvSpPr>
            <a:spLocks noGrp="1"/>
          </p:cNvSpPr>
          <p:nvPr>
            <p:ph type="sldNum" idx="12"/>
          </p:nvPr>
        </p:nvSpPr>
        <p:spPr/>
        <p:txBody>
          <a:bodyPr/>
          <a:lstStyle/>
          <a:p>
            <a:fld id="{00000000-1234-1234-1234-123412341234}" type="slidenum">
              <a:rPr lang="en-US" smtClean="0"/>
              <a:pPr/>
              <a:t>17</a:t>
            </a:fld>
            <a:endParaRPr lang="en-US"/>
          </a:p>
        </p:txBody>
      </p:sp>
      <p:grpSp>
        <p:nvGrpSpPr>
          <p:cNvPr id="12" name="Group 11"/>
          <p:cNvGrpSpPr/>
          <p:nvPr/>
        </p:nvGrpSpPr>
        <p:grpSpPr>
          <a:xfrm>
            <a:off x="7155636" y="4907214"/>
            <a:ext cx="2928396" cy="1586106"/>
            <a:chOff x="6009784" y="4089073"/>
            <a:chExt cx="2928396" cy="2552214"/>
          </a:xfrm>
        </p:grpSpPr>
        <p:sp>
          <p:nvSpPr>
            <p:cNvPr id="16" name="Rounded Rectangular Callout 2"/>
            <p:cNvSpPr/>
            <p:nvPr/>
          </p:nvSpPr>
          <p:spPr>
            <a:xfrm>
              <a:off x="6009784" y="4089073"/>
              <a:ext cx="2928396" cy="2552214"/>
            </a:xfrm>
            <a:custGeom>
              <a:avLst/>
              <a:gdLst>
                <a:gd name="connsiteX0" fmla="*/ 0 w 2928396"/>
                <a:gd name="connsiteY0" fmla="*/ 285509 h 1713022"/>
                <a:gd name="connsiteX1" fmla="*/ 285509 w 2928396"/>
                <a:gd name="connsiteY1" fmla="*/ 0 h 1713022"/>
                <a:gd name="connsiteX2" fmla="*/ 488066 w 2928396"/>
                <a:gd name="connsiteY2" fmla="*/ 0 h 1713022"/>
                <a:gd name="connsiteX3" fmla="*/ 1050884 w 2928396"/>
                <a:gd name="connsiteY3" fmla="*/ -839192 h 1713022"/>
                <a:gd name="connsiteX4" fmla="*/ 1220165 w 2928396"/>
                <a:gd name="connsiteY4" fmla="*/ 0 h 1713022"/>
                <a:gd name="connsiteX5" fmla="*/ 2642887 w 2928396"/>
                <a:gd name="connsiteY5" fmla="*/ 0 h 1713022"/>
                <a:gd name="connsiteX6" fmla="*/ 2928396 w 2928396"/>
                <a:gd name="connsiteY6" fmla="*/ 285509 h 1713022"/>
                <a:gd name="connsiteX7" fmla="*/ 2928396 w 2928396"/>
                <a:gd name="connsiteY7" fmla="*/ 285504 h 1713022"/>
                <a:gd name="connsiteX8" fmla="*/ 2928396 w 2928396"/>
                <a:gd name="connsiteY8" fmla="*/ 285504 h 1713022"/>
                <a:gd name="connsiteX9" fmla="*/ 2928396 w 2928396"/>
                <a:gd name="connsiteY9" fmla="*/ 713759 h 1713022"/>
                <a:gd name="connsiteX10" fmla="*/ 2928396 w 2928396"/>
                <a:gd name="connsiteY10" fmla="*/ 1427513 h 1713022"/>
                <a:gd name="connsiteX11" fmla="*/ 2642887 w 2928396"/>
                <a:gd name="connsiteY11" fmla="*/ 1713022 h 1713022"/>
                <a:gd name="connsiteX12" fmla="*/ 1220165 w 2928396"/>
                <a:gd name="connsiteY12" fmla="*/ 1713022 h 1713022"/>
                <a:gd name="connsiteX13" fmla="*/ 488066 w 2928396"/>
                <a:gd name="connsiteY13" fmla="*/ 1713022 h 1713022"/>
                <a:gd name="connsiteX14" fmla="*/ 488066 w 2928396"/>
                <a:gd name="connsiteY14" fmla="*/ 1713022 h 1713022"/>
                <a:gd name="connsiteX15" fmla="*/ 285509 w 2928396"/>
                <a:gd name="connsiteY15" fmla="*/ 1713022 h 1713022"/>
                <a:gd name="connsiteX16" fmla="*/ 0 w 2928396"/>
                <a:gd name="connsiteY16" fmla="*/ 1427513 h 1713022"/>
                <a:gd name="connsiteX17" fmla="*/ 0 w 2928396"/>
                <a:gd name="connsiteY17" fmla="*/ 713759 h 1713022"/>
                <a:gd name="connsiteX18" fmla="*/ 0 w 2928396"/>
                <a:gd name="connsiteY18" fmla="*/ 285504 h 1713022"/>
                <a:gd name="connsiteX19" fmla="*/ 0 w 2928396"/>
                <a:gd name="connsiteY19" fmla="*/ 285504 h 1713022"/>
                <a:gd name="connsiteX20" fmla="*/ 0 w 2928396"/>
                <a:gd name="connsiteY20" fmla="*/ 285509 h 1713022"/>
                <a:gd name="connsiteX0" fmla="*/ 0 w 2928396"/>
                <a:gd name="connsiteY0" fmla="*/ 1124701 h 2552214"/>
                <a:gd name="connsiteX1" fmla="*/ 285509 w 2928396"/>
                <a:gd name="connsiteY1" fmla="*/ 839192 h 2552214"/>
                <a:gd name="connsiteX2" fmla="*/ 904754 w 2928396"/>
                <a:gd name="connsiteY2" fmla="*/ 862342 h 2552214"/>
                <a:gd name="connsiteX3" fmla="*/ 1050884 w 2928396"/>
                <a:gd name="connsiteY3" fmla="*/ 0 h 2552214"/>
                <a:gd name="connsiteX4" fmla="*/ 1220165 w 2928396"/>
                <a:gd name="connsiteY4" fmla="*/ 839192 h 2552214"/>
                <a:gd name="connsiteX5" fmla="*/ 2642887 w 2928396"/>
                <a:gd name="connsiteY5" fmla="*/ 839192 h 2552214"/>
                <a:gd name="connsiteX6" fmla="*/ 2928396 w 2928396"/>
                <a:gd name="connsiteY6" fmla="*/ 1124701 h 2552214"/>
                <a:gd name="connsiteX7" fmla="*/ 2928396 w 2928396"/>
                <a:gd name="connsiteY7" fmla="*/ 1124696 h 2552214"/>
                <a:gd name="connsiteX8" fmla="*/ 2928396 w 2928396"/>
                <a:gd name="connsiteY8" fmla="*/ 1124696 h 2552214"/>
                <a:gd name="connsiteX9" fmla="*/ 2928396 w 2928396"/>
                <a:gd name="connsiteY9" fmla="*/ 1552951 h 2552214"/>
                <a:gd name="connsiteX10" fmla="*/ 2928396 w 2928396"/>
                <a:gd name="connsiteY10" fmla="*/ 2266705 h 2552214"/>
                <a:gd name="connsiteX11" fmla="*/ 2642887 w 2928396"/>
                <a:gd name="connsiteY11" fmla="*/ 2552214 h 2552214"/>
                <a:gd name="connsiteX12" fmla="*/ 1220165 w 2928396"/>
                <a:gd name="connsiteY12" fmla="*/ 2552214 h 2552214"/>
                <a:gd name="connsiteX13" fmla="*/ 488066 w 2928396"/>
                <a:gd name="connsiteY13" fmla="*/ 2552214 h 2552214"/>
                <a:gd name="connsiteX14" fmla="*/ 488066 w 2928396"/>
                <a:gd name="connsiteY14" fmla="*/ 2552214 h 2552214"/>
                <a:gd name="connsiteX15" fmla="*/ 285509 w 2928396"/>
                <a:gd name="connsiteY15" fmla="*/ 2552214 h 2552214"/>
                <a:gd name="connsiteX16" fmla="*/ 0 w 2928396"/>
                <a:gd name="connsiteY16" fmla="*/ 2266705 h 2552214"/>
                <a:gd name="connsiteX17" fmla="*/ 0 w 2928396"/>
                <a:gd name="connsiteY17" fmla="*/ 1552951 h 2552214"/>
                <a:gd name="connsiteX18" fmla="*/ 0 w 2928396"/>
                <a:gd name="connsiteY18" fmla="*/ 1124696 h 2552214"/>
                <a:gd name="connsiteX19" fmla="*/ 0 w 2928396"/>
                <a:gd name="connsiteY19" fmla="*/ 1124696 h 2552214"/>
                <a:gd name="connsiteX20" fmla="*/ 0 w 2928396"/>
                <a:gd name="connsiteY20" fmla="*/ 1124701 h 255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28396" h="2552214">
                  <a:moveTo>
                    <a:pt x="0" y="1124701"/>
                  </a:moveTo>
                  <a:cubicBezTo>
                    <a:pt x="0" y="967019"/>
                    <a:pt x="127827" y="839192"/>
                    <a:pt x="285509" y="839192"/>
                  </a:cubicBezTo>
                  <a:lnTo>
                    <a:pt x="904754" y="862342"/>
                  </a:lnTo>
                  <a:lnTo>
                    <a:pt x="1050884" y="0"/>
                  </a:lnTo>
                  <a:lnTo>
                    <a:pt x="1220165" y="839192"/>
                  </a:lnTo>
                  <a:lnTo>
                    <a:pt x="2642887" y="839192"/>
                  </a:lnTo>
                  <a:cubicBezTo>
                    <a:pt x="2800569" y="839192"/>
                    <a:pt x="2928396" y="967019"/>
                    <a:pt x="2928396" y="1124701"/>
                  </a:cubicBezTo>
                  <a:lnTo>
                    <a:pt x="2928396" y="1124696"/>
                  </a:lnTo>
                  <a:lnTo>
                    <a:pt x="2928396" y="1124696"/>
                  </a:lnTo>
                  <a:lnTo>
                    <a:pt x="2928396" y="1552951"/>
                  </a:lnTo>
                  <a:lnTo>
                    <a:pt x="2928396" y="2266705"/>
                  </a:lnTo>
                  <a:cubicBezTo>
                    <a:pt x="2928396" y="2424387"/>
                    <a:pt x="2800569" y="2552214"/>
                    <a:pt x="2642887" y="2552214"/>
                  </a:cubicBezTo>
                  <a:lnTo>
                    <a:pt x="1220165" y="2552214"/>
                  </a:lnTo>
                  <a:lnTo>
                    <a:pt x="488066" y="2552214"/>
                  </a:lnTo>
                  <a:lnTo>
                    <a:pt x="488066" y="2552214"/>
                  </a:lnTo>
                  <a:lnTo>
                    <a:pt x="285509" y="2552214"/>
                  </a:lnTo>
                  <a:cubicBezTo>
                    <a:pt x="127827" y="2552214"/>
                    <a:pt x="0" y="2424387"/>
                    <a:pt x="0" y="2266705"/>
                  </a:cubicBezTo>
                  <a:lnTo>
                    <a:pt x="0" y="1552951"/>
                  </a:lnTo>
                  <a:lnTo>
                    <a:pt x="0" y="1124696"/>
                  </a:lnTo>
                  <a:lnTo>
                    <a:pt x="0" y="1124696"/>
                  </a:lnTo>
                  <a:lnTo>
                    <a:pt x="0" y="1124701"/>
                  </a:lnTo>
                  <a:close/>
                </a:path>
              </a:pathLst>
            </a:custGeom>
            <a:solidFill>
              <a:schemeClr val="tx1">
                <a:lumMod val="75000"/>
                <a:lumOff val="25000"/>
              </a:schemeClr>
            </a:solidFill>
            <a:ln>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7" name="Google Shape;324;p34"/>
            <p:cNvSpPr txBox="1"/>
            <p:nvPr/>
          </p:nvSpPr>
          <p:spPr>
            <a:xfrm>
              <a:off x="6064537" y="4939876"/>
              <a:ext cx="2718462" cy="1510232"/>
            </a:xfrm>
            <a:prstGeom prst="rect">
              <a:avLst/>
            </a:prstGeom>
            <a:noFill/>
            <a:ln>
              <a:noFill/>
            </a:ln>
          </p:spPr>
          <p:txBody>
            <a:bodyPr spcFirstLastPara="1" wrap="square" lIns="0" tIns="8504" rIns="0" bIns="0" anchor="t" anchorCtr="0">
              <a:noAutofit/>
            </a:bodyPr>
            <a:lstStyle/>
            <a:p>
              <a:pPr marL="8164">
                <a:lnSpc>
                  <a:spcPct val="116753"/>
                </a:lnSpc>
              </a:pPr>
              <a:r>
                <a:rPr lang="en-US" sz="2400" b="1" dirty="0">
                  <a:solidFill>
                    <a:srgbClr val="FFFFFF"/>
                  </a:solidFill>
                  <a:latin typeface="Trebuchet MS"/>
                  <a:ea typeface="Trebuchet MS"/>
                  <a:cs typeface="Trebuchet MS"/>
                  <a:sym typeface="Trebuchet MS"/>
                </a:rPr>
                <a:t>=</a:t>
              </a:r>
              <a:r>
                <a:rPr lang="en-US" sz="2062" dirty="0">
                  <a:solidFill>
                    <a:srgbClr val="FFFFFF"/>
                  </a:solidFill>
                  <a:latin typeface="Trebuchet MS"/>
                  <a:ea typeface="Trebuchet MS"/>
                  <a:cs typeface="Trebuchet MS"/>
                  <a:sym typeface="Trebuchet MS"/>
                </a:rPr>
                <a:t> Number of rows</a:t>
              </a:r>
            </a:p>
            <a:p>
              <a:pPr marL="8164">
                <a:lnSpc>
                  <a:spcPct val="116753"/>
                </a:lnSpc>
              </a:pPr>
              <a:r>
                <a:rPr lang="en-US" sz="2400" b="1" dirty="0">
                  <a:solidFill>
                    <a:srgbClr val="FFFFFF"/>
                  </a:solidFill>
                  <a:latin typeface="Verdana" panose="020B0604030504040204" pitchFamily="34" charset="0"/>
                  <a:ea typeface="Verdana" panose="020B0604030504040204" pitchFamily="34" charset="0"/>
                  <a:cs typeface="Calibri"/>
                  <a:sym typeface="Trebuchet MS"/>
                </a:rPr>
                <a:t>↓</a:t>
              </a:r>
              <a:r>
                <a:rPr lang="en-US" sz="2062" dirty="0">
                  <a:solidFill>
                    <a:srgbClr val="FFFFFF"/>
                  </a:solidFill>
                  <a:latin typeface="Trebuchet MS"/>
                  <a:ea typeface="Calibri"/>
                  <a:cs typeface="Calibri"/>
                  <a:sym typeface="Trebuchet MS"/>
                </a:rPr>
                <a:t>  Number of Columns</a:t>
              </a:r>
              <a:endParaRPr sz="2062" dirty="0">
                <a:latin typeface="Calibri"/>
                <a:ea typeface="Calibri"/>
                <a:cs typeface="Calibri"/>
                <a:sym typeface="Calibri"/>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Shape 179"/>
        <p:cNvGrpSpPr/>
        <p:nvPr/>
      </p:nvGrpSpPr>
      <p:grpSpPr>
        <a:xfrm>
          <a:off x="0" y="0"/>
          <a:ext cx="0" cy="0"/>
          <a:chOff x="0" y="0"/>
          <a:chExt cx="0" cy="0"/>
        </a:xfrm>
      </p:grpSpPr>
      <p:sp>
        <p:nvSpPr>
          <p:cNvPr id="10"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1" name="Google Shape;131;p17"/>
          <p:cNvSpPr/>
          <p:nvPr/>
        </p:nvSpPr>
        <p:spPr>
          <a:xfrm>
            <a:off x="1114978" y="2338959"/>
            <a:ext cx="10400563"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2" name="Rectangle 11"/>
          <p:cNvSpPr/>
          <p:nvPr/>
        </p:nvSpPr>
        <p:spPr>
          <a:xfrm>
            <a:off x="943897" y="2418375"/>
            <a:ext cx="10877531" cy="584775"/>
          </a:xfrm>
          <a:prstGeom prst="rect">
            <a:avLst/>
          </a:prstGeom>
        </p:spPr>
        <p:txBody>
          <a:bodyPr wrap="square">
            <a:spAutoFit/>
          </a:bodyPr>
          <a:lstStyle/>
          <a:p>
            <a:pPr marL="146953" lvl="0">
              <a:spcBef>
                <a:spcPts val="2126"/>
              </a:spcBef>
            </a:pPr>
            <a:r>
              <a:rPr lang="en-US" sz="3200" dirty="0">
                <a:latin typeface="Consolas" panose="020B0609020204030204" pitchFamily="49" charset="0"/>
                <a:ea typeface="Courier New"/>
                <a:cs typeface="Consolas" panose="020B0609020204030204" pitchFamily="49" charset="0"/>
                <a:sym typeface="Courier New"/>
              </a:rPr>
              <a:t>select(</a:t>
            </a:r>
            <a:r>
              <a:rPr lang="en-US" sz="3200" dirty="0" err="1">
                <a:solidFill>
                  <a:srgbClr val="0365C0"/>
                </a:solidFill>
                <a:latin typeface="Consolas" panose="020B0609020204030204" pitchFamily="49" charset="0"/>
                <a:ea typeface="Courier New"/>
                <a:cs typeface="Consolas" panose="020B0609020204030204" pitchFamily="49" charset="0"/>
                <a:sym typeface="Courier New"/>
              </a:rPr>
              <a:t>covid_testing</a:t>
            </a:r>
            <a:r>
              <a:rPr lang="en-US" sz="3200" dirty="0">
                <a:solidFill>
                  <a:srgbClr val="0365C0"/>
                </a:solidFill>
                <a:latin typeface="Consolas" panose="020B0609020204030204" pitchFamily="49" charset="0"/>
                <a:ea typeface="Courier New"/>
                <a:cs typeface="Consolas" panose="020B0609020204030204" pitchFamily="49" charset="0"/>
                <a:sym typeface="Courier New"/>
              </a:rPr>
              <a:t>, </a:t>
            </a:r>
            <a:r>
              <a:rPr lang="en-US" sz="3200" dirty="0" err="1">
                <a:solidFill>
                  <a:schemeClr val="accent3"/>
                </a:solidFill>
                <a:latin typeface="Consolas" panose="020B0609020204030204" pitchFamily="49" charset="0"/>
                <a:ea typeface="Courier New"/>
                <a:cs typeface="Consolas" panose="020B0609020204030204" pitchFamily="49" charset="0"/>
                <a:sym typeface="Courier New"/>
              </a:rPr>
              <a:t>mrn</a:t>
            </a:r>
            <a:r>
              <a:rPr lang="en-US" sz="3200" dirty="0">
                <a:solidFill>
                  <a:schemeClr val="accent3"/>
                </a:solidFill>
                <a:latin typeface="Consolas" panose="020B0609020204030204" pitchFamily="49" charset="0"/>
                <a:ea typeface="Courier New"/>
                <a:cs typeface="Consolas" panose="020B0609020204030204" pitchFamily="49" charset="0"/>
                <a:sym typeface="Courier New"/>
              </a:rPr>
              <a:t>, </a:t>
            </a:r>
            <a:r>
              <a:rPr lang="en-US" sz="3200" dirty="0" err="1">
                <a:solidFill>
                  <a:schemeClr val="accent3"/>
                </a:solidFill>
                <a:latin typeface="Consolas" panose="020B0609020204030204" pitchFamily="49" charset="0"/>
                <a:ea typeface="Courier New"/>
                <a:cs typeface="Consolas" panose="020B0609020204030204" pitchFamily="49" charset="0"/>
                <a:sym typeface="Courier New"/>
              </a:rPr>
              <a:t>last_name</a:t>
            </a:r>
            <a:r>
              <a:rPr lang="en-US" sz="3200" dirty="0">
                <a:latin typeface="Consolas" panose="020B0609020204030204" pitchFamily="49" charset="0"/>
                <a:ea typeface="Courier New"/>
                <a:cs typeface="Consolas" panose="020B0609020204030204" pitchFamily="49" charset="0"/>
                <a:sym typeface="Courier New"/>
              </a:rPr>
              <a:t>)</a:t>
            </a:r>
          </a:p>
        </p:txBody>
      </p:sp>
      <p:sp>
        <p:nvSpPr>
          <p:cNvPr id="13" name="Google Shape;172;p20"/>
          <p:cNvSpPr/>
          <p:nvPr/>
        </p:nvSpPr>
        <p:spPr>
          <a:xfrm>
            <a:off x="4867705" y="2996663"/>
            <a:ext cx="3840688" cy="2191761"/>
          </a:xfrm>
          <a:custGeom>
            <a:avLst/>
            <a:gdLst>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603384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66067 h 3683787"/>
              <a:gd name="connsiteX1" fmla="*/ 356337 w 7169284"/>
              <a:gd name="connsiteY1" fmla="*/ 1066067 h 3683787"/>
              <a:gd name="connsiteX2" fmla="*/ 307986 w 7169284"/>
              <a:gd name="connsiteY2" fmla="*/ 1069320 h 3683787"/>
              <a:gd name="connsiteX3" fmla="*/ 261611 w 7169284"/>
              <a:gd name="connsiteY3" fmla="*/ 1078796 h 3683787"/>
              <a:gd name="connsiteX4" fmla="*/ 217637 w 7169284"/>
              <a:gd name="connsiteY4" fmla="*/ 1094070 h 3683787"/>
              <a:gd name="connsiteX5" fmla="*/ 176489 w 7169284"/>
              <a:gd name="connsiteY5" fmla="*/ 1114718 h 3683787"/>
              <a:gd name="connsiteX6" fmla="*/ 138592 w 7169284"/>
              <a:gd name="connsiteY6" fmla="*/ 1140316 h 3683787"/>
              <a:gd name="connsiteX7" fmla="*/ 104371 w 7169284"/>
              <a:gd name="connsiteY7" fmla="*/ 1170438 h 3683787"/>
              <a:gd name="connsiteX8" fmla="*/ 74249 w 7169284"/>
              <a:gd name="connsiteY8" fmla="*/ 1204659 h 3683787"/>
              <a:gd name="connsiteX9" fmla="*/ 48651 w 7169284"/>
              <a:gd name="connsiteY9" fmla="*/ 1242556 h 3683787"/>
              <a:gd name="connsiteX10" fmla="*/ 28003 w 7169284"/>
              <a:gd name="connsiteY10" fmla="*/ 1283704 h 3683787"/>
              <a:gd name="connsiteX11" fmla="*/ 12729 w 7169284"/>
              <a:gd name="connsiteY11" fmla="*/ 1327678 h 3683787"/>
              <a:gd name="connsiteX12" fmla="*/ 3253 w 7169284"/>
              <a:gd name="connsiteY12" fmla="*/ 1374053 h 3683787"/>
              <a:gd name="connsiteX13" fmla="*/ 0 w 7169284"/>
              <a:gd name="connsiteY13" fmla="*/ 1422404 h 3683787"/>
              <a:gd name="connsiteX14" fmla="*/ 0 w 7169284"/>
              <a:gd name="connsiteY14" fmla="*/ 3327451 h 3683787"/>
              <a:gd name="connsiteX15" fmla="*/ 3253 w 7169284"/>
              <a:gd name="connsiteY15" fmla="*/ 3375803 h 3683787"/>
              <a:gd name="connsiteX16" fmla="*/ 12729 w 7169284"/>
              <a:gd name="connsiteY16" fmla="*/ 3422178 h 3683787"/>
              <a:gd name="connsiteX17" fmla="*/ 28003 w 7169284"/>
              <a:gd name="connsiteY17" fmla="*/ 3466151 h 3683787"/>
              <a:gd name="connsiteX18" fmla="*/ 48651 w 7169284"/>
              <a:gd name="connsiteY18" fmla="*/ 3507299 h 3683787"/>
              <a:gd name="connsiteX19" fmla="*/ 74249 w 7169284"/>
              <a:gd name="connsiteY19" fmla="*/ 3545196 h 3683787"/>
              <a:gd name="connsiteX20" fmla="*/ 104371 w 7169284"/>
              <a:gd name="connsiteY20" fmla="*/ 3579417 h 3683787"/>
              <a:gd name="connsiteX21" fmla="*/ 138592 w 7169284"/>
              <a:gd name="connsiteY21" fmla="*/ 3609539 h 3683787"/>
              <a:gd name="connsiteX22" fmla="*/ 176489 w 7169284"/>
              <a:gd name="connsiteY22" fmla="*/ 3635136 h 3683787"/>
              <a:gd name="connsiteX23" fmla="*/ 217637 w 7169284"/>
              <a:gd name="connsiteY23" fmla="*/ 3655784 h 3683787"/>
              <a:gd name="connsiteX24" fmla="*/ 261611 w 7169284"/>
              <a:gd name="connsiteY24" fmla="*/ 3671059 h 3683787"/>
              <a:gd name="connsiteX25" fmla="*/ 307986 w 7169284"/>
              <a:gd name="connsiteY25" fmla="*/ 3680535 h 3683787"/>
              <a:gd name="connsiteX26" fmla="*/ 356337 w 7169284"/>
              <a:gd name="connsiteY26" fmla="*/ 3683788 h 3683787"/>
              <a:gd name="connsiteX27" fmla="*/ 6812950 w 7169284"/>
              <a:gd name="connsiteY27" fmla="*/ 3683788 h 3683787"/>
              <a:gd name="connsiteX28" fmla="*/ 6861301 w 7169284"/>
              <a:gd name="connsiteY28" fmla="*/ 3680535 h 3683787"/>
              <a:gd name="connsiteX29" fmla="*/ 6907675 w 7169284"/>
              <a:gd name="connsiteY29" fmla="*/ 3671059 h 3683787"/>
              <a:gd name="connsiteX30" fmla="*/ 6951648 w 7169284"/>
              <a:gd name="connsiteY30" fmla="*/ 3655784 h 3683787"/>
              <a:gd name="connsiteX31" fmla="*/ 6992795 w 7169284"/>
              <a:gd name="connsiteY31" fmla="*/ 3635136 h 3683787"/>
              <a:gd name="connsiteX32" fmla="*/ 7030692 w 7169284"/>
              <a:gd name="connsiteY32" fmla="*/ 3609539 h 3683787"/>
              <a:gd name="connsiteX33" fmla="*/ 7064914 w 7169284"/>
              <a:gd name="connsiteY33" fmla="*/ 3579417 h 3683787"/>
              <a:gd name="connsiteX34" fmla="*/ 7095036 w 7169284"/>
              <a:gd name="connsiteY34" fmla="*/ 3545196 h 3683787"/>
              <a:gd name="connsiteX35" fmla="*/ 7120633 w 7169284"/>
              <a:gd name="connsiteY35" fmla="*/ 3507299 h 3683787"/>
              <a:gd name="connsiteX36" fmla="*/ 7141281 w 7169284"/>
              <a:gd name="connsiteY36" fmla="*/ 3466151 h 3683787"/>
              <a:gd name="connsiteX37" fmla="*/ 7156556 w 7169284"/>
              <a:gd name="connsiteY37" fmla="*/ 3422178 h 3683787"/>
              <a:gd name="connsiteX38" fmla="*/ 7166032 w 7169284"/>
              <a:gd name="connsiteY38" fmla="*/ 3375803 h 3683787"/>
              <a:gd name="connsiteX39" fmla="*/ 7169285 w 7169284"/>
              <a:gd name="connsiteY39" fmla="*/ 3327451 h 3683787"/>
              <a:gd name="connsiteX40" fmla="*/ 7169285 w 7169284"/>
              <a:gd name="connsiteY40" fmla="*/ 1422404 h 3683787"/>
              <a:gd name="connsiteX41" fmla="*/ 7166032 w 7169284"/>
              <a:gd name="connsiteY41" fmla="*/ 1374053 h 3683787"/>
              <a:gd name="connsiteX42" fmla="*/ 7156556 w 7169284"/>
              <a:gd name="connsiteY42" fmla="*/ 1327678 h 3683787"/>
              <a:gd name="connsiteX43" fmla="*/ 7141281 w 7169284"/>
              <a:gd name="connsiteY43" fmla="*/ 1283704 h 3683787"/>
              <a:gd name="connsiteX44" fmla="*/ 7120633 w 7169284"/>
              <a:gd name="connsiteY44" fmla="*/ 1242556 h 3683787"/>
              <a:gd name="connsiteX45" fmla="*/ 7095036 w 7169284"/>
              <a:gd name="connsiteY45" fmla="*/ 1204659 h 3683787"/>
              <a:gd name="connsiteX46" fmla="*/ 7064914 w 7169284"/>
              <a:gd name="connsiteY46" fmla="*/ 1170438 h 3683787"/>
              <a:gd name="connsiteX47" fmla="*/ 7030692 w 7169284"/>
              <a:gd name="connsiteY47" fmla="*/ 1140316 h 3683787"/>
              <a:gd name="connsiteX48" fmla="*/ 6992795 w 7169284"/>
              <a:gd name="connsiteY48" fmla="*/ 1114718 h 3683787"/>
              <a:gd name="connsiteX49" fmla="*/ 6951648 w 7169284"/>
              <a:gd name="connsiteY49" fmla="*/ 1094070 h 3683787"/>
              <a:gd name="connsiteX50" fmla="*/ 6907675 w 7169284"/>
              <a:gd name="connsiteY50" fmla="*/ 1078796 h 3683787"/>
              <a:gd name="connsiteX51" fmla="*/ 6861301 w 7169284"/>
              <a:gd name="connsiteY51" fmla="*/ 1069320 h 3683787"/>
              <a:gd name="connsiteX52" fmla="*/ 6812950 w 7169284"/>
              <a:gd name="connsiteY52" fmla="*/ 1066067 h 3683787"/>
              <a:gd name="connsiteX0" fmla="*/ 708093 w 7169284"/>
              <a:gd name="connsiteY0" fmla="*/ 0 h 3683787"/>
              <a:gd name="connsiteX1" fmla="*/ 603384 w 7169284"/>
              <a:gd name="connsiteY1" fmla="*/ 1066067 h 3683787"/>
              <a:gd name="connsiteX2" fmla="*/ 2993816 w 7169284"/>
              <a:gd name="connsiteY2" fmla="*/ 1082813 h 3683787"/>
              <a:gd name="connsiteX3" fmla="*/ 708093 w 7169284"/>
              <a:gd name="connsiteY3" fmla="*/ 0 h 3683787"/>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1836130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99560 h 3717280"/>
              <a:gd name="connsiteX1" fmla="*/ 356337 w 7169284"/>
              <a:gd name="connsiteY1" fmla="*/ 1099560 h 3717280"/>
              <a:gd name="connsiteX2" fmla="*/ 307986 w 7169284"/>
              <a:gd name="connsiteY2" fmla="*/ 1102813 h 3717280"/>
              <a:gd name="connsiteX3" fmla="*/ 261611 w 7169284"/>
              <a:gd name="connsiteY3" fmla="*/ 1112289 h 3717280"/>
              <a:gd name="connsiteX4" fmla="*/ 217637 w 7169284"/>
              <a:gd name="connsiteY4" fmla="*/ 1127563 h 3717280"/>
              <a:gd name="connsiteX5" fmla="*/ 176489 w 7169284"/>
              <a:gd name="connsiteY5" fmla="*/ 1148211 h 3717280"/>
              <a:gd name="connsiteX6" fmla="*/ 138592 w 7169284"/>
              <a:gd name="connsiteY6" fmla="*/ 1173809 h 3717280"/>
              <a:gd name="connsiteX7" fmla="*/ 104371 w 7169284"/>
              <a:gd name="connsiteY7" fmla="*/ 1203931 h 3717280"/>
              <a:gd name="connsiteX8" fmla="*/ 74249 w 7169284"/>
              <a:gd name="connsiteY8" fmla="*/ 1238152 h 3717280"/>
              <a:gd name="connsiteX9" fmla="*/ 48651 w 7169284"/>
              <a:gd name="connsiteY9" fmla="*/ 1276049 h 3717280"/>
              <a:gd name="connsiteX10" fmla="*/ 28003 w 7169284"/>
              <a:gd name="connsiteY10" fmla="*/ 1317197 h 3717280"/>
              <a:gd name="connsiteX11" fmla="*/ 12729 w 7169284"/>
              <a:gd name="connsiteY11" fmla="*/ 1361171 h 3717280"/>
              <a:gd name="connsiteX12" fmla="*/ 3253 w 7169284"/>
              <a:gd name="connsiteY12" fmla="*/ 1407546 h 3717280"/>
              <a:gd name="connsiteX13" fmla="*/ 0 w 7169284"/>
              <a:gd name="connsiteY13" fmla="*/ 1455897 h 3717280"/>
              <a:gd name="connsiteX14" fmla="*/ 0 w 7169284"/>
              <a:gd name="connsiteY14" fmla="*/ 3360944 h 3717280"/>
              <a:gd name="connsiteX15" fmla="*/ 3253 w 7169284"/>
              <a:gd name="connsiteY15" fmla="*/ 3409296 h 3717280"/>
              <a:gd name="connsiteX16" fmla="*/ 12729 w 7169284"/>
              <a:gd name="connsiteY16" fmla="*/ 3455671 h 3717280"/>
              <a:gd name="connsiteX17" fmla="*/ 28003 w 7169284"/>
              <a:gd name="connsiteY17" fmla="*/ 3499644 h 3717280"/>
              <a:gd name="connsiteX18" fmla="*/ 48651 w 7169284"/>
              <a:gd name="connsiteY18" fmla="*/ 3540792 h 3717280"/>
              <a:gd name="connsiteX19" fmla="*/ 74249 w 7169284"/>
              <a:gd name="connsiteY19" fmla="*/ 3578689 h 3717280"/>
              <a:gd name="connsiteX20" fmla="*/ 104371 w 7169284"/>
              <a:gd name="connsiteY20" fmla="*/ 3612910 h 3717280"/>
              <a:gd name="connsiteX21" fmla="*/ 138592 w 7169284"/>
              <a:gd name="connsiteY21" fmla="*/ 3643032 h 3717280"/>
              <a:gd name="connsiteX22" fmla="*/ 176489 w 7169284"/>
              <a:gd name="connsiteY22" fmla="*/ 3668629 h 3717280"/>
              <a:gd name="connsiteX23" fmla="*/ 217637 w 7169284"/>
              <a:gd name="connsiteY23" fmla="*/ 3689277 h 3717280"/>
              <a:gd name="connsiteX24" fmla="*/ 261611 w 7169284"/>
              <a:gd name="connsiteY24" fmla="*/ 3704552 h 3717280"/>
              <a:gd name="connsiteX25" fmla="*/ 307986 w 7169284"/>
              <a:gd name="connsiteY25" fmla="*/ 3714028 h 3717280"/>
              <a:gd name="connsiteX26" fmla="*/ 356337 w 7169284"/>
              <a:gd name="connsiteY26" fmla="*/ 3717281 h 3717280"/>
              <a:gd name="connsiteX27" fmla="*/ 6812950 w 7169284"/>
              <a:gd name="connsiteY27" fmla="*/ 3717281 h 3717280"/>
              <a:gd name="connsiteX28" fmla="*/ 6861301 w 7169284"/>
              <a:gd name="connsiteY28" fmla="*/ 3714028 h 3717280"/>
              <a:gd name="connsiteX29" fmla="*/ 6907675 w 7169284"/>
              <a:gd name="connsiteY29" fmla="*/ 3704552 h 3717280"/>
              <a:gd name="connsiteX30" fmla="*/ 6951648 w 7169284"/>
              <a:gd name="connsiteY30" fmla="*/ 3689277 h 3717280"/>
              <a:gd name="connsiteX31" fmla="*/ 6992795 w 7169284"/>
              <a:gd name="connsiteY31" fmla="*/ 3668629 h 3717280"/>
              <a:gd name="connsiteX32" fmla="*/ 7030692 w 7169284"/>
              <a:gd name="connsiteY32" fmla="*/ 3643032 h 3717280"/>
              <a:gd name="connsiteX33" fmla="*/ 7064914 w 7169284"/>
              <a:gd name="connsiteY33" fmla="*/ 3612910 h 3717280"/>
              <a:gd name="connsiteX34" fmla="*/ 7095036 w 7169284"/>
              <a:gd name="connsiteY34" fmla="*/ 3578689 h 3717280"/>
              <a:gd name="connsiteX35" fmla="*/ 7120633 w 7169284"/>
              <a:gd name="connsiteY35" fmla="*/ 3540792 h 3717280"/>
              <a:gd name="connsiteX36" fmla="*/ 7141281 w 7169284"/>
              <a:gd name="connsiteY36" fmla="*/ 3499644 h 3717280"/>
              <a:gd name="connsiteX37" fmla="*/ 7156556 w 7169284"/>
              <a:gd name="connsiteY37" fmla="*/ 3455671 h 3717280"/>
              <a:gd name="connsiteX38" fmla="*/ 7166032 w 7169284"/>
              <a:gd name="connsiteY38" fmla="*/ 3409296 h 3717280"/>
              <a:gd name="connsiteX39" fmla="*/ 7169285 w 7169284"/>
              <a:gd name="connsiteY39" fmla="*/ 3360944 h 3717280"/>
              <a:gd name="connsiteX40" fmla="*/ 7169285 w 7169284"/>
              <a:gd name="connsiteY40" fmla="*/ 1455897 h 3717280"/>
              <a:gd name="connsiteX41" fmla="*/ 7166032 w 7169284"/>
              <a:gd name="connsiteY41" fmla="*/ 1407546 h 3717280"/>
              <a:gd name="connsiteX42" fmla="*/ 7156556 w 7169284"/>
              <a:gd name="connsiteY42" fmla="*/ 1361171 h 3717280"/>
              <a:gd name="connsiteX43" fmla="*/ 7141281 w 7169284"/>
              <a:gd name="connsiteY43" fmla="*/ 1317197 h 3717280"/>
              <a:gd name="connsiteX44" fmla="*/ 7120633 w 7169284"/>
              <a:gd name="connsiteY44" fmla="*/ 1276049 h 3717280"/>
              <a:gd name="connsiteX45" fmla="*/ 7095036 w 7169284"/>
              <a:gd name="connsiteY45" fmla="*/ 1238152 h 3717280"/>
              <a:gd name="connsiteX46" fmla="*/ 7064914 w 7169284"/>
              <a:gd name="connsiteY46" fmla="*/ 1203931 h 3717280"/>
              <a:gd name="connsiteX47" fmla="*/ 7030692 w 7169284"/>
              <a:gd name="connsiteY47" fmla="*/ 1173809 h 3717280"/>
              <a:gd name="connsiteX48" fmla="*/ 6992795 w 7169284"/>
              <a:gd name="connsiteY48" fmla="*/ 1148211 h 3717280"/>
              <a:gd name="connsiteX49" fmla="*/ 6951648 w 7169284"/>
              <a:gd name="connsiteY49" fmla="*/ 1127563 h 3717280"/>
              <a:gd name="connsiteX50" fmla="*/ 6907675 w 7169284"/>
              <a:gd name="connsiteY50" fmla="*/ 1112289 h 3717280"/>
              <a:gd name="connsiteX51" fmla="*/ 6861301 w 7169284"/>
              <a:gd name="connsiteY51" fmla="*/ 1102813 h 3717280"/>
              <a:gd name="connsiteX52" fmla="*/ 6812950 w 7169284"/>
              <a:gd name="connsiteY52" fmla="*/ 1099560 h 3717280"/>
              <a:gd name="connsiteX0" fmla="*/ 2377043 w 7169284"/>
              <a:gd name="connsiteY0" fmla="*/ 0 h 3717280"/>
              <a:gd name="connsiteX1" fmla="*/ 1836130 w 7169284"/>
              <a:gd name="connsiteY1" fmla="*/ 1099560 h 3717280"/>
              <a:gd name="connsiteX2" fmla="*/ 2993816 w 7169284"/>
              <a:gd name="connsiteY2" fmla="*/ 1116306 h 3717280"/>
              <a:gd name="connsiteX3" fmla="*/ 2377043 w 7169284"/>
              <a:gd name="connsiteY3" fmla="*/ 0 h 3717280"/>
              <a:gd name="connsiteX0" fmla="*/ 6812950 w 7169286"/>
              <a:gd name="connsiteY0" fmla="*/ 1099560 h 3717282"/>
              <a:gd name="connsiteX1" fmla="*/ 356337 w 7169286"/>
              <a:gd name="connsiteY1" fmla="*/ 1099560 h 3717282"/>
              <a:gd name="connsiteX2" fmla="*/ 307986 w 7169286"/>
              <a:gd name="connsiteY2" fmla="*/ 1102813 h 3717282"/>
              <a:gd name="connsiteX3" fmla="*/ 261611 w 7169286"/>
              <a:gd name="connsiteY3" fmla="*/ 1112289 h 3717282"/>
              <a:gd name="connsiteX4" fmla="*/ 217637 w 7169286"/>
              <a:gd name="connsiteY4" fmla="*/ 1127563 h 3717282"/>
              <a:gd name="connsiteX5" fmla="*/ 176489 w 7169286"/>
              <a:gd name="connsiteY5" fmla="*/ 1148211 h 3717282"/>
              <a:gd name="connsiteX6" fmla="*/ 138592 w 7169286"/>
              <a:gd name="connsiteY6" fmla="*/ 1173809 h 3717282"/>
              <a:gd name="connsiteX7" fmla="*/ 104371 w 7169286"/>
              <a:gd name="connsiteY7" fmla="*/ 1203931 h 3717282"/>
              <a:gd name="connsiteX8" fmla="*/ 74249 w 7169286"/>
              <a:gd name="connsiteY8" fmla="*/ 1238152 h 3717282"/>
              <a:gd name="connsiteX9" fmla="*/ 48651 w 7169286"/>
              <a:gd name="connsiteY9" fmla="*/ 1276049 h 3717282"/>
              <a:gd name="connsiteX10" fmla="*/ 28003 w 7169286"/>
              <a:gd name="connsiteY10" fmla="*/ 1317197 h 3717282"/>
              <a:gd name="connsiteX11" fmla="*/ 12729 w 7169286"/>
              <a:gd name="connsiteY11" fmla="*/ 1361171 h 3717282"/>
              <a:gd name="connsiteX12" fmla="*/ 3253 w 7169286"/>
              <a:gd name="connsiteY12" fmla="*/ 1407546 h 3717282"/>
              <a:gd name="connsiteX13" fmla="*/ 0 w 7169286"/>
              <a:gd name="connsiteY13" fmla="*/ 1455897 h 3717282"/>
              <a:gd name="connsiteX14" fmla="*/ 0 w 7169286"/>
              <a:gd name="connsiteY14" fmla="*/ 3360944 h 3717282"/>
              <a:gd name="connsiteX15" fmla="*/ 3253 w 7169286"/>
              <a:gd name="connsiteY15" fmla="*/ 3409296 h 3717282"/>
              <a:gd name="connsiteX16" fmla="*/ 12729 w 7169286"/>
              <a:gd name="connsiteY16" fmla="*/ 3455671 h 3717282"/>
              <a:gd name="connsiteX17" fmla="*/ 28003 w 7169286"/>
              <a:gd name="connsiteY17" fmla="*/ 3499644 h 3717282"/>
              <a:gd name="connsiteX18" fmla="*/ 48651 w 7169286"/>
              <a:gd name="connsiteY18" fmla="*/ 3540792 h 3717282"/>
              <a:gd name="connsiteX19" fmla="*/ 74249 w 7169286"/>
              <a:gd name="connsiteY19" fmla="*/ 3578689 h 3717282"/>
              <a:gd name="connsiteX20" fmla="*/ 104371 w 7169286"/>
              <a:gd name="connsiteY20" fmla="*/ 3612910 h 3717282"/>
              <a:gd name="connsiteX21" fmla="*/ 138592 w 7169286"/>
              <a:gd name="connsiteY21" fmla="*/ 3643032 h 3717282"/>
              <a:gd name="connsiteX22" fmla="*/ 176489 w 7169286"/>
              <a:gd name="connsiteY22" fmla="*/ 3668629 h 3717282"/>
              <a:gd name="connsiteX23" fmla="*/ 217637 w 7169286"/>
              <a:gd name="connsiteY23" fmla="*/ 3689277 h 3717282"/>
              <a:gd name="connsiteX24" fmla="*/ 261611 w 7169286"/>
              <a:gd name="connsiteY24" fmla="*/ 3704552 h 3717282"/>
              <a:gd name="connsiteX25" fmla="*/ 307986 w 7169286"/>
              <a:gd name="connsiteY25" fmla="*/ 3714028 h 3717282"/>
              <a:gd name="connsiteX26" fmla="*/ 356337 w 7169286"/>
              <a:gd name="connsiteY26" fmla="*/ 3717281 h 3717282"/>
              <a:gd name="connsiteX27" fmla="*/ 6812950 w 7169286"/>
              <a:gd name="connsiteY27" fmla="*/ 3717281 h 3717282"/>
              <a:gd name="connsiteX28" fmla="*/ 6861301 w 7169286"/>
              <a:gd name="connsiteY28" fmla="*/ 3714028 h 3717282"/>
              <a:gd name="connsiteX29" fmla="*/ 6907675 w 7169286"/>
              <a:gd name="connsiteY29" fmla="*/ 3704552 h 3717282"/>
              <a:gd name="connsiteX30" fmla="*/ 6951648 w 7169286"/>
              <a:gd name="connsiteY30" fmla="*/ 3689277 h 3717282"/>
              <a:gd name="connsiteX31" fmla="*/ 6992795 w 7169286"/>
              <a:gd name="connsiteY31" fmla="*/ 3668629 h 3717282"/>
              <a:gd name="connsiteX32" fmla="*/ 7030692 w 7169286"/>
              <a:gd name="connsiteY32" fmla="*/ 3643032 h 3717282"/>
              <a:gd name="connsiteX33" fmla="*/ 7064914 w 7169286"/>
              <a:gd name="connsiteY33" fmla="*/ 3612910 h 3717282"/>
              <a:gd name="connsiteX34" fmla="*/ 7095036 w 7169286"/>
              <a:gd name="connsiteY34" fmla="*/ 3578689 h 3717282"/>
              <a:gd name="connsiteX35" fmla="*/ 7120633 w 7169286"/>
              <a:gd name="connsiteY35" fmla="*/ 3540792 h 3717282"/>
              <a:gd name="connsiteX36" fmla="*/ 7141281 w 7169286"/>
              <a:gd name="connsiteY36" fmla="*/ 3499644 h 3717282"/>
              <a:gd name="connsiteX37" fmla="*/ 7156556 w 7169286"/>
              <a:gd name="connsiteY37" fmla="*/ 3455671 h 3717282"/>
              <a:gd name="connsiteX38" fmla="*/ 7166032 w 7169286"/>
              <a:gd name="connsiteY38" fmla="*/ 3409296 h 3717282"/>
              <a:gd name="connsiteX39" fmla="*/ 7169285 w 7169286"/>
              <a:gd name="connsiteY39" fmla="*/ 3360944 h 3717282"/>
              <a:gd name="connsiteX40" fmla="*/ 7169285 w 7169286"/>
              <a:gd name="connsiteY40" fmla="*/ 1455897 h 3717282"/>
              <a:gd name="connsiteX41" fmla="*/ 7166032 w 7169286"/>
              <a:gd name="connsiteY41" fmla="*/ 1407546 h 3717282"/>
              <a:gd name="connsiteX42" fmla="*/ 7156556 w 7169286"/>
              <a:gd name="connsiteY42" fmla="*/ 1361171 h 3717282"/>
              <a:gd name="connsiteX43" fmla="*/ 7141281 w 7169286"/>
              <a:gd name="connsiteY43" fmla="*/ 1317197 h 3717282"/>
              <a:gd name="connsiteX44" fmla="*/ 7120633 w 7169286"/>
              <a:gd name="connsiteY44" fmla="*/ 1276049 h 3717282"/>
              <a:gd name="connsiteX45" fmla="*/ 7095036 w 7169286"/>
              <a:gd name="connsiteY45" fmla="*/ 1238152 h 3717282"/>
              <a:gd name="connsiteX46" fmla="*/ 7064914 w 7169286"/>
              <a:gd name="connsiteY46" fmla="*/ 1203931 h 3717282"/>
              <a:gd name="connsiteX47" fmla="*/ 7030692 w 7169286"/>
              <a:gd name="connsiteY47" fmla="*/ 1173809 h 3717282"/>
              <a:gd name="connsiteX48" fmla="*/ 6992795 w 7169286"/>
              <a:gd name="connsiteY48" fmla="*/ 1148211 h 3717282"/>
              <a:gd name="connsiteX49" fmla="*/ 6951648 w 7169286"/>
              <a:gd name="connsiteY49" fmla="*/ 1127563 h 3717282"/>
              <a:gd name="connsiteX50" fmla="*/ 6907675 w 7169286"/>
              <a:gd name="connsiteY50" fmla="*/ 1112289 h 3717282"/>
              <a:gd name="connsiteX51" fmla="*/ 6861301 w 7169286"/>
              <a:gd name="connsiteY51" fmla="*/ 1102813 h 3717282"/>
              <a:gd name="connsiteX52" fmla="*/ 6812950 w 7169286"/>
              <a:gd name="connsiteY52" fmla="*/ 1099560 h 3717282"/>
              <a:gd name="connsiteX0" fmla="*/ 2377043 w 7169286"/>
              <a:gd name="connsiteY0" fmla="*/ 0 h 3717282"/>
              <a:gd name="connsiteX1" fmla="*/ 2348194 w 7169286"/>
              <a:gd name="connsiteY1" fmla="*/ 1116306 h 3717282"/>
              <a:gd name="connsiteX2" fmla="*/ 2993816 w 7169286"/>
              <a:gd name="connsiteY2" fmla="*/ 1116306 h 3717282"/>
              <a:gd name="connsiteX3" fmla="*/ 2377043 w 7169286"/>
              <a:gd name="connsiteY3" fmla="*/ 0 h 3717282"/>
              <a:gd name="connsiteX0" fmla="*/ 6812950 w 7169284"/>
              <a:gd name="connsiteY0" fmla="*/ 1082814 h 3700534"/>
              <a:gd name="connsiteX1" fmla="*/ 356337 w 7169284"/>
              <a:gd name="connsiteY1" fmla="*/ 1082814 h 3700534"/>
              <a:gd name="connsiteX2" fmla="*/ 307986 w 7169284"/>
              <a:gd name="connsiteY2" fmla="*/ 1086067 h 3700534"/>
              <a:gd name="connsiteX3" fmla="*/ 261611 w 7169284"/>
              <a:gd name="connsiteY3" fmla="*/ 1095543 h 3700534"/>
              <a:gd name="connsiteX4" fmla="*/ 217637 w 7169284"/>
              <a:gd name="connsiteY4" fmla="*/ 1110817 h 3700534"/>
              <a:gd name="connsiteX5" fmla="*/ 176489 w 7169284"/>
              <a:gd name="connsiteY5" fmla="*/ 1131465 h 3700534"/>
              <a:gd name="connsiteX6" fmla="*/ 138592 w 7169284"/>
              <a:gd name="connsiteY6" fmla="*/ 1157063 h 3700534"/>
              <a:gd name="connsiteX7" fmla="*/ 104371 w 7169284"/>
              <a:gd name="connsiteY7" fmla="*/ 1187185 h 3700534"/>
              <a:gd name="connsiteX8" fmla="*/ 74249 w 7169284"/>
              <a:gd name="connsiteY8" fmla="*/ 1221406 h 3700534"/>
              <a:gd name="connsiteX9" fmla="*/ 48651 w 7169284"/>
              <a:gd name="connsiteY9" fmla="*/ 1259303 h 3700534"/>
              <a:gd name="connsiteX10" fmla="*/ 28003 w 7169284"/>
              <a:gd name="connsiteY10" fmla="*/ 1300451 h 3700534"/>
              <a:gd name="connsiteX11" fmla="*/ 12729 w 7169284"/>
              <a:gd name="connsiteY11" fmla="*/ 1344425 h 3700534"/>
              <a:gd name="connsiteX12" fmla="*/ 3253 w 7169284"/>
              <a:gd name="connsiteY12" fmla="*/ 1390800 h 3700534"/>
              <a:gd name="connsiteX13" fmla="*/ 0 w 7169284"/>
              <a:gd name="connsiteY13" fmla="*/ 1439151 h 3700534"/>
              <a:gd name="connsiteX14" fmla="*/ 0 w 7169284"/>
              <a:gd name="connsiteY14" fmla="*/ 3344198 h 3700534"/>
              <a:gd name="connsiteX15" fmla="*/ 3253 w 7169284"/>
              <a:gd name="connsiteY15" fmla="*/ 3392550 h 3700534"/>
              <a:gd name="connsiteX16" fmla="*/ 12729 w 7169284"/>
              <a:gd name="connsiteY16" fmla="*/ 3438925 h 3700534"/>
              <a:gd name="connsiteX17" fmla="*/ 28003 w 7169284"/>
              <a:gd name="connsiteY17" fmla="*/ 3482898 h 3700534"/>
              <a:gd name="connsiteX18" fmla="*/ 48651 w 7169284"/>
              <a:gd name="connsiteY18" fmla="*/ 3524046 h 3700534"/>
              <a:gd name="connsiteX19" fmla="*/ 74249 w 7169284"/>
              <a:gd name="connsiteY19" fmla="*/ 3561943 h 3700534"/>
              <a:gd name="connsiteX20" fmla="*/ 104371 w 7169284"/>
              <a:gd name="connsiteY20" fmla="*/ 3596164 h 3700534"/>
              <a:gd name="connsiteX21" fmla="*/ 138592 w 7169284"/>
              <a:gd name="connsiteY21" fmla="*/ 3626286 h 3700534"/>
              <a:gd name="connsiteX22" fmla="*/ 176489 w 7169284"/>
              <a:gd name="connsiteY22" fmla="*/ 3651883 h 3700534"/>
              <a:gd name="connsiteX23" fmla="*/ 217637 w 7169284"/>
              <a:gd name="connsiteY23" fmla="*/ 3672531 h 3700534"/>
              <a:gd name="connsiteX24" fmla="*/ 261611 w 7169284"/>
              <a:gd name="connsiteY24" fmla="*/ 3687806 h 3700534"/>
              <a:gd name="connsiteX25" fmla="*/ 307986 w 7169284"/>
              <a:gd name="connsiteY25" fmla="*/ 3697282 h 3700534"/>
              <a:gd name="connsiteX26" fmla="*/ 356337 w 7169284"/>
              <a:gd name="connsiteY26" fmla="*/ 3700535 h 3700534"/>
              <a:gd name="connsiteX27" fmla="*/ 6812950 w 7169284"/>
              <a:gd name="connsiteY27" fmla="*/ 3700535 h 3700534"/>
              <a:gd name="connsiteX28" fmla="*/ 6861301 w 7169284"/>
              <a:gd name="connsiteY28" fmla="*/ 3697282 h 3700534"/>
              <a:gd name="connsiteX29" fmla="*/ 6907675 w 7169284"/>
              <a:gd name="connsiteY29" fmla="*/ 3687806 h 3700534"/>
              <a:gd name="connsiteX30" fmla="*/ 6951648 w 7169284"/>
              <a:gd name="connsiteY30" fmla="*/ 3672531 h 3700534"/>
              <a:gd name="connsiteX31" fmla="*/ 6992795 w 7169284"/>
              <a:gd name="connsiteY31" fmla="*/ 3651883 h 3700534"/>
              <a:gd name="connsiteX32" fmla="*/ 7030692 w 7169284"/>
              <a:gd name="connsiteY32" fmla="*/ 3626286 h 3700534"/>
              <a:gd name="connsiteX33" fmla="*/ 7064914 w 7169284"/>
              <a:gd name="connsiteY33" fmla="*/ 3596164 h 3700534"/>
              <a:gd name="connsiteX34" fmla="*/ 7095036 w 7169284"/>
              <a:gd name="connsiteY34" fmla="*/ 3561943 h 3700534"/>
              <a:gd name="connsiteX35" fmla="*/ 7120633 w 7169284"/>
              <a:gd name="connsiteY35" fmla="*/ 3524046 h 3700534"/>
              <a:gd name="connsiteX36" fmla="*/ 7141281 w 7169284"/>
              <a:gd name="connsiteY36" fmla="*/ 3482898 h 3700534"/>
              <a:gd name="connsiteX37" fmla="*/ 7156556 w 7169284"/>
              <a:gd name="connsiteY37" fmla="*/ 3438925 h 3700534"/>
              <a:gd name="connsiteX38" fmla="*/ 7166032 w 7169284"/>
              <a:gd name="connsiteY38" fmla="*/ 3392550 h 3700534"/>
              <a:gd name="connsiteX39" fmla="*/ 7169285 w 7169284"/>
              <a:gd name="connsiteY39" fmla="*/ 3344198 h 3700534"/>
              <a:gd name="connsiteX40" fmla="*/ 7169285 w 7169284"/>
              <a:gd name="connsiteY40" fmla="*/ 1439151 h 3700534"/>
              <a:gd name="connsiteX41" fmla="*/ 7166032 w 7169284"/>
              <a:gd name="connsiteY41" fmla="*/ 1390800 h 3700534"/>
              <a:gd name="connsiteX42" fmla="*/ 7156556 w 7169284"/>
              <a:gd name="connsiteY42" fmla="*/ 1344425 h 3700534"/>
              <a:gd name="connsiteX43" fmla="*/ 7141281 w 7169284"/>
              <a:gd name="connsiteY43" fmla="*/ 1300451 h 3700534"/>
              <a:gd name="connsiteX44" fmla="*/ 7120633 w 7169284"/>
              <a:gd name="connsiteY44" fmla="*/ 1259303 h 3700534"/>
              <a:gd name="connsiteX45" fmla="*/ 7095036 w 7169284"/>
              <a:gd name="connsiteY45" fmla="*/ 1221406 h 3700534"/>
              <a:gd name="connsiteX46" fmla="*/ 7064914 w 7169284"/>
              <a:gd name="connsiteY46" fmla="*/ 1187185 h 3700534"/>
              <a:gd name="connsiteX47" fmla="*/ 7030692 w 7169284"/>
              <a:gd name="connsiteY47" fmla="*/ 1157063 h 3700534"/>
              <a:gd name="connsiteX48" fmla="*/ 6992795 w 7169284"/>
              <a:gd name="connsiteY48" fmla="*/ 1131465 h 3700534"/>
              <a:gd name="connsiteX49" fmla="*/ 6951648 w 7169284"/>
              <a:gd name="connsiteY49" fmla="*/ 1110817 h 3700534"/>
              <a:gd name="connsiteX50" fmla="*/ 6907675 w 7169284"/>
              <a:gd name="connsiteY50" fmla="*/ 1095543 h 3700534"/>
              <a:gd name="connsiteX51" fmla="*/ 6861301 w 7169284"/>
              <a:gd name="connsiteY51" fmla="*/ 1086067 h 3700534"/>
              <a:gd name="connsiteX52" fmla="*/ 6812950 w 7169284"/>
              <a:gd name="connsiteY52" fmla="*/ 1082814 h 3700534"/>
              <a:gd name="connsiteX0" fmla="*/ 2092563 w 7169284"/>
              <a:gd name="connsiteY0" fmla="*/ 0 h 3700534"/>
              <a:gd name="connsiteX1" fmla="*/ 2348194 w 7169284"/>
              <a:gd name="connsiteY1" fmla="*/ 1099560 h 3700534"/>
              <a:gd name="connsiteX2" fmla="*/ 2993816 w 7169284"/>
              <a:gd name="connsiteY2" fmla="*/ 1099560 h 3700534"/>
              <a:gd name="connsiteX3" fmla="*/ 2092563 w 7169284"/>
              <a:gd name="connsiteY3" fmla="*/ 0 h 3700534"/>
              <a:gd name="connsiteX0" fmla="*/ 6812950 w 7169286"/>
              <a:gd name="connsiteY0" fmla="*/ 1220972 h 3838694"/>
              <a:gd name="connsiteX1" fmla="*/ 356337 w 7169286"/>
              <a:gd name="connsiteY1" fmla="*/ 1220972 h 3838694"/>
              <a:gd name="connsiteX2" fmla="*/ 307986 w 7169286"/>
              <a:gd name="connsiteY2" fmla="*/ 1224225 h 3838694"/>
              <a:gd name="connsiteX3" fmla="*/ 261611 w 7169286"/>
              <a:gd name="connsiteY3" fmla="*/ 1233701 h 3838694"/>
              <a:gd name="connsiteX4" fmla="*/ 217637 w 7169286"/>
              <a:gd name="connsiteY4" fmla="*/ 1248975 h 3838694"/>
              <a:gd name="connsiteX5" fmla="*/ 176489 w 7169286"/>
              <a:gd name="connsiteY5" fmla="*/ 1269623 h 3838694"/>
              <a:gd name="connsiteX6" fmla="*/ 138592 w 7169286"/>
              <a:gd name="connsiteY6" fmla="*/ 1295221 h 3838694"/>
              <a:gd name="connsiteX7" fmla="*/ 104371 w 7169286"/>
              <a:gd name="connsiteY7" fmla="*/ 1325343 h 3838694"/>
              <a:gd name="connsiteX8" fmla="*/ 74249 w 7169286"/>
              <a:gd name="connsiteY8" fmla="*/ 1359564 h 3838694"/>
              <a:gd name="connsiteX9" fmla="*/ 48651 w 7169286"/>
              <a:gd name="connsiteY9" fmla="*/ 1397461 h 3838694"/>
              <a:gd name="connsiteX10" fmla="*/ 28003 w 7169286"/>
              <a:gd name="connsiteY10" fmla="*/ 1438609 h 3838694"/>
              <a:gd name="connsiteX11" fmla="*/ 12729 w 7169286"/>
              <a:gd name="connsiteY11" fmla="*/ 1482583 h 3838694"/>
              <a:gd name="connsiteX12" fmla="*/ 3253 w 7169286"/>
              <a:gd name="connsiteY12" fmla="*/ 1528958 h 3838694"/>
              <a:gd name="connsiteX13" fmla="*/ 0 w 7169286"/>
              <a:gd name="connsiteY13" fmla="*/ 1577309 h 3838694"/>
              <a:gd name="connsiteX14" fmla="*/ 0 w 7169286"/>
              <a:gd name="connsiteY14" fmla="*/ 3482356 h 3838694"/>
              <a:gd name="connsiteX15" fmla="*/ 3253 w 7169286"/>
              <a:gd name="connsiteY15" fmla="*/ 3530708 h 3838694"/>
              <a:gd name="connsiteX16" fmla="*/ 12729 w 7169286"/>
              <a:gd name="connsiteY16" fmla="*/ 3577083 h 3838694"/>
              <a:gd name="connsiteX17" fmla="*/ 28003 w 7169286"/>
              <a:gd name="connsiteY17" fmla="*/ 3621056 h 3838694"/>
              <a:gd name="connsiteX18" fmla="*/ 48651 w 7169286"/>
              <a:gd name="connsiteY18" fmla="*/ 3662204 h 3838694"/>
              <a:gd name="connsiteX19" fmla="*/ 74249 w 7169286"/>
              <a:gd name="connsiteY19" fmla="*/ 3700101 h 3838694"/>
              <a:gd name="connsiteX20" fmla="*/ 104371 w 7169286"/>
              <a:gd name="connsiteY20" fmla="*/ 3734322 h 3838694"/>
              <a:gd name="connsiteX21" fmla="*/ 138592 w 7169286"/>
              <a:gd name="connsiteY21" fmla="*/ 3764444 h 3838694"/>
              <a:gd name="connsiteX22" fmla="*/ 176489 w 7169286"/>
              <a:gd name="connsiteY22" fmla="*/ 3790041 h 3838694"/>
              <a:gd name="connsiteX23" fmla="*/ 217637 w 7169286"/>
              <a:gd name="connsiteY23" fmla="*/ 3810689 h 3838694"/>
              <a:gd name="connsiteX24" fmla="*/ 261611 w 7169286"/>
              <a:gd name="connsiteY24" fmla="*/ 3825964 h 3838694"/>
              <a:gd name="connsiteX25" fmla="*/ 307986 w 7169286"/>
              <a:gd name="connsiteY25" fmla="*/ 3835440 h 3838694"/>
              <a:gd name="connsiteX26" fmla="*/ 356337 w 7169286"/>
              <a:gd name="connsiteY26" fmla="*/ 3838693 h 3838694"/>
              <a:gd name="connsiteX27" fmla="*/ 6812950 w 7169286"/>
              <a:gd name="connsiteY27" fmla="*/ 3838693 h 3838694"/>
              <a:gd name="connsiteX28" fmla="*/ 6861301 w 7169286"/>
              <a:gd name="connsiteY28" fmla="*/ 3835440 h 3838694"/>
              <a:gd name="connsiteX29" fmla="*/ 6907675 w 7169286"/>
              <a:gd name="connsiteY29" fmla="*/ 3825964 h 3838694"/>
              <a:gd name="connsiteX30" fmla="*/ 6951648 w 7169286"/>
              <a:gd name="connsiteY30" fmla="*/ 3810689 h 3838694"/>
              <a:gd name="connsiteX31" fmla="*/ 6992795 w 7169286"/>
              <a:gd name="connsiteY31" fmla="*/ 3790041 h 3838694"/>
              <a:gd name="connsiteX32" fmla="*/ 7030692 w 7169286"/>
              <a:gd name="connsiteY32" fmla="*/ 3764444 h 3838694"/>
              <a:gd name="connsiteX33" fmla="*/ 7064914 w 7169286"/>
              <a:gd name="connsiteY33" fmla="*/ 3734322 h 3838694"/>
              <a:gd name="connsiteX34" fmla="*/ 7095036 w 7169286"/>
              <a:gd name="connsiteY34" fmla="*/ 3700101 h 3838694"/>
              <a:gd name="connsiteX35" fmla="*/ 7120633 w 7169286"/>
              <a:gd name="connsiteY35" fmla="*/ 3662204 h 3838694"/>
              <a:gd name="connsiteX36" fmla="*/ 7141281 w 7169286"/>
              <a:gd name="connsiteY36" fmla="*/ 3621056 h 3838694"/>
              <a:gd name="connsiteX37" fmla="*/ 7156556 w 7169286"/>
              <a:gd name="connsiteY37" fmla="*/ 3577083 h 3838694"/>
              <a:gd name="connsiteX38" fmla="*/ 7166032 w 7169286"/>
              <a:gd name="connsiteY38" fmla="*/ 3530708 h 3838694"/>
              <a:gd name="connsiteX39" fmla="*/ 7169285 w 7169286"/>
              <a:gd name="connsiteY39" fmla="*/ 3482356 h 3838694"/>
              <a:gd name="connsiteX40" fmla="*/ 7169285 w 7169286"/>
              <a:gd name="connsiteY40" fmla="*/ 1577309 h 3838694"/>
              <a:gd name="connsiteX41" fmla="*/ 7166032 w 7169286"/>
              <a:gd name="connsiteY41" fmla="*/ 1528958 h 3838694"/>
              <a:gd name="connsiteX42" fmla="*/ 7156556 w 7169286"/>
              <a:gd name="connsiteY42" fmla="*/ 1482583 h 3838694"/>
              <a:gd name="connsiteX43" fmla="*/ 7141281 w 7169286"/>
              <a:gd name="connsiteY43" fmla="*/ 1438609 h 3838694"/>
              <a:gd name="connsiteX44" fmla="*/ 7120633 w 7169286"/>
              <a:gd name="connsiteY44" fmla="*/ 1397461 h 3838694"/>
              <a:gd name="connsiteX45" fmla="*/ 7095036 w 7169286"/>
              <a:gd name="connsiteY45" fmla="*/ 1359564 h 3838694"/>
              <a:gd name="connsiteX46" fmla="*/ 7064914 w 7169286"/>
              <a:gd name="connsiteY46" fmla="*/ 1325343 h 3838694"/>
              <a:gd name="connsiteX47" fmla="*/ 7030692 w 7169286"/>
              <a:gd name="connsiteY47" fmla="*/ 1295221 h 3838694"/>
              <a:gd name="connsiteX48" fmla="*/ 6992795 w 7169286"/>
              <a:gd name="connsiteY48" fmla="*/ 1269623 h 3838694"/>
              <a:gd name="connsiteX49" fmla="*/ 6951648 w 7169286"/>
              <a:gd name="connsiteY49" fmla="*/ 1248975 h 3838694"/>
              <a:gd name="connsiteX50" fmla="*/ 6907675 w 7169286"/>
              <a:gd name="connsiteY50" fmla="*/ 1233701 h 3838694"/>
              <a:gd name="connsiteX51" fmla="*/ 6861301 w 7169286"/>
              <a:gd name="connsiteY51" fmla="*/ 1224225 h 3838694"/>
              <a:gd name="connsiteX52" fmla="*/ 6812950 w 7169286"/>
              <a:gd name="connsiteY52" fmla="*/ 1220972 h 3838694"/>
              <a:gd name="connsiteX0" fmla="*/ 997315 w 7169286"/>
              <a:gd name="connsiteY0" fmla="*/ 0 h 3838694"/>
              <a:gd name="connsiteX1" fmla="*/ 2348194 w 7169286"/>
              <a:gd name="connsiteY1" fmla="*/ 1237718 h 3838694"/>
              <a:gd name="connsiteX2" fmla="*/ 2993816 w 7169286"/>
              <a:gd name="connsiteY2" fmla="*/ 1237718 h 3838694"/>
              <a:gd name="connsiteX3" fmla="*/ 997315 w 7169286"/>
              <a:gd name="connsiteY3" fmla="*/ 0 h 3838694"/>
              <a:gd name="connsiteX0" fmla="*/ 6812950 w 7169284"/>
              <a:gd name="connsiteY0" fmla="*/ 994895 h 3612616"/>
              <a:gd name="connsiteX1" fmla="*/ 356337 w 7169284"/>
              <a:gd name="connsiteY1" fmla="*/ 994895 h 3612616"/>
              <a:gd name="connsiteX2" fmla="*/ 307986 w 7169284"/>
              <a:gd name="connsiteY2" fmla="*/ 998148 h 3612616"/>
              <a:gd name="connsiteX3" fmla="*/ 261611 w 7169284"/>
              <a:gd name="connsiteY3" fmla="*/ 1007624 h 3612616"/>
              <a:gd name="connsiteX4" fmla="*/ 217637 w 7169284"/>
              <a:gd name="connsiteY4" fmla="*/ 1022898 h 3612616"/>
              <a:gd name="connsiteX5" fmla="*/ 176489 w 7169284"/>
              <a:gd name="connsiteY5" fmla="*/ 1043546 h 3612616"/>
              <a:gd name="connsiteX6" fmla="*/ 138592 w 7169284"/>
              <a:gd name="connsiteY6" fmla="*/ 1069144 h 3612616"/>
              <a:gd name="connsiteX7" fmla="*/ 104371 w 7169284"/>
              <a:gd name="connsiteY7" fmla="*/ 1099266 h 3612616"/>
              <a:gd name="connsiteX8" fmla="*/ 74249 w 7169284"/>
              <a:gd name="connsiteY8" fmla="*/ 1133487 h 3612616"/>
              <a:gd name="connsiteX9" fmla="*/ 48651 w 7169284"/>
              <a:gd name="connsiteY9" fmla="*/ 1171384 h 3612616"/>
              <a:gd name="connsiteX10" fmla="*/ 28003 w 7169284"/>
              <a:gd name="connsiteY10" fmla="*/ 1212532 h 3612616"/>
              <a:gd name="connsiteX11" fmla="*/ 12729 w 7169284"/>
              <a:gd name="connsiteY11" fmla="*/ 1256506 h 3612616"/>
              <a:gd name="connsiteX12" fmla="*/ 3253 w 7169284"/>
              <a:gd name="connsiteY12" fmla="*/ 1302881 h 3612616"/>
              <a:gd name="connsiteX13" fmla="*/ 0 w 7169284"/>
              <a:gd name="connsiteY13" fmla="*/ 1351232 h 3612616"/>
              <a:gd name="connsiteX14" fmla="*/ 0 w 7169284"/>
              <a:gd name="connsiteY14" fmla="*/ 3256279 h 3612616"/>
              <a:gd name="connsiteX15" fmla="*/ 3253 w 7169284"/>
              <a:gd name="connsiteY15" fmla="*/ 3304631 h 3612616"/>
              <a:gd name="connsiteX16" fmla="*/ 12729 w 7169284"/>
              <a:gd name="connsiteY16" fmla="*/ 3351006 h 3612616"/>
              <a:gd name="connsiteX17" fmla="*/ 28003 w 7169284"/>
              <a:gd name="connsiteY17" fmla="*/ 3394979 h 3612616"/>
              <a:gd name="connsiteX18" fmla="*/ 48651 w 7169284"/>
              <a:gd name="connsiteY18" fmla="*/ 3436127 h 3612616"/>
              <a:gd name="connsiteX19" fmla="*/ 74249 w 7169284"/>
              <a:gd name="connsiteY19" fmla="*/ 3474024 h 3612616"/>
              <a:gd name="connsiteX20" fmla="*/ 104371 w 7169284"/>
              <a:gd name="connsiteY20" fmla="*/ 3508245 h 3612616"/>
              <a:gd name="connsiteX21" fmla="*/ 138592 w 7169284"/>
              <a:gd name="connsiteY21" fmla="*/ 3538367 h 3612616"/>
              <a:gd name="connsiteX22" fmla="*/ 176489 w 7169284"/>
              <a:gd name="connsiteY22" fmla="*/ 3563964 h 3612616"/>
              <a:gd name="connsiteX23" fmla="*/ 217637 w 7169284"/>
              <a:gd name="connsiteY23" fmla="*/ 3584612 h 3612616"/>
              <a:gd name="connsiteX24" fmla="*/ 261611 w 7169284"/>
              <a:gd name="connsiteY24" fmla="*/ 3599887 h 3612616"/>
              <a:gd name="connsiteX25" fmla="*/ 307986 w 7169284"/>
              <a:gd name="connsiteY25" fmla="*/ 3609363 h 3612616"/>
              <a:gd name="connsiteX26" fmla="*/ 356337 w 7169284"/>
              <a:gd name="connsiteY26" fmla="*/ 3612616 h 3612616"/>
              <a:gd name="connsiteX27" fmla="*/ 6812950 w 7169284"/>
              <a:gd name="connsiteY27" fmla="*/ 3612616 h 3612616"/>
              <a:gd name="connsiteX28" fmla="*/ 6861301 w 7169284"/>
              <a:gd name="connsiteY28" fmla="*/ 3609363 h 3612616"/>
              <a:gd name="connsiteX29" fmla="*/ 6907675 w 7169284"/>
              <a:gd name="connsiteY29" fmla="*/ 3599887 h 3612616"/>
              <a:gd name="connsiteX30" fmla="*/ 6951648 w 7169284"/>
              <a:gd name="connsiteY30" fmla="*/ 3584612 h 3612616"/>
              <a:gd name="connsiteX31" fmla="*/ 6992795 w 7169284"/>
              <a:gd name="connsiteY31" fmla="*/ 3563964 h 3612616"/>
              <a:gd name="connsiteX32" fmla="*/ 7030692 w 7169284"/>
              <a:gd name="connsiteY32" fmla="*/ 3538367 h 3612616"/>
              <a:gd name="connsiteX33" fmla="*/ 7064914 w 7169284"/>
              <a:gd name="connsiteY33" fmla="*/ 3508245 h 3612616"/>
              <a:gd name="connsiteX34" fmla="*/ 7095036 w 7169284"/>
              <a:gd name="connsiteY34" fmla="*/ 3474024 h 3612616"/>
              <a:gd name="connsiteX35" fmla="*/ 7120633 w 7169284"/>
              <a:gd name="connsiteY35" fmla="*/ 3436127 h 3612616"/>
              <a:gd name="connsiteX36" fmla="*/ 7141281 w 7169284"/>
              <a:gd name="connsiteY36" fmla="*/ 3394979 h 3612616"/>
              <a:gd name="connsiteX37" fmla="*/ 7156556 w 7169284"/>
              <a:gd name="connsiteY37" fmla="*/ 3351006 h 3612616"/>
              <a:gd name="connsiteX38" fmla="*/ 7166032 w 7169284"/>
              <a:gd name="connsiteY38" fmla="*/ 3304631 h 3612616"/>
              <a:gd name="connsiteX39" fmla="*/ 7169285 w 7169284"/>
              <a:gd name="connsiteY39" fmla="*/ 3256279 h 3612616"/>
              <a:gd name="connsiteX40" fmla="*/ 7169285 w 7169284"/>
              <a:gd name="connsiteY40" fmla="*/ 1351232 h 3612616"/>
              <a:gd name="connsiteX41" fmla="*/ 7166032 w 7169284"/>
              <a:gd name="connsiteY41" fmla="*/ 1302881 h 3612616"/>
              <a:gd name="connsiteX42" fmla="*/ 7156556 w 7169284"/>
              <a:gd name="connsiteY42" fmla="*/ 1256506 h 3612616"/>
              <a:gd name="connsiteX43" fmla="*/ 7141281 w 7169284"/>
              <a:gd name="connsiteY43" fmla="*/ 1212532 h 3612616"/>
              <a:gd name="connsiteX44" fmla="*/ 7120633 w 7169284"/>
              <a:gd name="connsiteY44" fmla="*/ 1171384 h 3612616"/>
              <a:gd name="connsiteX45" fmla="*/ 7095036 w 7169284"/>
              <a:gd name="connsiteY45" fmla="*/ 1133487 h 3612616"/>
              <a:gd name="connsiteX46" fmla="*/ 7064914 w 7169284"/>
              <a:gd name="connsiteY46" fmla="*/ 1099266 h 3612616"/>
              <a:gd name="connsiteX47" fmla="*/ 7030692 w 7169284"/>
              <a:gd name="connsiteY47" fmla="*/ 1069144 h 3612616"/>
              <a:gd name="connsiteX48" fmla="*/ 6992795 w 7169284"/>
              <a:gd name="connsiteY48" fmla="*/ 1043546 h 3612616"/>
              <a:gd name="connsiteX49" fmla="*/ 6951648 w 7169284"/>
              <a:gd name="connsiteY49" fmla="*/ 1022898 h 3612616"/>
              <a:gd name="connsiteX50" fmla="*/ 6907675 w 7169284"/>
              <a:gd name="connsiteY50" fmla="*/ 1007624 h 3612616"/>
              <a:gd name="connsiteX51" fmla="*/ 6861301 w 7169284"/>
              <a:gd name="connsiteY51" fmla="*/ 998148 h 3612616"/>
              <a:gd name="connsiteX52" fmla="*/ 6812950 w 7169284"/>
              <a:gd name="connsiteY52" fmla="*/ 994895 h 3612616"/>
              <a:gd name="connsiteX0" fmla="*/ 3827891 w 7169284"/>
              <a:gd name="connsiteY0" fmla="*/ 0 h 3612616"/>
              <a:gd name="connsiteX1" fmla="*/ 2348194 w 7169284"/>
              <a:gd name="connsiteY1" fmla="*/ 1011641 h 3612616"/>
              <a:gd name="connsiteX2" fmla="*/ 2993816 w 7169284"/>
              <a:gd name="connsiteY2" fmla="*/ 1011641 h 3612616"/>
              <a:gd name="connsiteX3" fmla="*/ 3827891 w 7169284"/>
              <a:gd name="connsiteY3" fmla="*/ 0 h 3612616"/>
            </a:gdLst>
            <a:ahLst/>
            <a:cxnLst>
              <a:cxn ang="0">
                <a:pos x="connsiteX0" y="connsiteY0"/>
              </a:cxn>
              <a:cxn ang="0">
                <a:pos x="connsiteX1" y="connsiteY1"/>
              </a:cxn>
              <a:cxn ang="0">
                <a:pos x="connsiteX2" y="connsiteY2"/>
              </a:cxn>
              <a:cxn ang="0">
                <a:pos x="connsiteX3" y="connsiteY3"/>
              </a:cxn>
            </a:cxnLst>
            <a:rect l="l" t="t" r="r" b="b"/>
            <a:pathLst>
              <a:path w="7169284" h="3612616" extrusionOk="0">
                <a:moveTo>
                  <a:pt x="6812950" y="994895"/>
                </a:moveTo>
                <a:lnTo>
                  <a:pt x="356337" y="994895"/>
                </a:lnTo>
                <a:lnTo>
                  <a:pt x="307986" y="998148"/>
                </a:lnTo>
                <a:lnTo>
                  <a:pt x="261611" y="1007624"/>
                </a:lnTo>
                <a:lnTo>
                  <a:pt x="217637" y="1022898"/>
                </a:lnTo>
                <a:lnTo>
                  <a:pt x="176489" y="1043546"/>
                </a:lnTo>
                <a:lnTo>
                  <a:pt x="138592" y="1069144"/>
                </a:lnTo>
                <a:lnTo>
                  <a:pt x="104371" y="1099266"/>
                </a:lnTo>
                <a:lnTo>
                  <a:pt x="74249" y="1133487"/>
                </a:lnTo>
                <a:lnTo>
                  <a:pt x="48651" y="1171384"/>
                </a:lnTo>
                <a:lnTo>
                  <a:pt x="28003" y="1212532"/>
                </a:lnTo>
                <a:lnTo>
                  <a:pt x="12729" y="1256506"/>
                </a:lnTo>
                <a:lnTo>
                  <a:pt x="3253" y="1302881"/>
                </a:lnTo>
                <a:lnTo>
                  <a:pt x="0" y="1351232"/>
                </a:lnTo>
                <a:lnTo>
                  <a:pt x="0" y="3256279"/>
                </a:lnTo>
                <a:lnTo>
                  <a:pt x="3253" y="3304631"/>
                </a:lnTo>
                <a:lnTo>
                  <a:pt x="12729" y="3351006"/>
                </a:lnTo>
                <a:lnTo>
                  <a:pt x="28003" y="3394979"/>
                </a:lnTo>
                <a:lnTo>
                  <a:pt x="48651" y="3436127"/>
                </a:lnTo>
                <a:lnTo>
                  <a:pt x="74249" y="3474024"/>
                </a:lnTo>
                <a:lnTo>
                  <a:pt x="104371" y="3508245"/>
                </a:lnTo>
                <a:lnTo>
                  <a:pt x="138592" y="3538367"/>
                </a:lnTo>
                <a:lnTo>
                  <a:pt x="176489" y="3563964"/>
                </a:lnTo>
                <a:lnTo>
                  <a:pt x="217637" y="3584612"/>
                </a:lnTo>
                <a:lnTo>
                  <a:pt x="261611" y="3599887"/>
                </a:lnTo>
                <a:lnTo>
                  <a:pt x="307986" y="3609363"/>
                </a:lnTo>
                <a:lnTo>
                  <a:pt x="356337" y="3612616"/>
                </a:lnTo>
                <a:lnTo>
                  <a:pt x="6812950" y="3612616"/>
                </a:lnTo>
                <a:lnTo>
                  <a:pt x="6861301" y="3609363"/>
                </a:lnTo>
                <a:lnTo>
                  <a:pt x="6907675" y="3599887"/>
                </a:lnTo>
                <a:lnTo>
                  <a:pt x="6951648" y="3584612"/>
                </a:lnTo>
                <a:lnTo>
                  <a:pt x="6992795" y="3563964"/>
                </a:lnTo>
                <a:lnTo>
                  <a:pt x="7030692" y="3538367"/>
                </a:lnTo>
                <a:lnTo>
                  <a:pt x="7064914" y="3508245"/>
                </a:lnTo>
                <a:lnTo>
                  <a:pt x="7095036" y="3474024"/>
                </a:lnTo>
                <a:lnTo>
                  <a:pt x="7120633" y="3436127"/>
                </a:lnTo>
                <a:lnTo>
                  <a:pt x="7141281" y="3394979"/>
                </a:lnTo>
                <a:lnTo>
                  <a:pt x="7156556" y="3351006"/>
                </a:lnTo>
                <a:lnTo>
                  <a:pt x="7166032" y="3304631"/>
                </a:lnTo>
                <a:lnTo>
                  <a:pt x="7169285" y="3256279"/>
                </a:lnTo>
                <a:lnTo>
                  <a:pt x="7169285" y="1351232"/>
                </a:lnTo>
                <a:lnTo>
                  <a:pt x="7166032" y="1302881"/>
                </a:lnTo>
                <a:lnTo>
                  <a:pt x="7156556" y="1256506"/>
                </a:lnTo>
                <a:lnTo>
                  <a:pt x="7141281" y="1212532"/>
                </a:lnTo>
                <a:lnTo>
                  <a:pt x="7120633" y="1171384"/>
                </a:lnTo>
                <a:lnTo>
                  <a:pt x="7095036" y="1133487"/>
                </a:lnTo>
                <a:lnTo>
                  <a:pt x="7064914" y="1099266"/>
                </a:lnTo>
                <a:lnTo>
                  <a:pt x="7030692" y="1069144"/>
                </a:lnTo>
                <a:lnTo>
                  <a:pt x="6992795" y="1043546"/>
                </a:lnTo>
                <a:lnTo>
                  <a:pt x="6951648" y="1022898"/>
                </a:lnTo>
                <a:lnTo>
                  <a:pt x="6907675" y="1007624"/>
                </a:lnTo>
                <a:lnTo>
                  <a:pt x="6861301" y="998148"/>
                </a:lnTo>
                <a:lnTo>
                  <a:pt x="6812950" y="994895"/>
                </a:lnTo>
                <a:close/>
              </a:path>
              <a:path w="7169284" h="3612616" extrusionOk="0">
                <a:moveTo>
                  <a:pt x="3827891" y="0"/>
                </a:moveTo>
                <a:lnTo>
                  <a:pt x="2348194" y="1011641"/>
                </a:lnTo>
                <a:lnTo>
                  <a:pt x="2993816" y="1011641"/>
                </a:lnTo>
                <a:lnTo>
                  <a:pt x="3827891" y="0"/>
                </a:lnTo>
                <a:close/>
              </a:path>
            </a:pathLst>
          </a:custGeom>
          <a:solidFill>
            <a:srgbClr val="A0C283"/>
          </a:solidFill>
          <a:ln>
            <a:noFill/>
          </a:ln>
        </p:spPr>
        <p:txBody>
          <a:bodyPr spcFirstLastPara="1" wrap="square" lIns="0" tIns="0" rIns="0" bIns="0" anchor="t" anchorCtr="0">
            <a:noAutofit/>
          </a:bodyPr>
          <a:lstStyle/>
          <a:p>
            <a:endParaRPr sz="964"/>
          </a:p>
        </p:txBody>
      </p:sp>
      <p:sp>
        <p:nvSpPr>
          <p:cNvPr id="14" name="Google Shape;173;p20"/>
          <p:cNvSpPr txBox="1"/>
          <p:nvPr/>
        </p:nvSpPr>
        <p:spPr>
          <a:xfrm>
            <a:off x="4947920" y="3598329"/>
            <a:ext cx="3760474" cy="1482306"/>
          </a:xfrm>
          <a:prstGeom prst="rect">
            <a:avLst/>
          </a:prstGeom>
          <a:noFill/>
          <a:ln>
            <a:noFill/>
          </a:ln>
        </p:spPr>
        <p:txBody>
          <a:bodyPr spcFirstLastPara="1" wrap="square" lIns="0" tIns="8504" rIns="0" bIns="0" anchor="t" anchorCtr="0">
            <a:noAutofit/>
          </a:bodyPr>
          <a:lstStyle/>
          <a:p>
            <a:pPr algn="ctr">
              <a:lnSpc>
                <a:spcPct val="116753"/>
              </a:lnSpc>
            </a:pPr>
            <a:r>
              <a:rPr lang="en-US" sz="2800" b="1" dirty="0">
                <a:solidFill>
                  <a:srgbClr val="FFFFFF"/>
                </a:solidFill>
                <a:latin typeface="+mj-lt"/>
                <a:ea typeface="Trebuchet MS"/>
                <a:cs typeface="Trebuchet MS"/>
                <a:sym typeface="Trebuchet MS"/>
              </a:rPr>
              <a:t>name(s) of columns to extract</a:t>
            </a:r>
            <a:endParaRPr sz="2800" dirty="0">
              <a:latin typeface="+mj-lt"/>
              <a:ea typeface="Trebuchet MS"/>
              <a:cs typeface="Trebuchet MS"/>
              <a:sym typeface="Trebuchet MS"/>
            </a:endParaRPr>
          </a:p>
          <a:p>
            <a:pPr algn="ctr">
              <a:lnSpc>
                <a:spcPct val="116753"/>
              </a:lnSpc>
            </a:pPr>
            <a:r>
              <a:rPr lang="en-US" sz="2800" dirty="0">
                <a:solidFill>
                  <a:srgbClr val="FFFFFF"/>
                </a:solidFill>
                <a:latin typeface="+mj-lt"/>
                <a:ea typeface="Calibri"/>
                <a:cs typeface="Calibri"/>
                <a:sym typeface="Calibri"/>
              </a:rPr>
              <a:t>(or a select helper) function)</a:t>
            </a:r>
            <a:endParaRPr sz="2800" dirty="0">
              <a:latin typeface="+mj-lt"/>
              <a:ea typeface="Calibri"/>
              <a:cs typeface="Calibri"/>
              <a:sym typeface="Calibri"/>
            </a:endParaRPr>
          </a:p>
        </p:txBody>
      </p:sp>
      <p:sp>
        <p:nvSpPr>
          <p:cNvPr id="15" name="Google Shape;175;p20"/>
          <p:cNvSpPr txBox="1"/>
          <p:nvPr/>
        </p:nvSpPr>
        <p:spPr>
          <a:xfrm>
            <a:off x="3004025" y="3700811"/>
            <a:ext cx="1588982" cy="710036"/>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062" b="1">
                <a:solidFill>
                  <a:srgbClr val="FFFFFF"/>
                </a:solidFill>
                <a:latin typeface="Trebuchet MS"/>
                <a:ea typeface="Trebuchet MS"/>
                <a:cs typeface="Trebuchet MS"/>
                <a:sym typeface="Trebuchet MS"/>
              </a:rPr>
              <a:t>data frame to  transform</a:t>
            </a:r>
            <a:endParaRPr sz="2062">
              <a:latin typeface="Trebuchet MS"/>
              <a:ea typeface="Trebuchet MS"/>
              <a:cs typeface="Trebuchet MS"/>
              <a:sym typeface="Trebuchet MS"/>
            </a:endParaRPr>
          </a:p>
        </p:txBody>
      </p:sp>
      <p:sp>
        <p:nvSpPr>
          <p:cNvPr id="16" name="Google Shape;137;p17"/>
          <p:cNvSpPr/>
          <p:nvPr/>
        </p:nvSpPr>
        <p:spPr>
          <a:xfrm>
            <a:off x="2130711" y="2926883"/>
            <a:ext cx="2462296" cy="2153752"/>
          </a:xfrm>
          <a:custGeom>
            <a:avLst/>
            <a:gdLst>
              <a:gd name="connsiteX0" fmla="*/ 0 w 2183801"/>
              <a:gd name="connsiteY0" fmla="*/ 263730 h 1582350"/>
              <a:gd name="connsiteX1" fmla="*/ 263730 w 2183801"/>
              <a:gd name="connsiteY1" fmla="*/ 0 h 1582350"/>
              <a:gd name="connsiteX2" fmla="*/ 363967 w 2183801"/>
              <a:gd name="connsiteY2" fmla="*/ 0 h 1582350"/>
              <a:gd name="connsiteX3" fmla="*/ 27341 w 2183801"/>
              <a:gd name="connsiteY3" fmla="*/ -668416 h 1582350"/>
              <a:gd name="connsiteX4" fmla="*/ 909917 w 2183801"/>
              <a:gd name="connsiteY4" fmla="*/ 0 h 1582350"/>
              <a:gd name="connsiteX5" fmla="*/ 1920071 w 2183801"/>
              <a:gd name="connsiteY5" fmla="*/ 0 h 1582350"/>
              <a:gd name="connsiteX6" fmla="*/ 2183801 w 2183801"/>
              <a:gd name="connsiteY6" fmla="*/ 263730 h 1582350"/>
              <a:gd name="connsiteX7" fmla="*/ 2183801 w 2183801"/>
              <a:gd name="connsiteY7" fmla="*/ 263725 h 1582350"/>
              <a:gd name="connsiteX8" fmla="*/ 2183801 w 2183801"/>
              <a:gd name="connsiteY8" fmla="*/ 263725 h 1582350"/>
              <a:gd name="connsiteX9" fmla="*/ 2183801 w 2183801"/>
              <a:gd name="connsiteY9" fmla="*/ 659313 h 1582350"/>
              <a:gd name="connsiteX10" fmla="*/ 2183801 w 2183801"/>
              <a:gd name="connsiteY10" fmla="*/ 1318620 h 1582350"/>
              <a:gd name="connsiteX11" fmla="*/ 1920071 w 2183801"/>
              <a:gd name="connsiteY11" fmla="*/ 1582350 h 1582350"/>
              <a:gd name="connsiteX12" fmla="*/ 909917 w 2183801"/>
              <a:gd name="connsiteY12" fmla="*/ 1582350 h 1582350"/>
              <a:gd name="connsiteX13" fmla="*/ 363967 w 2183801"/>
              <a:gd name="connsiteY13" fmla="*/ 1582350 h 1582350"/>
              <a:gd name="connsiteX14" fmla="*/ 363967 w 2183801"/>
              <a:gd name="connsiteY14" fmla="*/ 1582350 h 1582350"/>
              <a:gd name="connsiteX15" fmla="*/ 263730 w 2183801"/>
              <a:gd name="connsiteY15" fmla="*/ 1582350 h 1582350"/>
              <a:gd name="connsiteX16" fmla="*/ 0 w 2183801"/>
              <a:gd name="connsiteY16" fmla="*/ 1318620 h 1582350"/>
              <a:gd name="connsiteX17" fmla="*/ 0 w 2183801"/>
              <a:gd name="connsiteY17" fmla="*/ 659313 h 1582350"/>
              <a:gd name="connsiteX18" fmla="*/ 0 w 2183801"/>
              <a:gd name="connsiteY18" fmla="*/ 263725 h 1582350"/>
              <a:gd name="connsiteX19" fmla="*/ 0 w 2183801"/>
              <a:gd name="connsiteY19" fmla="*/ 263725 h 1582350"/>
              <a:gd name="connsiteX20" fmla="*/ 0 w 2183801"/>
              <a:gd name="connsiteY20" fmla="*/ 263730 h 1582350"/>
              <a:gd name="connsiteX0" fmla="*/ 0 w 2183801"/>
              <a:gd name="connsiteY0" fmla="*/ 932146 h 2250766"/>
              <a:gd name="connsiteX1" fmla="*/ 263730 w 2183801"/>
              <a:gd name="connsiteY1" fmla="*/ 668416 h 2250766"/>
              <a:gd name="connsiteX2" fmla="*/ 536687 w 2183801"/>
              <a:gd name="connsiteY2" fmla="*/ 668416 h 2250766"/>
              <a:gd name="connsiteX3" fmla="*/ 27341 w 2183801"/>
              <a:gd name="connsiteY3" fmla="*/ 0 h 2250766"/>
              <a:gd name="connsiteX4" fmla="*/ 909917 w 2183801"/>
              <a:gd name="connsiteY4" fmla="*/ 668416 h 2250766"/>
              <a:gd name="connsiteX5" fmla="*/ 1920071 w 2183801"/>
              <a:gd name="connsiteY5" fmla="*/ 668416 h 2250766"/>
              <a:gd name="connsiteX6" fmla="*/ 2183801 w 2183801"/>
              <a:gd name="connsiteY6" fmla="*/ 932146 h 2250766"/>
              <a:gd name="connsiteX7" fmla="*/ 2183801 w 2183801"/>
              <a:gd name="connsiteY7" fmla="*/ 932141 h 2250766"/>
              <a:gd name="connsiteX8" fmla="*/ 2183801 w 2183801"/>
              <a:gd name="connsiteY8" fmla="*/ 932141 h 2250766"/>
              <a:gd name="connsiteX9" fmla="*/ 2183801 w 2183801"/>
              <a:gd name="connsiteY9" fmla="*/ 1327729 h 2250766"/>
              <a:gd name="connsiteX10" fmla="*/ 2183801 w 2183801"/>
              <a:gd name="connsiteY10" fmla="*/ 1987036 h 2250766"/>
              <a:gd name="connsiteX11" fmla="*/ 1920071 w 2183801"/>
              <a:gd name="connsiteY11" fmla="*/ 2250766 h 2250766"/>
              <a:gd name="connsiteX12" fmla="*/ 909917 w 2183801"/>
              <a:gd name="connsiteY12" fmla="*/ 2250766 h 2250766"/>
              <a:gd name="connsiteX13" fmla="*/ 363967 w 2183801"/>
              <a:gd name="connsiteY13" fmla="*/ 2250766 h 2250766"/>
              <a:gd name="connsiteX14" fmla="*/ 363967 w 2183801"/>
              <a:gd name="connsiteY14" fmla="*/ 2250766 h 2250766"/>
              <a:gd name="connsiteX15" fmla="*/ 263730 w 2183801"/>
              <a:gd name="connsiteY15" fmla="*/ 2250766 h 2250766"/>
              <a:gd name="connsiteX16" fmla="*/ 0 w 2183801"/>
              <a:gd name="connsiteY16" fmla="*/ 1987036 h 2250766"/>
              <a:gd name="connsiteX17" fmla="*/ 0 w 2183801"/>
              <a:gd name="connsiteY17" fmla="*/ 1327729 h 2250766"/>
              <a:gd name="connsiteX18" fmla="*/ 0 w 2183801"/>
              <a:gd name="connsiteY18" fmla="*/ 932141 h 2250766"/>
              <a:gd name="connsiteX19" fmla="*/ 0 w 2183801"/>
              <a:gd name="connsiteY19" fmla="*/ 932141 h 2250766"/>
              <a:gd name="connsiteX20" fmla="*/ 0 w 2183801"/>
              <a:gd name="connsiteY20" fmla="*/ 932146 h 2250766"/>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909917 w 2423251"/>
              <a:gd name="connsiteY4" fmla="*/ 690730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1209057 w 2423251"/>
              <a:gd name="connsiteY2" fmla="*/ 668416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183801"/>
              <a:gd name="connsiteY0" fmla="*/ 1046506 h 2365126"/>
              <a:gd name="connsiteX1" fmla="*/ 263730 w 2183801"/>
              <a:gd name="connsiteY1" fmla="*/ 782776 h 2365126"/>
              <a:gd name="connsiteX2" fmla="*/ 1209057 w 2183801"/>
              <a:gd name="connsiteY2" fmla="*/ 760462 h 2365126"/>
              <a:gd name="connsiteX3" fmla="*/ 1961588 w 2183801"/>
              <a:gd name="connsiteY3" fmla="*/ 0 h 2365126"/>
              <a:gd name="connsiteX4" fmla="*/ 1478117 w 2183801"/>
              <a:gd name="connsiteY4" fmla="*/ 793934 h 2365126"/>
              <a:gd name="connsiteX5" fmla="*/ 1920071 w 2183801"/>
              <a:gd name="connsiteY5" fmla="*/ 782776 h 2365126"/>
              <a:gd name="connsiteX6" fmla="*/ 2183801 w 2183801"/>
              <a:gd name="connsiteY6" fmla="*/ 1046506 h 2365126"/>
              <a:gd name="connsiteX7" fmla="*/ 2183801 w 2183801"/>
              <a:gd name="connsiteY7" fmla="*/ 1046501 h 2365126"/>
              <a:gd name="connsiteX8" fmla="*/ 2183801 w 2183801"/>
              <a:gd name="connsiteY8" fmla="*/ 1046501 h 2365126"/>
              <a:gd name="connsiteX9" fmla="*/ 2183801 w 2183801"/>
              <a:gd name="connsiteY9" fmla="*/ 1442089 h 2365126"/>
              <a:gd name="connsiteX10" fmla="*/ 2183801 w 2183801"/>
              <a:gd name="connsiteY10" fmla="*/ 2101396 h 2365126"/>
              <a:gd name="connsiteX11" fmla="*/ 1920071 w 2183801"/>
              <a:gd name="connsiteY11" fmla="*/ 2365126 h 2365126"/>
              <a:gd name="connsiteX12" fmla="*/ 909917 w 2183801"/>
              <a:gd name="connsiteY12" fmla="*/ 2365126 h 2365126"/>
              <a:gd name="connsiteX13" fmla="*/ 363967 w 2183801"/>
              <a:gd name="connsiteY13" fmla="*/ 2365126 h 2365126"/>
              <a:gd name="connsiteX14" fmla="*/ 363967 w 2183801"/>
              <a:gd name="connsiteY14" fmla="*/ 2365126 h 2365126"/>
              <a:gd name="connsiteX15" fmla="*/ 263730 w 2183801"/>
              <a:gd name="connsiteY15" fmla="*/ 2365126 h 2365126"/>
              <a:gd name="connsiteX16" fmla="*/ 0 w 2183801"/>
              <a:gd name="connsiteY16" fmla="*/ 2101396 h 2365126"/>
              <a:gd name="connsiteX17" fmla="*/ 0 w 2183801"/>
              <a:gd name="connsiteY17" fmla="*/ 1442089 h 2365126"/>
              <a:gd name="connsiteX18" fmla="*/ 0 w 2183801"/>
              <a:gd name="connsiteY18" fmla="*/ 1046501 h 2365126"/>
              <a:gd name="connsiteX19" fmla="*/ 0 w 2183801"/>
              <a:gd name="connsiteY19" fmla="*/ 1046501 h 2365126"/>
              <a:gd name="connsiteX20" fmla="*/ 0 w 2183801"/>
              <a:gd name="connsiteY20" fmla="*/ 1046506 h 2365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83801" h="2365126">
                <a:moveTo>
                  <a:pt x="0" y="1046506"/>
                </a:moveTo>
                <a:cubicBezTo>
                  <a:pt x="0" y="900852"/>
                  <a:pt x="118076" y="782776"/>
                  <a:pt x="263730" y="782776"/>
                </a:cubicBezTo>
                <a:lnTo>
                  <a:pt x="1209057" y="760462"/>
                </a:lnTo>
                <a:lnTo>
                  <a:pt x="1961588" y="0"/>
                </a:lnTo>
                <a:lnTo>
                  <a:pt x="1478117" y="793934"/>
                </a:lnTo>
                <a:lnTo>
                  <a:pt x="1920071" y="782776"/>
                </a:lnTo>
                <a:cubicBezTo>
                  <a:pt x="2065725" y="782776"/>
                  <a:pt x="2183801" y="900852"/>
                  <a:pt x="2183801" y="1046506"/>
                </a:cubicBezTo>
                <a:lnTo>
                  <a:pt x="2183801" y="1046501"/>
                </a:lnTo>
                <a:lnTo>
                  <a:pt x="2183801" y="1046501"/>
                </a:lnTo>
                <a:lnTo>
                  <a:pt x="2183801" y="1442089"/>
                </a:lnTo>
                <a:lnTo>
                  <a:pt x="2183801" y="2101396"/>
                </a:lnTo>
                <a:cubicBezTo>
                  <a:pt x="2183801" y="2247050"/>
                  <a:pt x="2065725" y="2365126"/>
                  <a:pt x="1920071" y="2365126"/>
                </a:cubicBezTo>
                <a:lnTo>
                  <a:pt x="909917" y="2365126"/>
                </a:lnTo>
                <a:lnTo>
                  <a:pt x="363967" y="2365126"/>
                </a:lnTo>
                <a:lnTo>
                  <a:pt x="363967" y="2365126"/>
                </a:lnTo>
                <a:lnTo>
                  <a:pt x="263730" y="2365126"/>
                </a:lnTo>
                <a:cubicBezTo>
                  <a:pt x="118076" y="2365126"/>
                  <a:pt x="0" y="2247050"/>
                  <a:pt x="0" y="2101396"/>
                </a:cubicBezTo>
                <a:lnTo>
                  <a:pt x="0" y="1442089"/>
                </a:lnTo>
                <a:lnTo>
                  <a:pt x="0" y="1046501"/>
                </a:lnTo>
                <a:lnTo>
                  <a:pt x="0" y="1046501"/>
                </a:lnTo>
                <a:lnTo>
                  <a:pt x="0" y="1046506"/>
                </a:lnTo>
                <a:close/>
              </a:path>
            </a:pathLst>
          </a:custGeom>
          <a:solidFill>
            <a:srgbClr val="78AAD6"/>
          </a:solidFill>
          <a:ln>
            <a:noFill/>
          </a:ln>
        </p:spPr>
        <p:txBody>
          <a:bodyPr spcFirstLastPara="1" wrap="square" lIns="0" tIns="0" rIns="0" bIns="0" anchor="t" anchorCtr="0">
            <a:noAutofit/>
          </a:bodyPr>
          <a:lstStyle/>
          <a:p>
            <a:endParaRPr sz="964"/>
          </a:p>
        </p:txBody>
      </p:sp>
      <p:sp>
        <p:nvSpPr>
          <p:cNvPr id="17" name="Google Shape;138;p17"/>
          <p:cNvSpPr txBox="1"/>
          <p:nvPr/>
        </p:nvSpPr>
        <p:spPr>
          <a:xfrm>
            <a:off x="2260251" y="3846602"/>
            <a:ext cx="2327721" cy="1143810"/>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800" b="1" dirty="0">
                <a:solidFill>
                  <a:srgbClr val="FFFFFF"/>
                </a:solidFill>
                <a:latin typeface="+mj-lt"/>
                <a:ea typeface="Trebuchet MS"/>
                <a:cs typeface="Trebuchet MS"/>
                <a:sym typeface="Trebuchet MS"/>
              </a:rPr>
              <a:t>data frame to transform</a:t>
            </a:r>
            <a:endParaRPr sz="2800" dirty="0">
              <a:latin typeface="+mj-lt"/>
              <a:ea typeface="Trebuchet MS"/>
              <a:cs typeface="Trebuchet MS"/>
              <a:sym typeface="Trebuchet MS"/>
            </a:endParaRPr>
          </a:p>
        </p:txBody>
      </p:sp>
      <p:sp>
        <p:nvSpPr>
          <p:cNvPr id="20" name="Rectangle 19" hidden="1"/>
          <p:cNvSpPr/>
          <p:nvPr/>
        </p:nvSpPr>
        <p:spPr>
          <a:xfrm>
            <a:off x="2269139" y="2400924"/>
            <a:ext cx="4027064" cy="584775"/>
          </a:xfrm>
          <a:prstGeom prst="rect">
            <a:avLst/>
          </a:prstGeom>
        </p:spPr>
        <p:txBody>
          <a:bodyPr wrap="none">
            <a:spAutoFit/>
          </a:bodyPr>
          <a:lstStyle/>
          <a:p>
            <a:r>
              <a:rPr lang="en-US" sz="3200" dirty="0">
                <a:latin typeface="Consolas" panose="020B0609020204030204" pitchFamily="49" charset="0"/>
                <a:ea typeface="Courier New"/>
                <a:cs typeface="Consolas" panose="020B0609020204030204" pitchFamily="49" charset="0"/>
                <a:sym typeface="Courier New"/>
              </a:rPr>
              <a:t>select(</a:t>
            </a:r>
            <a:r>
              <a:rPr lang="en-US" sz="3200" dirty="0">
                <a:solidFill>
                  <a:srgbClr val="0365C0"/>
                </a:solidFill>
                <a:latin typeface="Consolas" panose="020B0609020204030204" pitchFamily="49" charset="0"/>
                <a:ea typeface="Courier New"/>
                <a:cs typeface="Consolas" panose="020B0609020204030204" pitchFamily="49" charset="0"/>
                <a:sym typeface="Courier New"/>
              </a:rPr>
              <a:t>data,</a:t>
            </a:r>
            <a:r>
              <a:rPr lang="en-US" sz="3200" dirty="0">
                <a:solidFill>
                  <a:srgbClr val="9BBB59"/>
                </a:solidFill>
                <a:latin typeface="Consolas" panose="020B0609020204030204" pitchFamily="49" charset="0"/>
                <a:ea typeface="Courier New"/>
                <a:cs typeface="Consolas" panose="020B0609020204030204" pitchFamily="49" charset="0"/>
                <a:sym typeface="Courier New"/>
              </a:rPr>
              <a:t>... </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18" name="Google Shape;168;p20"/>
          <p:cNvSpPr txBox="1">
            <a:spLocks/>
          </p:cNvSpPr>
          <p:nvPr/>
        </p:nvSpPr>
        <p:spPr>
          <a:xfrm>
            <a:off x="5236567" y="684400"/>
            <a:ext cx="2119273"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000" b="0" i="0" u="none" strike="noStrike" cap="none">
                <a:solidFill>
                  <a:srgbClr val="005493"/>
                </a:solidFill>
                <a:latin typeface="+mj-lt"/>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r>
              <a:rPr lang="en-US">
                <a:solidFill>
                  <a:srgbClr val="000000"/>
                </a:solidFill>
              </a:rPr>
              <a:t>select()</a:t>
            </a:r>
            <a:endParaRPr lang="en-US" dirty="0"/>
          </a:p>
        </p:txBody>
      </p:sp>
      <p:sp>
        <p:nvSpPr>
          <p:cNvPr id="19" name="Google Shape;171;p20"/>
          <p:cNvSpPr txBox="1"/>
          <p:nvPr/>
        </p:nvSpPr>
        <p:spPr>
          <a:xfrm>
            <a:off x="2886227" y="1725727"/>
            <a:ext cx="6487847" cy="584860"/>
          </a:xfrm>
          <a:prstGeom prst="rect">
            <a:avLst/>
          </a:prstGeom>
          <a:noFill/>
          <a:ln>
            <a:noFill/>
          </a:ln>
        </p:spPr>
        <p:txBody>
          <a:bodyPr spcFirstLastPara="1" wrap="square" lIns="0" tIns="6455" rIns="0" bIns="0" anchor="t" anchorCtr="0">
            <a:noAutofit/>
          </a:bodyPr>
          <a:lstStyle/>
          <a:p>
            <a:pPr marL="6803"/>
            <a:r>
              <a:rPr lang="en-US" sz="3200" dirty="0">
                <a:latin typeface="+mj-lt"/>
                <a:ea typeface="Calibri"/>
                <a:cs typeface="Calibri"/>
                <a:sym typeface="Calibri"/>
              </a:rPr>
              <a:t>Extract columns from a data frame</a:t>
            </a:r>
            <a:endParaRPr sz="2652" dirty="0">
              <a:latin typeface="+mj-lt"/>
              <a:ea typeface="Calibri"/>
              <a:cs typeface="Calibri"/>
              <a:sym typeface="Calibri"/>
            </a:endParaRPr>
          </a:p>
        </p:txBody>
      </p:sp>
      <p:sp>
        <p:nvSpPr>
          <p:cNvPr id="2" name="Slide Number Placeholder 1"/>
          <p:cNvSpPr>
            <a:spLocks noGrp="1"/>
          </p:cNvSpPr>
          <p:nvPr>
            <p:ph type="sldNum" idx="12"/>
          </p:nvPr>
        </p:nvSpPr>
        <p:spPr/>
        <p:txBody>
          <a:bodyPr/>
          <a:lstStyle/>
          <a:p>
            <a:fld id="{00000000-1234-1234-1234-123412341234}" type="slidenum">
              <a:rPr lang="en-US" smtClean="0"/>
              <a:pPr/>
              <a:t>18</a:t>
            </a:fld>
            <a:endParaRPr lang="en-US"/>
          </a:p>
        </p:txBody>
      </p:sp>
      <p:sp>
        <p:nvSpPr>
          <p:cNvPr id="23" name="Google Shape;139;p17"/>
          <p:cNvSpPr/>
          <p:nvPr/>
        </p:nvSpPr>
        <p:spPr>
          <a:xfrm>
            <a:off x="184382" y="2859626"/>
            <a:ext cx="2138765" cy="2290797"/>
          </a:xfrm>
          <a:custGeom>
            <a:avLst/>
            <a:gdLst>
              <a:gd name="connsiteX0" fmla="*/ 0 w 1666011"/>
              <a:gd name="connsiteY0" fmla="*/ 263725 h 1582318"/>
              <a:gd name="connsiteX1" fmla="*/ 263725 w 1666011"/>
              <a:gd name="connsiteY1" fmla="*/ 0 h 1582318"/>
              <a:gd name="connsiteX2" fmla="*/ 277669 w 1666011"/>
              <a:gd name="connsiteY2" fmla="*/ 0 h 1582318"/>
              <a:gd name="connsiteX3" fmla="*/ 513165 w 1666011"/>
              <a:gd name="connsiteY3" fmla="*/ -648133 h 1582318"/>
              <a:gd name="connsiteX4" fmla="*/ 694171 w 1666011"/>
              <a:gd name="connsiteY4" fmla="*/ 0 h 1582318"/>
              <a:gd name="connsiteX5" fmla="*/ 1402286 w 1666011"/>
              <a:gd name="connsiteY5" fmla="*/ 0 h 1582318"/>
              <a:gd name="connsiteX6" fmla="*/ 1666011 w 1666011"/>
              <a:gd name="connsiteY6" fmla="*/ 263725 h 1582318"/>
              <a:gd name="connsiteX7" fmla="*/ 1666011 w 1666011"/>
              <a:gd name="connsiteY7" fmla="*/ 263720 h 1582318"/>
              <a:gd name="connsiteX8" fmla="*/ 1666011 w 1666011"/>
              <a:gd name="connsiteY8" fmla="*/ 263720 h 1582318"/>
              <a:gd name="connsiteX9" fmla="*/ 1666011 w 1666011"/>
              <a:gd name="connsiteY9" fmla="*/ 659299 h 1582318"/>
              <a:gd name="connsiteX10" fmla="*/ 1666011 w 1666011"/>
              <a:gd name="connsiteY10" fmla="*/ 1318593 h 1582318"/>
              <a:gd name="connsiteX11" fmla="*/ 1402286 w 1666011"/>
              <a:gd name="connsiteY11" fmla="*/ 1582318 h 1582318"/>
              <a:gd name="connsiteX12" fmla="*/ 694171 w 1666011"/>
              <a:gd name="connsiteY12" fmla="*/ 1582318 h 1582318"/>
              <a:gd name="connsiteX13" fmla="*/ 277669 w 1666011"/>
              <a:gd name="connsiteY13" fmla="*/ 1582318 h 1582318"/>
              <a:gd name="connsiteX14" fmla="*/ 277669 w 1666011"/>
              <a:gd name="connsiteY14" fmla="*/ 1582318 h 1582318"/>
              <a:gd name="connsiteX15" fmla="*/ 263725 w 1666011"/>
              <a:gd name="connsiteY15" fmla="*/ 1582318 h 1582318"/>
              <a:gd name="connsiteX16" fmla="*/ 0 w 1666011"/>
              <a:gd name="connsiteY16" fmla="*/ 1318593 h 1582318"/>
              <a:gd name="connsiteX17" fmla="*/ 0 w 1666011"/>
              <a:gd name="connsiteY17" fmla="*/ 659299 h 1582318"/>
              <a:gd name="connsiteX18" fmla="*/ 0 w 1666011"/>
              <a:gd name="connsiteY18" fmla="*/ 263720 h 1582318"/>
              <a:gd name="connsiteX19" fmla="*/ 0 w 1666011"/>
              <a:gd name="connsiteY19" fmla="*/ 263720 h 1582318"/>
              <a:gd name="connsiteX20" fmla="*/ 0 w 1666011"/>
              <a:gd name="connsiteY20" fmla="*/ 263725 h 1582318"/>
              <a:gd name="connsiteX0" fmla="*/ 0 w 1666011"/>
              <a:gd name="connsiteY0" fmla="*/ 911858 h 2230451"/>
              <a:gd name="connsiteX1" fmla="*/ 263725 w 1666011"/>
              <a:gd name="connsiteY1" fmla="*/ 648133 h 2230451"/>
              <a:gd name="connsiteX2" fmla="*/ 450389 w 1666011"/>
              <a:gd name="connsiteY2" fmla="*/ 637973 h 2230451"/>
              <a:gd name="connsiteX3" fmla="*/ 513165 w 1666011"/>
              <a:gd name="connsiteY3" fmla="*/ 0 h 2230451"/>
              <a:gd name="connsiteX4" fmla="*/ 694171 w 1666011"/>
              <a:gd name="connsiteY4" fmla="*/ 648133 h 2230451"/>
              <a:gd name="connsiteX5" fmla="*/ 1402286 w 1666011"/>
              <a:gd name="connsiteY5" fmla="*/ 648133 h 2230451"/>
              <a:gd name="connsiteX6" fmla="*/ 1666011 w 1666011"/>
              <a:gd name="connsiteY6" fmla="*/ 911858 h 2230451"/>
              <a:gd name="connsiteX7" fmla="*/ 1666011 w 1666011"/>
              <a:gd name="connsiteY7" fmla="*/ 911853 h 2230451"/>
              <a:gd name="connsiteX8" fmla="*/ 1666011 w 1666011"/>
              <a:gd name="connsiteY8" fmla="*/ 911853 h 2230451"/>
              <a:gd name="connsiteX9" fmla="*/ 1666011 w 1666011"/>
              <a:gd name="connsiteY9" fmla="*/ 1307432 h 2230451"/>
              <a:gd name="connsiteX10" fmla="*/ 1666011 w 1666011"/>
              <a:gd name="connsiteY10" fmla="*/ 1966726 h 2230451"/>
              <a:gd name="connsiteX11" fmla="*/ 1402286 w 1666011"/>
              <a:gd name="connsiteY11" fmla="*/ 2230451 h 2230451"/>
              <a:gd name="connsiteX12" fmla="*/ 694171 w 1666011"/>
              <a:gd name="connsiteY12" fmla="*/ 2230451 h 2230451"/>
              <a:gd name="connsiteX13" fmla="*/ 277669 w 1666011"/>
              <a:gd name="connsiteY13" fmla="*/ 2230451 h 2230451"/>
              <a:gd name="connsiteX14" fmla="*/ 277669 w 1666011"/>
              <a:gd name="connsiteY14" fmla="*/ 2230451 h 2230451"/>
              <a:gd name="connsiteX15" fmla="*/ 263725 w 1666011"/>
              <a:gd name="connsiteY15" fmla="*/ 2230451 h 2230451"/>
              <a:gd name="connsiteX16" fmla="*/ 0 w 1666011"/>
              <a:gd name="connsiteY16" fmla="*/ 1966726 h 2230451"/>
              <a:gd name="connsiteX17" fmla="*/ 0 w 1666011"/>
              <a:gd name="connsiteY17" fmla="*/ 1307432 h 2230451"/>
              <a:gd name="connsiteX18" fmla="*/ 0 w 1666011"/>
              <a:gd name="connsiteY18" fmla="*/ 911853 h 2230451"/>
              <a:gd name="connsiteX19" fmla="*/ 0 w 1666011"/>
              <a:gd name="connsiteY19" fmla="*/ 911853 h 2230451"/>
              <a:gd name="connsiteX20" fmla="*/ 0 w 1666011"/>
              <a:gd name="connsiteY20" fmla="*/ 911858 h 2230451"/>
              <a:gd name="connsiteX0" fmla="*/ 0 w 1666011"/>
              <a:gd name="connsiteY0" fmla="*/ 911858 h 2230451"/>
              <a:gd name="connsiteX1" fmla="*/ 263725 w 1666011"/>
              <a:gd name="connsiteY1" fmla="*/ 648133 h 2230451"/>
              <a:gd name="connsiteX2" fmla="*/ 450389 w 1666011"/>
              <a:gd name="connsiteY2" fmla="*/ 637973 h 2230451"/>
              <a:gd name="connsiteX3" fmla="*/ 513165 w 1666011"/>
              <a:gd name="connsiteY3" fmla="*/ 0 h 2230451"/>
              <a:gd name="connsiteX4" fmla="*/ 612891 w 1666011"/>
              <a:gd name="connsiteY4" fmla="*/ 648133 h 2230451"/>
              <a:gd name="connsiteX5" fmla="*/ 1402286 w 1666011"/>
              <a:gd name="connsiteY5" fmla="*/ 648133 h 2230451"/>
              <a:gd name="connsiteX6" fmla="*/ 1666011 w 1666011"/>
              <a:gd name="connsiteY6" fmla="*/ 911858 h 2230451"/>
              <a:gd name="connsiteX7" fmla="*/ 1666011 w 1666011"/>
              <a:gd name="connsiteY7" fmla="*/ 911853 h 2230451"/>
              <a:gd name="connsiteX8" fmla="*/ 1666011 w 1666011"/>
              <a:gd name="connsiteY8" fmla="*/ 911853 h 2230451"/>
              <a:gd name="connsiteX9" fmla="*/ 1666011 w 1666011"/>
              <a:gd name="connsiteY9" fmla="*/ 1307432 h 2230451"/>
              <a:gd name="connsiteX10" fmla="*/ 1666011 w 1666011"/>
              <a:gd name="connsiteY10" fmla="*/ 1966726 h 2230451"/>
              <a:gd name="connsiteX11" fmla="*/ 1402286 w 1666011"/>
              <a:gd name="connsiteY11" fmla="*/ 2230451 h 2230451"/>
              <a:gd name="connsiteX12" fmla="*/ 694171 w 1666011"/>
              <a:gd name="connsiteY12" fmla="*/ 2230451 h 2230451"/>
              <a:gd name="connsiteX13" fmla="*/ 277669 w 1666011"/>
              <a:gd name="connsiteY13" fmla="*/ 2230451 h 2230451"/>
              <a:gd name="connsiteX14" fmla="*/ 277669 w 1666011"/>
              <a:gd name="connsiteY14" fmla="*/ 2230451 h 2230451"/>
              <a:gd name="connsiteX15" fmla="*/ 263725 w 1666011"/>
              <a:gd name="connsiteY15" fmla="*/ 2230451 h 2230451"/>
              <a:gd name="connsiteX16" fmla="*/ 0 w 1666011"/>
              <a:gd name="connsiteY16" fmla="*/ 1966726 h 2230451"/>
              <a:gd name="connsiteX17" fmla="*/ 0 w 1666011"/>
              <a:gd name="connsiteY17" fmla="*/ 1307432 h 2230451"/>
              <a:gd name="connsiteX18" fmla="*/ 0 w 1666011"/>
              <a:gd name="connsiteY18" fmla="*/ 911853 h 2230451"/>
              <a:gd name="connsiteX19" fmla="*/ 0 w 1666011"/>
              <a:gd name="connsiteY19" fmla="*/ 911853 h 2230451"/>
              <a:gd name="connsiteX20" fmla="*/ 0 w 1666011"/>
              <a:gd name="connsiteY20" fmla="*/ 911858 h 2230451"/>
              <a:gd name="connsiteX0" fmla="*/ 0 w 1666011"/>
              <a:gd name="connsiteY0" fmla="*/ 911858 h 2230451"/>
              <a:gd name="connsiteX1" fmla="*/ 263725 w 1666011"/>
              <a:gd name="connsiteY1" fmla="*/ 648133 h 2230451"/>
              <a:gd name="connsiteX2" fmla="*/ 450389 w 1666011"/>
              <a:gd name="connsiteY2" fmla="*/ 637973 h 2230451"/>
              <a:gd name="connsiteX3" fmla="*/ 513165 w 1666011"/>
              <a:gd name="connsiteY3" fmla="*/ 0 h 2230451"/>
              <a:gd name="connsiteX4" fmla="*/ 1072631 w 1666011"/>
              <a:gd name="connsiteY4" fmla="*/ 642549 h 2230451"/>
              <a:gd name="connsiteX5" fmla="*/ 1402286 w 1666011"/>
              <a:gd name="connsiteY5" fmla="*/ 648133 h 2230451"/>
              <a:gd name="connsiteX6" fmla="*/ 1666011 w 1666011"/>
              <a:gd name="connsiteY6" fmla="*/ 911858 h 2230451"/>
              <a:gd name="connsiteX7" fmla="*/ 1666011 w 1666011"/>
              <a:gd name="connsiteY7" fmla="*/ 911853 h 2230451"/>
              <a:gd name="connsiteX8" fmla="*/ 1666011 w 1666011"/>
              <a:gd name="connsiteY8" fmla="*/ 911853 h 2230451"/>
              <a:gd name="connsiteX9" fmla="*/ 1666011 w 1666011"/>
              <a:gd name="connsiteY9" fmla="*/ 1307432 h 2230451"/>
              <a:gd name="connsiteX10" fmla="*/ 1666011 w 1666011"/>
              <a:gd name="connsiteY10" fmla="*/ 1966726 h 2230451"/>
              <a:gd name="connsiteX11" fmla="*/ 1402286 w 1666011"/>
              <a:gd name="connsiteY11" fmla="*/ 2230451 h 2230451"/>
              <a:gd name="connsiteX12" fmla="*/ 694171 w 1666011"/>
              <a:gd name="connsiteY12" fmla="*/ 2230451 h 2230451"/>
              <a:gd name="connsiteX13" fmla="*/ 277669 w 1666011"/>
              <a:gd name="connsiteY13" fmla="*/ 2230451 h 2230451"/>
              <a:gd name="connsiteX14" fmla="*/ 277669 w 1666011"/>
              <a:gd name="connsiteY14" fmla="*/ 2230451 h 2230451"/>
              <a:gd name="connsiteX15" fmla="*/ 263725 w 1666011"/>
              <a:gd name="connsiteY15" fmla="*/ 2230451 h 2230451"/>
              <a:gd name="connsiteX16" fmla="*/ 0 w 1666011"/>
              <a:gd name="connsiteY16" fmla="*/ 1966726 h 2230451"/>
              <a:gd name="connsiteX17" fmla="*/ 0 w 1666011"/>
              <a:gd name="connsiteY17" fmla="*/ 1307432 h 2230451"/>
              <a:gd name="connsiteX18" fmla="*/ 0 w 1666011"/>
              <a:gd name="connsiteY18" fmla="*/ 911853 h 2230451"/>
              <a:gd name="connsiteX19" fmla="*/ 0 w 1666011"/>
              <a:gd name="connsiteY19" fmla="*/ 911853 h 2230451"/>
              <a:gd name="connsiteX20" fmla="*/ 0 w 1666011"/>
              <a:gd name="connsiteY20" fmla="*/ 911858 h 2230451"/>
              <a:gd name="connsiteX0" fmla="*/ 0 w 1666011"/>
              <a:gd name="connsiteY0" fmla="*/ 911858 h 2230451"/>
              <a:gd name="connsiteX1" fmla="*/ 263725 w 1666011"/>
              <a:gd name="connsiteY1" fmla="*/ 648133 h 2230451"/>
              <a:gd name="connsiteX2" fmla="*/ 892349 w 1666011"/>
              <a:gd name="connsiteY2" fmla="*/ 637973 h 2230451"/>
              <a:gd name="connsiteX3" fmla="*/ 513165 w 1666011"/>
              <a:gd name="connsiteY3" fmla="*/ 0 h 2230451"/>
              <a:gd name="connsiteX4" fmla="*/ 1072631 w 1666011"/>
              <a:gd name="connsiteY4" fmla="*/ 642549 h 2230451"/>
              <a:gd name="connsiteX5" fmla="*/ 1402286 w 1666011"/>
              <a:gd name="connsiteY5" fmla="*/ 648133 h 2230451"/>
              <a:gd name="connsiteX6" fmla="*/ 1666011 w 1666011"/>
              <a:gd name="connsiteY6" fmla="*/ 911858 h 2230451"/>
              <a:gd name="connsiteX7" fmla="*/ 1666011 w 1666011"/>
              <a:gd name="connsiteY7" fmla="*/ 911853 h 2230451"/>
              <a:gd name="connsiteX8" fmla="*/ 1666011 w 1666011"/>
              <a:gd name="connsiteY8" fmla="*/ 911853 h 2230451"/>
              <a:gd name="connsiteX9" fmla="*/ 1666011 w 1666011"/>
              <a:gd name="connsiteY9" fmla="*/ 1307432 h 2230451"/>
              <a:gd name="connsiteX10" fmla="*/ 1666011 w 1666011"/>
              <a:gd name="connsiteY10" fmla="*/ 1966726 h 2230451"/>
              <a:gd name="connsiteX11" fmla="*/ 1402286 w 1666011"/>
              <a:gd name="connsiteY11" fmla="*/ 2230451 h 2230451"/>
              <a:gd name="connsiteX12" fmla="*/ 694171 w 1666011"/>
              <a:gd name="connsiteY12" fmla="*/ 2230451 h 2230451"/>
              <a:gd name="connsiteX13" fmla="*/ 277669 w 1666011"/>
              <a:gd name="connsiteY13" fmla="*/ 2230451 h 2230451"/>
              <a:gd name="connsiteX14" fmla="*/ 277669 w 1666011"/>
              <a:gd name="connsiteY14" fmla="*/ 2230451 h 2230451"/>
              <a:gd name="connsiteX15" fmla="*/ 263725 w 1666011"/>
              <a:gd name="connsiteY15" fmla="*/ 2230451 h 2230451"/>
              <a:gd name="connsiteX16" fmla="*/ 0 w 1666011"/>
              <a:gd name="connsiteY16" fmla="*/ 1966726 h 2230451"/>
              <a:gd name="connsiteX17" fmla="*/ 0 w 1666011"/>
              <a:gd name="connsiteY17" fmla="*/ 1307432 h 2230451"/>
              <a:gd name="connsiteX18" fmla="*/ 0 w 1666011"/>
              <a:gd name="connsiteY18" fmla="*/ 911853 h 2230451"/>
              <a:gd name="connsiteX19" fmla="*/ 0 w 1666011"/>
              <a:gd name="connsiteY19" fmla="*/ 911853 h 2230451"/>
              <a:gd name="connsiteX20" fmla="*/ 0 w 1666011"/>
              <a:gd name="connsiteY20" fmla="*/ 911858 h 2230451"/>
              <a:gd name="connsiteX0" fmla="*/ 0 w 1747605"/>
              <a:gd name="connsiteY0" fmla="*/ 825308 h 2143901"/>
              <a:gd name="connsiteX1" fmla="*/ 263725 w 1747605"/>
              <a:gd name="connsiteY1" fmla="*/ 561583 h 2143901"/>
              <a:gd name="connsiteX2" fmla="*/ 892349 w 1747605"/>
              <a:gd name="connsiteY2" fmla="*/ 551423 h 2143901"/>
              <a:gd name="connsiteX3" fmla="*/ 1747605 w 1747605"/>
              <a:gd name="connsiteY3" fmla="*/ 0 h 2143901"/>
              <a:gd name="connsiteX4" fmla="*/ 1072631 w 1747605"/>
              <a:gd name="connsiteY4" fmla="*/ 555999 h 2143901"/>
              <a:gd name="connsiteX5" fmla="*/ 1402286 w 1747605"/>
              <a:gd name="connsiteY5" fmla="*/ 561583 h 2143901"/>
              <a:gd name="connsiteX6" fmla="*/ 1666011 w 1747605"/>
              <a:gd name="connsiteY6" fmla="*/ 825308 h 2143901"/>
              <a:gd name="connsiteX7" fmla="*/ 1666011 w 1747605"/>
              <a:gd name="connsiteY7" fmla="*/ 825303 h 2143901"/>
              <a:gd name="connsiteX8" fmla="*/ 1666011 w 1747605"/>
              <a:gd name="connsiteY8" fmla="*/ 825303 h 2143901"/>
              <a:gd name="connsiteX9" fmla="*/ 1666011 w 1747605"/>
              <a:gd name="connsiteY9" fmla="*/ 1220882 h 2143901"/>
              <a:gd name="connsiteX10" fmla="*/ 1666011 w 1747605"/>
              <a:gd name="connsiteY10" fmla="*/ 1880176 h 2143901"/>
              <a:gd name="connsiteX11" fmla="*/ 1402286 w 1747605"/>
              <a:gd name="connsiteY11" fmla="*/ 2143901 h 2143901"/>
              <a:gd name="connsiteX12" fmla="*/ 694171 w 1747605"/>
              <a:gd name="connsiteY12" fmla="*/ 2143901 h 2143901"/>
              <a:gd name="connsiteX13" fmla="*/ 277669 w 1747605"/>
              <a:gd name="connsiteY13" fmla="*/ 2143901 h 2143901"/>
              <a:gd name="connsiteX14" fmla="*/ 277669 w 1747605"/>
              <a:gd name="connsiteY14" fmla="*/ 2143901 h 2143901"/>
              <a:gd name="connsiteX15" fmla="*/ 263725 w 1747605"/>
              <a:gd name="connsiteY15" fmla="*/ 2143901 h 2143901"/>
              <a:gd name="connsiteX16" fmla="*/ 0 w 1747605"/>
              <a:gd name="connsiteY16" fmla="*/ 1880176 h 2143901"/>
              <a:gd name="connsiteX17" fmla="*/ 0 w 1747605"/>
              <a:gd name="connsiteY17" fmla="*/ 1220882 h 2143901"/>
              <a:gd name="connsiteX18" fmla="*/ 0 w 1747605"/>
              <a:gd name="connsiteY18" fmla="*/ 825303 h 2143901"/>
              <a:gd name="connsiteX19" fmla="*/ 0 w 1747605"/>
              <a:gd name="connsiteY19" fmla="*/ 825303 h 2143901"/>
              <a:gd name="connsiteX20" fmla="*/ 0 w 1747605"/>
              <a:gd name="connsiteY20" fmla="*/ 825308 h 2143901"/>
              <a:gd name="connsiteX0" fmla="*/ 0 w 2138765"/>
              <a:gd name="connsiteY0" fmla="*/ 1199428 h 2518021"/>
              <a:gd name="connsiteX1" fmla="*/ 263725 w 2138765"/>
              <a:gd name="connsiteY1" fmla="*/ 935703 h 2518021"/>
              <a:gd name="connsiteX2" fmla="*/ 892349 w 2138765"/>
              <a:gd name="connsiteY2" fmla="*/ 925543 h 2518021"/>
              <a:gd name="connsiteX3" fmla="*/ 2138765 w 2138765"/>
              <a:gd name="connsiteY3" fmla="*/ 0 h 2518021"/>
              <a:gd name="connsiteX4" fmla="*/ 1072631 w 2138765"/>
              <a:gd name="connsiteY4" fmla="*/ 930119 h 2518021"/>
              <a:gd name="connsiteX5" fmla="*/ 1402286 w 2138765"/>
              <a:gd name="connsiteY5" fmla="*/ 935703 h 2518021"/>
              <a:gd name="connsiteX6" fmla="*/ 1666011 w 2138765"/>
              <a:gd name="connsiteY6" fmla="*/ 1199428 h 2518021"/>
              <a:gd name="connsiteX7" fmla="*/ 1666011 w 2138765"/>
              <a:gd name="connsiteY7" fmla="*/ 1199423 h 2518021"/>
              <a:gd name="connsiteX8" fmla="*/ 1666011 w 2138765"/>
              <a:gd name="connsiteY8" fmla="*/ 1199423 h 2518021"/>
              <a:gd name="connsiteX9" fmla="*/ 1666011 w 2138765"/>
              <a:gd name="connsiteY9" fmla="*/ 1595002 h 2518021"/>
              <a:gd name="connsiteX10" fmla="*/ 1666011 w 2138765"/>
              <a:gd name="connsiteY10" fmla="*/ 2254296 h 2518021"/>
              <a:gd name="connsiteX11" fmla="*/ 1402286 w 2138765"/>
              <a:gd name="connsiteY11" fmla="*/ 2518021 h 2518021"/>
              <a:gd name="connsiteX12" fmla="*/ 694171 w 2138765"/>
              <a:gd name="connsiteY12" fmla="*/ 2518021 h 2518021"/>
              <a:gd name="connsiteX13" fmla="*/ 277669 w 2138765"/>
              <a:gd name="connsiteY13" fmla="*/ 2518021 h 2518021"/>
              <a:gd name="connsiteX14" fmla="*/ 277669 w 2138765"/>
              <a:gd name="connsiteY14" fmla="*/ 2518021 h 2518021"/>
              <a:gd name="connsiteX15" fmla="*/ 263725 w 2138765"/>
              <a:gd name="connsiteY15" fmla="*/ 2518021 h 2518021"/>
              <a:gd name="connsiteX16" fmla="*/ 0 w 2138765"/>
              <a:gd name="connsiteY16" fmla="*/ 2254296 h 2518021"/>
              <a:gd name="connsiteX17" fmla="*/ 0 w 2138765"/>
              <a:gd name="connsiteY17" fmla="*/ 1595002 h 2518021"/>
              <a:gd name="connsiteX18" fmla="*/ 0 w 2138765"/>
              <a:gd name="connsiteY18" fmla="*/ 1199423 h 2518021"/>
              <a:gd name="connsiteX19" fmla="*/ 0 w 2138765"/>
              <a:gd name="connsiteY19" fmla="*/ 1199423 h 2518021"/>
              <a:gd name="connsiteX20" fmla="*/ 0 w 2138765"/>
              <a:gd name="connsiteY20" fmla="*/ 1199428 h 2518021"/>
              <a:gd name="connsiteX0" fmla="*/ 0 w 2138765"/>
              <a:gd name="connsiteY0" fmla="*/ 1199428 h 2518021"/>
              <a:gd name="connsiteX1" fmla="*/ 263725 w 2138765"/>
              <a:gd name="connsiteY1" fmla="*/ 935703 h 2518021"/>
              <a:gd name="connsiteX2" fmla="*/ 892349 w 2138765"/>
              <a:gd name="connsiteY2" fmla="*/ 925543 h 2518021"/>
              <a:gd name="connsiteX3" fmla="*/ 2138765 w 2138765"/>
              <a:gd name="connsiteY3" fmla="*/ 0 h 2518021"/>
              <a:gd name="connsiteX4" fmla="*/ 1138671 w 2138765"/>
              <a:gd name="connsiteY4" fmla="*/ 941287 h 2518021"/>
              <a:gd name="connsiteX5" fmla="*/ 1402286 w 2138765"/>
              <a:gd name="connsiteY5" fmla="*/ 935703 h 2518021"/>
              <a:gd name="connsiteX6" fmla="*/ 1666011 w 2138765"/>
              <a:gd name="connsiteY6" fmla="*/ 1199428 h 2518021"/>
              <a:gd name="connsiteX7" fmla="*/ 1666011 w 2138765"/>
              <a:gd name="connsiteY7" fmla="*/ 1199423 h 2518021"/>
              <a:gd name="connsiteX8" fmla="*/ 1666011 w 2138765"/>
              <a:gd name="connsiteY8" fmla="*/ 1199423 h 2518021"/>
              <a:gd name="connsiteX9" fmla="*/ 1666011 w 2138765"/>
              <a:gd name="connsiteY9" fmla="*/ 1595002 h 2518021"/>
              <a:gd name="connsiteX10" fmla="*/ 1666011 w 2138765"/>
              <a:gd name="connsiteY10" fmla="*/ 2254296 h 2518021"/>
              <a:gd name="connsiteX11" fmla="*/ 1402286 w 2138765"/>
              <a:gd name="connsiteY11" fmla="*/ 2518021 h 2518021"/>
              <a:gd name="connsiteX12" fmla="*/ 694171 w 2138765"/>
              <a:gd name="connsiteY12" fmla="*/ 2518021 h 2518021"/>
              <a:gd name="connsiteX13" fmla="*/ 277669 w 2138765"/>
              <a:gd name="connsiteY13" fmla="*/ 2518021 h 2518021"/>
              <a:gd name="connsiteX14" fmla="*/ 277669 w 2138765"/>
              <a:gd name="connsiteY14" fmla="*/ 2518021 h 2518021"/>
              <a:gd name="connsiteX15" fmla="*/ 263725 w 2138765"/>
              <a:gd name="connsiteY15" fmla="*/ 2518021 h 2518021"/>
              <a:gd name="connsiteX16" fmla="*/ 0 w 2138765"/>
              <a:gd name="connsiteY16" fmla="*/ 2254296 h 2518021"/>
              <a:gd name="connsiteX17" fmla="*/ 0 w 2138765"/>
              <a:gd name="connsiteY17" fmla="*/ 1595002 h 2518021"/>
              <a:gd name="connsiteX18" fmla="*/ 0 w 2138765"/>
              <a:gd name="connsiteY18" fmla="*/ 1199423 h 2518021"/>
              <a:gd name="connsiteX19" fmla="*/ 0 w 2138765"/>
              <a:gd name="connsiteY19" fmla="*/ 1199423 h 2518021"/>
              <a:gd name="connsiteX20" fmla="*/ 0 w 2138765"/>
              <a:gd name="connsiteY20" fmla="*/ 1199428 h 2518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38765" h="2518021">
                <a:moveTo>
                  <a:pt x="0" y="1199428"/>
                </a:moveTo>
                <a:cubicBezTo>
                  <a:pt x="0" y="1053777"/>
                  <a:pt x="118074" y="935703"/>
                  <a:pt x="263725" y="935703"/>
                </a:cubicBezTo>
                <a:lnTo>
                  <a:pt x="892349" y="925543"/>
                </a:lnTo>
                <a:lnTo>
                  <a:pt x="2138765" y="0"/>
                </a:lnTo>
                <a:lnTo>
                  <a:pt x="1138671" y="941287"/>
                </a:lnTo>
                <a:cubicBezTo>
                  <a:pt x="1401803" y="941287"/>
                  <a:pt x="1139154" y="935703"/>
                  <a:pt x="1402286" y="935703"/>
                </a:cubicBezTo>
                <a:cubicBezTo>
                  <a:pt x="1547937" y="935703"/>
                  <a:pt x="1666011" y="1053777"/>
                  <a:pt x="1666011" y="1199428"/>
                </a:cubicBezTo>
                <a:lnTo>
                  <a:pt x="1666011" y="1199423"/>
                </a:lnTo>
                <a:lnTo>
                  <a:pt x="1666011" y="1199423"/>
                </a:lnTo>
                <a:lnTo>
                  <a:pt x="1666011" y="1595002"/>
                </a:lnTo>
                <a:lnTo>
                  <a:pt x="1666011" y="2254296"/>
                </a:lnTo>
                <a:cubicBezTo>
                  <a:pt x="1666011" y="2399947"/>
                  <a:pt x="1547937" y="2518021"/>
                  <a:pt x="1402286" y="2518021"/>
                </a:cubicBezTo>
                <a:lnTo>
                  <a:pt x="694171" y="2518021"/>
                </a:lnTo>
                <a:lnTo>
                  <a:pt x="277669" y="2518021"/>
                </a:lnTo>
                <a:lnTo>
                  <a:pt x="277669" y="2518021"/>
                </a:lnTo>
                <a:lnTo>
                  <a:pt x="263725" y="2518021"/>
                </a:lnTo>
                <a:cubicBezTo>
                  <a:pt x="118074" y="2518021"/>
                  <a:pt x="0" y="2399947"/>
                  <a:pt x="0" y="2254296"/>
                </a:cubicBezTo>
                <a:lnTo>
                  <a:pt x="0" y="1595002"/>
                </a:lnTo>
                <a:lnTo>
                  <a:pt x="0" y="1199423"/>
                </a:lnTo>
                <a:lnTo>
                  <a:pt x="0" y="1199423"/>
                </a:lnTo>
                <a:lnTo>
                  <a:pt x="0" y="1199428"/>
                </a:lnTo>
                <a:close/>
              </a:path>
            </a:pathLst>
          </a:custGeom>
          <a:solidFill>
            <a:srgbClr val="929292"/>
          </a:solidFill>
          <a:ln>
            <a:noFill/>
          </a:ln>
        </p:spPr>
        <p:txBody>
          <a:bodyPr spcFirstLastPara="1" wrap="square" lIns="0" tIns="0" rIns="0" bIns="0" anchor="t" anchorCtr="0">
            <a:noAutofit/>
          </a:bodyPr>
          <a:lstStyle/>
          <a:p>
            <a:endParaRPr sz="964"/>
          </a:p>
        </p:txBody>
      </p:sp>
      <p:sp>
        <p:nvSpPr>
          <p:cNvPr id="24" name="Google Shape;140;p17"/>
          <p:cNvSpPr txBox="1"/>
          <p:nvPr/>
        </p:nvSpPr>
        <p:spPr>
          <a:xfrm>
            <a:off x="365495" y="3879701"/>
            <a:ext cx="1671911" cy="997618"/>
          </a:xfrm>
          <a:prstGeom prst="rect">
            <a:avLst/>
          </a:prstGeom>
          <a:noFill/>
          <a:ln>
            <a:noFill/>
          </a:ln>
        </p:spPr>
        <p:txBody>
          <a:bodyPr spcFirstLastPara="1" wrap="square" lIns="0" tIns="8504" rIns="0" bIns="0" anchor="t" anchorCtr="0">
            <a:noAutofit/>
          </a:bodyPr>
          <a:lstStyle/>
          <a:p>
            <a:pPr marL="6803"/>
            <a:r>
              <a:rPr lang="en-US" sz="2800" b="1" dirty="0">
                <a:solidFill>
                  <a:srgbClr val="FFFFFF"/>
                </a:solidFill>
                <a:latin typeface="+mj-lt"/>
                <a:ea typeface="Trebuchet MS"/>
                <a:cs typeface="Trebuchet MS"/>
                <a:sym typeface="Trebuchet MS"/>
              </a:rPr>
              <a:t>dplyr function</a:t>
            </a:r>
            <a:endParaRPr sz="2800" dirty="0">
              <a:latin typeface="+mj-lt"/>
              <a:ea typeface="Trebuchet MS"/>
              <a:cs typeface="Trebuchet MS"/>
              <a:sym typeface="Trebuchet MS"/>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0"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aphicFrame>
        <p:nvGraphicFramePr>
          <p:cNvPr id="21" name="Google Shape;199;p22" hidden="1"/>
          <p:cNvGraphicFramePr/>
          <p:nvPr>
            <p:extLst>
              <p:ext uri="{D42A27DB-BD31-4B8C-83A1-F6EECF244321}">
                <p14:modId xmlns:p14="http://schemas.microsoft.com/office/powerpoint/2010/main" val="4171489470"/>
              </p:ext>
            </p:extLst>
          </p:nvPr>
        </p:nvGraphicFramePr>
        <p:xfrm>
          <a:off x="6870169" y="3499933"/>
          <a:ext cx="3884753" cy="3171090"/>
        </p:xfrm>
        <a:graphic>
          <a:graphicData uri="http://schemas.openxmlformats.org/drawingml/2006/table">
            <a:tbl>
              <a:tblPr>
                <a:noFill/>
                <a:tableStyleId>{71CB66AA-850D-4605-A19E-2ED404D436C7}</a:tableStyleId>
              </a:tblPr>
              <a:tblGrid>
                <a:gridCol w="2180430">
                  <a:extLst>
                    <a:ext uri="{9D8B030D-6E8A-4147-A177-3AD203B41FA5}">
                      <a16:colId xmlns:a16="http://schemas.microsoft.com/office/drawing/2014/main" val="20000"/>
                    </a:ext>
                  </a:extLst>
                </a:gridCol>
                <a:gridCol w="1704323">
                  <a:extLst>
                    <a:ext uri="{9D8B030D-6E8A-4147-A177-3AD203B41FA5}">
                      <a16:colId xmlns:a16="http://schemas.microsoft.com/office/drawing/2014/main" val="20001"/>
                    </a:ext>
                  </a:extLst>
                </a:gridCol>
              </a:tblGrid>
              <a:tr h="459090">
                <a:tc>
                  <a:txBody>
                    <a:bodyPr/>
                    <a:lstStyle/>
                    <a:p>
                      <a:pPr marL="0" lvl="0" indent="0" algn="ctr" rtl="0">
                        <a:spcBef>
                          <a:spcPts val="0"/>
                        </a:spcBef>
                        <a:spcAft>
                          <a:spcPts val="0"/>
                        </a:spcAft>
                        <a:buNone/>
                      </a:pPr>
                      <a:r>
                        <a:rPr lang="en-US" sz="1200" b="1" dirty="0">
                          <a:solidFill>
                            <a:schemeClr val="lt1"/>
                          </a:solidFill>
                        </a:rPr>
                        <a:t>description</a:t>
                      </a:r>
                      <a:endParaRPr sz="1200" b="1" dirty="0">
                        <a:solidFill>
                          <a:schemeClr val="lt1"/>
                        </a:solidFill>
                      </a:endParaRPr>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B w="18975" cap="flat" cmpd="sng">
                      <a:solidFill>
                        <a:srgbClr val="FFFFFF"/>
                      </a:solidFill>
                      <a:prstDash val="solid"/>
                      <a:round/>
                      <a:headEnd type="none" w="sm" len="sm"/>
                      <a:tailEnd type="none" w="sm" len="sm"/>
                    </a:lnB>
                    <a:solidFill>
                      <a:srgbClr val="538DD5"/>
                    </a:solidFill>
                  </a:tcPr>
                </a:tc>
                <a:tc>
                  <a:txBody>
                    <a:bodyPr/>
                    <a:lstStyle/>
                    <a:p>
                      <a:pPr marL="0" lvl="0" indent="0" algn="ctr" rtl="0">
                        <a:spcBef>
                          <a:spcPts val="0"/>
                        </a:spcBef>
                        <a:spcAft>
                          <a:spcPts val="0"/>
                        </a:spcAft>
                        <a:buNone/>
                      </a:pPr>
                      <a:r>
                        <a:rPr lang="en-US" sz="1200" b="1" dirty="0">
                          <a:solidFill>
                            <a:schemeClr val="lt1"/>
                          </a:solidFill>
                        </a:rPr>
                        <a:t>department</a:t>
                      </a:r>
                      <a:endParaRPr sz="1200" b="1" dirty="0">
                        <a:solidFill>
                          <a:schemeClr val="lt1"/>
                        </a:solidFill>
                      </a:endParaRPr>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B w="18975" cap="flat" cmpd="sng">
                      <a:solidFill>
                        <a:srgbClr val="FFFFFF"/>
                      </a:solidFill>
                      <a:prstDash val="solid"/>
                      <a:round/>
                      <a:headEnd type="none" w="sm" len="sm"/>
                      <a:tailEnd type="none" w="sm" len="sm"/>
                    </a:lnB>
                    <a:solidFill>
                      <a:srgbClr val="538DD5"/>
                    </a:solidFill>
                  </a:tcPr>
                </a:tc>
                <a:extLst>
                  <a:ext uri="{0D108BD9-81ED-4DB2-BD59-A6C34878D82A}">
                    <a16:rowId xmlns:a16="http://schemas.microsoft.com/office/drawing/2014/main" val="10000"/>
                  </a:ext>
                </a:extLst>
              </a:tr>
              <a:tr h="717345">
                <a:tc>
                  <a:txBody>
                    <a:bodyPr/>
                    <a:lstStyle/>
                    <a:p>
                      <a:pPr marL="0" lvl="0" indent="0" algn="ctr" rtl="0">
                        <a:spcBef>
                          <a:spcPts val="0"/>
                        </a:spcBef>
                        <a:spcAft>
                          <a:spcPts val="0"/>
                        </a:spcAft>
                        <a:buNone/>
                      </a:pPr>
                      <a:r>
                        <a:rPr lang="en-US" sz="1200" dirty="0"/>
                        <a:t>PROTHROMBIN TIME</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18975" cap="flat" cmpd="sng">
                      <a:solidFill>
                        <a:srgbClr val="FFFFFF"/>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a:t>INTERNAL MEDICINE CLINIC</a:t>
                      </a:r>
                      <a:endParaRPr sz="120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18975" cap="flat" cmpd="sng">
                      <a:solidFill>
                        <a:srgbClr val="FFFFFF"/>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val="10001"/>
                  </a:ext>
                </a:extLst>
              </a:tr>
              <a:tr h="717345">
                <a:tc>
                  <a:txBody>
                    <a:bodyPr/>
                    <a:lstStyle/>
                    <a:p>
                      <a:pPr marL="0" lvl="0" indent="0" algn="ctr" rtl="0">
                        <a:spcBef>
                          <a:spcPts val="0"/>
                        </a:spcBef>
                        <a:spcAft>
                          <a:spcPts val="0"/>
                        </a:spcAft>
                        <a:buNone/>
                      </a:pPr>
                      <a:r>
                        <a:rPr lang="en-US" sz="1200" dirty="0"/>
                        <a:t>BASIC METABOLIC PANEL</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INTERNAL MEDICINE CLINIC</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val="10002"/>
                  </a:ext>
                </a:extLst>
              </a:tr>
              <a:tr h="717345">
                <a:tc>
                  <a:txBody>
                    <a:bodyPr/>
                    <a:lstStyle/>
                    <a:p>
                      <a:pPr marL="0" lvl="0" indent="0" algn="ctr" rtl="0">
                        <a:spcBef>
                          <a:spcPts val="0"/>
                        </a:spcBef>
                        <a:spcAft>
                          <a:spcPts val="0"/>
                        </a:spcAft>
                        <a:buNone/>
                      </a:pPr>
                      <a:r>
                        <a:rPr lang="en-US" sz="1200"/>
                        <a:t>THYROID STIMULATING HORMONE</a:t>
                      </a:r>
                      <a:endParaRPr sz="120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val="10003"/>
                  </a:ext>
                </a:extLst>
              </a:tr>
              <a:tr h="559965">
                <a:tc>
                  <a:txBody>
                    <a:bodyPr/>
                    <a:lstStyle/>
                    <a:p>
                      <a:pPr marL="0" lvl="0" indent="0" algn="ctr" rtl="0">
                        <a:spcBef>
                          <a:spcPts val="0"/>
                        </a:spcBef>
                        <a:spcAft>
                          <a:spcPts val="0"/>
                        </a:spcAft>
                        <a:buNone/>
                      </a:pPr>
                      <a:r>
                        <a:rPr lang="en-US" sz="1200" dirty="0"/>
                        <a:t>T4, FREE</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val="10004"/>
                  </a:ext>
                </a:extLst>
              </a:tr>
            </a:tbl>
          </a:graphicData>
        </a:graphic>
      </p:graphicFrame>
      <p:sp>
        <p:nvSpPr>
          <p:cNvPr id="18" name="Google Shape;197;p22"/>
          <p:cNvSpPr/>
          <p:nvPr/>
        </p:nvSpPr>
        <p:spPr>
          <a:xfrm>
            <a:off x="6504143" y="5070610"/>
            <a:ext cx="361572" cy="206847"/>
          </a:xfrm>
          <a:custGeom>
            <a:avLst/>
            <a:gdLst/>
            <a:ahLst/>
            <a:cxnLst/>
            <a:rect l="l" t="t" r="r" b="b"/>
            <a:pathLst>
              <a:path w="622300" h="382270" extrusionOk="0">
                <a:moveTo>
                  <a:pt x="357633" y="0"/>
                </a:moveTo>
                <a:lnTo>
                  <a:pt x="357633" y="133826"/>
                </a:lnTo>
                <a:lnTo>
                  <a:pt x="0" y="133826"/>
                </a:lnTo>
                <a:lnTo>
                  <a:pt x="0" y="247817"/>
                </a:lnTo>
                <a:lnTo>
                  <a:pt x="357633" y="247817"/>
                </a:lnTo>
                <a:lnTo>
                  <a:pt x="357633" y="381642"/>
                </a:lnTo>
                <a:lnTo>
                  <a:pt x="622085" y="190821"/>
                </a:lnTo>
                <a:lnTo>
                  <a:pt x="357633" y="0"/>
                </a:lnTo>
                <a:close/>
              </a:path>
            </a:pathLst>
          </a:custGeom>
          <a:solidFill>
            <a:srgbClr val="53585F"/>
          </a:solidFill>
          <a:ln>
            <a:noFill/>
          </a:ln>
        </p:spPr>
        <p:txBody>
          <a:bodyPr spcFirstLastPara="1" wrap="square" lIns="0" tIns="0" rIns="0" bIns="0" anchor="t" anchorCtr="0">
            <a:noAutofit/>
          </a:bodyPr>
          <a:lstStyle/>
          <a:p>
            <a:endParaRPr sz="964"/>
          </a:p>
        </p:txBody>
      </p:sp>
      <p:sp>
        <p:nvSpPr>
          <p:cNvPr id="23" name="Google Shape;196;p22"/>
          <p:cNvSpPr txBox="1"/>
          <p:nvPr/>
        </p:nvSpPr>
        <p:spPr>
          <a:xfrm>
            <a:off x="2310063" y="3565629"/>
            <a:ext cx="2230187" cy="409471"/>
          </a:xfrm>
          <a:prstGeom prst="rect">
            <a:avLst/>
          </a:prstGeom>
          <a:noFill/>
          <a:ln>
            <a:noFill/>
          </a:ln>
        </p:spPr>
        <p:txBody>
          <a:bodyPr spcFirstLastPara="1" wrap="square" lIns="0" tIns="8156" rIns="0" bIns="0" anchor="t" anchorCtr="0">
            <a:noAutofit/>
          </a:bodyPr>
          <a:lstStyle/>
          <a:p>
            <a:pPr marL="6803"/>
            <a:r>
              <a:rPr lang="en-US" sz="2400" b="1" dirty="0" err="1">
                <a:solidFill>
                  <a:srgbClr val="0365C0"/>
                </a:solidFill>
                <a:latin typeface="+mj-lt"/>
                <a:ea typeface="Courier New"/>
                <a:cs typeface="Consolas" panose="020B0609020204030204" pitchFamily="49" charset="0"/>
                <a:sym typeface="Courier New"/>
              </a:rPr>
              <a:t>covid_testing</a:t>
            </a:r>
            <a:endParaRPr sz="2196" b="1" dirty="0">
              <a:latin typeface="+mj-lt"/>
              <a:ea typeface="Calibri"/>
              <a:cs typeface="Calibri"/>
              <a:sym typeface="Calibri"/>
            </a:endParaRPr>
          </a:p>
        </p:txBody>
      </p:sp>
      <p:sp>
        <p:nvSpPr>
          <p:cNvPr id="14" name="Google Shape;131;p17"/>
          <p:cNvSpPr/>
          <p:nvPr/>
        </p:nvSpPr>
        <p:spPr>
          <a:xfrm>
            <a:off x="1114978" y="2338959"/>
            <a:ext cx="10400563"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5" name="Rectangle 14"/>
          <p:cNvSpPr/>
          <p:nvPr/>
        </p:nvSpPr>
        <p:spPr>
          <a:xfrm>
            <a:off x="943897" y="2418375"/>
            <a:ext cx="10877531" cy="584775"/>
          </a:xfrm>
          <a:prstGeom prst="rect">
            <a:avLst/>
          </a:prstGeom>
        </p:spPr>
        <p:txBody>
          <a:bodyPr wrap="square">
            <a:spAutoFit/>
          </a:bodyPr>
          <a:lstStyle/>
          <a:p>
            <a:pPr marL="146953" lvl="0">
              <a:spcBef>
                <a:spcPts val="2126"/>
              </a:spcBef>
            </a:pPr>
            <a:r>
              <a:rPr lang="en-US" sz="3200" dirty="0">
                <a:latin typeface="Consolas" panose="020B0609020204030204" pitchFamily="49" charset="0"/>
                <a:ea typeface="Courier New"/>
                <a:cs typeface="Consolas" panose="020B0609020204030204" pitchFamily="49" charset="0"/>
                <a:sym typeface="Courier New"/>
              </a:rPr>
              <a:t>select(</a:t>
            </a:r>
            <a:r>
              <a:rPr lang="en-US" sz="3200" dirty="0" err="1">
                <a:solidFill>
                  <a:srgbClr val="0365C0"/>
                </a:solidFill>
                <a:latin typeface="Consolas" panose="020B0609020204030204" pitchFamily="49" charset="0"/>
                <a:ea typeface="Courier New"/>
                <a:cs typeface="Consolas" panose="020B0609020204030204" pitchFamily="49" charset="0"/>
                <a:sym typeface="Courier New"/>
              </a:rPr>
              <a:t>covid_testing</a:t>
            </a:r>
            <a:r>
              <a:rPr lang="en-US" sz="3200" dirty="0">
                <a:solidFill>
                  <a:srgbClr val="0365C0"/>
                </a:solidFill>
                <a:latin typeface="Consolas" panose="020B0609020204030204" pitchFamily="49" charset="0"/>
                <a:ea typeface="Courier New"/>
                <a:cs typeface="Consolas" panose="020B0609020204030204" pitchFamily="49" charset="0"/>
                <a:sym typeface="Courier New"/>
              </a:rPr>
              <a:t>, </a:t>
            </a:r>
            <a:r>
              <a:rPr lang="en-US" sz="3200" dirty="0" err="1">
                <a:solidFill>
                  <a:schemeClr val="accent3"/>
                </a:solidFill>
                <a:latin typeface="Consolas" panose="020B0609020204030204" pitchFamily="49" charset="0"/>
                <a:ea typeface="Courier New"/>
                <a:cs typeface="Consolas" panose="020B0609020204030204" pitchFamily="49" charset="0"/>
                <a:sym typeface="Courier New"/>
              </a:rPr>
              <a:t>mrn</a:t>
            </a:r>
            <a:r>
              <a:rPr lang="en-US" sz="3200" dirty="0">
                <a:solidFill>
                  <a:schemeClr val="accent3"/>
                </a:solidFill>
                <a:latin typeface="Consolas" panose="020B0609020204030204" pitchFamily="49" charset="0"/>
                <a:ea typeface="Courier New"/>
                <a:cs typeface="Consolas" panose="020B0609020204030204" pitchFamily="49" charset="0"/>
                <a:sym typeface="Courier New"/>
              </a:rPr>
              <a:t>, </a:t>
            </a:r>
            <a:r>
              <a:rPr lang="en-US" sz="3200" dirty="0" err="1">
                <a:solidFill>
                  <a:schemeClr val="accent3"/>
                </a:solidFill>
                <a:latin typeface="Consolas" panose="020B0609020204030204" pitchFamily="49" charset="0"/>
                <a:ea typeface="Courier New"/>
                <a:cs typeface="Consolas" panose="020B0609020204030204" pitchFamily="49" charset="0"/>
                <a:sym typeface="Courier New"/>
              </a:rPr>
              <a:t>last_name</a:t>
            </a:r>
            <a:r>
              <a:rPr lang="en-US" sz="3200" dirty="0">
                <a:latin typeface="Consolas" panose="020B0609020204030204" pitchFamily="49" charset="0"/>
                <a:ea typeface="Courier New"/>
                <a:cs typeface="Consolas" panose="020B0609020204030204" pitchFamily="49" charset="0"/>
                <a:sym typeface="Courier New"/>
              </a:rPr>
              <a:t>)</a:t>
            </a:r>
          </a:p>
        </p:txBody>
      </p:sp>
      <p:sp>
        <p:nvSpPr>
          <p:cNvPr id="16" name="Google Shape;171;p20"/>
          <p:cNvSpPr txBox="1"/>
          <p:nvPr/>
        </p:nvSpPr>
        <p:spPr>
          <a:xfrm>
            <a:off x="2886227" y="1725727"/>
            <a:ext cx="8266444" cy="584860"/>
          </a:xfrm>
          <a:prstGeom prst="rect">
            <a:avLst/>
          </a:prstGeom>
          <a:noFill/>
          <a:ln>
            <a:noFill/>
          </a:ln>
        </p:spPr>
        <p:txBody>
          <a:bodyPr spcFirstLastPara="1" wrap="square" lIns="0" tIns="6455" rIns="0" bIns="0" anchor="t" anchorCtr="0">
            <a:noAutofit/>
          </a:bodyPr>
          <a:lstStyle/>
          <a:p>
            <a:pPr marL="6803"/>
            <a:r>
              <a:rPr lang="en-US" sz="3200" dirty="0">
                <a:latin typeface="+mj-lt"/>
                <a:ea typeface="Calibri"/>
                <a:cs typeface="Calibri"/>
                <a:sym typeface="Calibri"/>
              </a:rPr>
              <a:t>Extract columns from a data frame </a:t>
            </a:r>
            <a:r>
              <a:rPr lang="en-US" sz="3200" b="1" dirty="0">
                <a:latin typeface="+mj-lt"/>
                <a:ea typeface="Calibri"/>
                <a:cs typeface="Calibri"/>
                <a:sym typeface="Calibri"/>
              </a:rPr>
              <a:t>by name</a:t>
            </a:r>
            <a:endParaRPr sz="2652" b="1" dirty="0">
              <a:latin typeface="+mj-lt"/>
              <a:ea typeface="Calibri"/>
              <a:cs typeface="Calibri"/>
              <a:sym typeface="Calibri"/>
            </a:endParaRPr>
          </a:p>
        </p:txBody>
      </p:sp>
      <p:graphicFrame>
        <p:nvGraphicFramePr>
          <p:cNvPr id="4" name="Table 3"/>
          <p:cNvGraphicFramePr>
            <a:graphicFrameLocks noGrp="1"/>
          </p:cNvGraphicFramePr>
          <p:nvPr>
            <p:extLst>
              <p:ext uri="{D42A27DB-BD31-4B8C-83A1-F6EECF244321}">
                <p14:modId xmlns:p14="http://schemas.microsoft.com/office/powerpoint/2010/main" val="720601097"/>
              </p:ext>
            </p:extLst>
          </p:nvPr>
        </p:nvGraphicFramePr>
        <p:xfrm>
          <a:off x="1012156" y="4167322"/>
          <a:ext cx="4826000" cy="2233477"/>
        </p:xfrm>
        <a:graphic>
          <a:graphicData uri="http://schemas.openxmlformats.org/drawingml/2006/table">
            <a:tbl>
              <a:tblPr/>
              <a:tblGrid>
                <a:gridCol w="1092200">
                  <a:extLst>
                    <a:ext uri="{9D8B030D-6E8A-4147-A177-3AD203B41FA5}">
                      <a16:colId xmlns:a16="http://schemas.microsoft.com/office/drawing/2014/main" val="2581507180"/>
                    </a:ext>
                  </a:extLst>
                </a:gridCol>
                <a:gridCol w="1397000">
                  <a:extLst>
                    <a:ext uri="{9D8B030D-6E8A-4147-A177-3AD203B41FA5}">
                      <a16:colId xmlns:a16="http://schemas.microsoft.com/office/drawing/2014/main" val="3049758104"/>
                    </a:ext>
                  </a:extLst>
                </a:gridCol>
                <a:gridCol w="1270000">
                  <a:extLst>
                    <a:ext uri="{9D8B030D-6E8A-4147-A177-3AD203B41FA5}">
                      <a16:colId xmlns:a16="http://schemas.microsoft.com/office/drawing/2014/main" val="2722530986"/>
                    </a:ext>
                  </a:extLst>
                </a:gridCol>
                <a:gridCol w="1066800">
                  <a:extLst>
                    <a:ext uri="{9D8B030D-6E8A-4147-A177-3AD203B41FA5}">
                      <a16:colId xmlns:a16="http://schemas.microsoft.com/office/drawing/2014/main" val="2802192968"/>
                    </a:ext>
                  </a:extLst>
                </a:gridCol>
              </a:tblGrid>
              <a:tr h="734025">
                <a:tc>
                  <a:txBody>
                    <a:bodyPr/>
                    <a:lstStyle/>
                    <a:p>
                      <a:pPr algn="ctr" rtl="0" fontAlgn="ctr"/>
                      <a:r>
                        <a:rPr lang="en-US" sz="1800" b="1" i="0" u="none" strike="noStrike">
                          <a:solidFill>
                            <a:srgbClr val="FFFFFF"/>
                          </a:solidFill>
                          <a:effectLst/>
                          <a:latin typeface="Arial" panose="020B0604020202020204" pitchFamily="34" charset="0"/>
                        </a:rPr>
                        <a:t>mrn</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538DD5"/>
                    </a:solidFill>
                  </a:tcPr>
                </a:tc>
                <a:tc>
                  <a:txBody>
                    <a:bodyPr/>
                    <a:lstStyle/>
                    <a:p>
                      <a:pPr algn="ctr" rtl="0" fontAlgn="ctr"/>
                      <a:r>
                        <a:rPr lang="en-US" sz="1800" b="1" i="0" u="none" strike="noStrike">
                          <a:solidFill>
                            <a:srgbClr val="FFFFFF"/>
                          </a:solidFill>
                          <a:effectLst/>
                          <a:latin typeface="Arial" panose="020B0604020202020204" pitchFamily="34" charset="0"/>
                        </a:rPr>
                        <a:t>first_name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A6A6A6"/>
                    </a:solidFill>
                  </a:tcPr>
                </a:tc>
                <a:tc>
                  <a:txBody>
                    <a:bodyPr/>
                    <a:lstStyle/>
                    <a:p>
                      <a:pPr algn="ctr" rtl="0" fontAlgn="ctr"/>
                      <a:r>
                        <a:rPr lang="en-US" sz="1800" b="1" i="0" u="none" strike="noStrike">
                          <a:solidFill>
                            <a:srgbClr val="FFFFFF"/>
                          </a:solidFill>
                          <a:effectLst/>
                          <a:latin typeface="Arial" panose="020B0604020202020204" pitchFamily="34" charset="0"/>
                        </a:rPr>
                        <a:t>last_name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538DD5"/>
                    </a:solidFill>
                  </a:tcPr>
                </a:tc>
                <a:tc>
                  <a:txBody>
                    <a:bodyPr/>
                    <a:lstStyle/>
                    <a:p>
                      <a:pPr algn="ctr" rtl="0" fontAlgn="ctr"/>
                      <a:r>
                        <a:rPr lang="en-US" sz="1800" b="1" i="0" u="none" strike="noStrike">
                          <a:solidFill>
                            <a:srgbClr val="FFFFFF"/>
                          </a:solidFill>
                          <a:effectLst/>
                          <a:latin typeface="Arial" panose="020B0604020202020204" pitchFamily="34" charset="0"/>
                        </a:rPr>
                        <a:t>gender</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A6A6A6"/>
                    </a:solidFill>
                  </a:tcPr>
                </a:tc>
                <a:extLst>
                  <a:ext uri="{0D108BD9-81ED-4DB2-BD59-A6C34878D82A}">
                    <a16:rowId xmlns:a16="http://schemas.microsoft.com/office/drawing/2014/main" val="2011105334"/>
                  </a:ext>
                </a:extLst>
              </a:tr>
              <a:tr h="368975">
                <a:tc>
                  <a:txBody>
                    <a:bodyPr/>
                    <a:lstStyle/>
                    <a:p>
                      <a:pPr algn="ctr" rtl="0" fontAlgn="ctr"/>
                      <a:r>
                        <a:rPr lang="en-US" sz="1800" b="0" i="0" u="none" strike="noStrike" dirty="0">
                          <a:solidFill>
                            <a:srgbClr val="000000"/>
                          </a:solidFill>
                          <a:effectLst/>
                          <a:latin typeface="Arial" panose="020B0604020202020204" pitchFamily="34" charset="0"/>
                        </a:rPr>
                        <a:t>5000876</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a:solidFill>
                            <a:srgbClr val="000000"/>
                          </a:solidFill>
                          <a:effectLst/>
                          <a:latin typeface="Arial" panose="020B0604020202020204" pitchFamily="34" charset="0"/>
                        </a:rPr>
                        <a:t>sarella</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1800" b="0" i="0" u="none" strike="noStrike">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a:solidFill>
                            <a:srgbClr val="000000"/>
                          </a:solidFill>
                          <a:effectLst/>
                          <a:latin typeface="Arial" panose="020B0604020202020204" pitchFamily="34" charset="0"/>
                        </a:rPr>
                        <a:t>female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868112959"/>
                  </a:ext>
                </a:extLst>
              </a:tr>
              <a:tr h="380751">
                <a:tc>
                  <a:txBody>
                    <a:bodyPr/>
                    <a:lstStyle/>
                    <a:p>
                      <a:pPr algn="ctr" rtl="0" fontAlgn="ctr"/>
                      <a:r>
                        <a:rPr lang="en-US" sz="1800" b="0" i="0" u="none" strike="noStrike">
                          <a:solidFill>
                            <a:srgbClr val="000000"/>
                          </a:solidFill>
                          <a:effectLst/>
                          <a:latin typeface="Arial" panose="020B0604020202020204" pitchFamily="34" charset="0"/>
                        </a:rPr>
                        <a:t>5006017</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a:solidFill>
                            <a:srgbClr val="000000"/>
                          </a:solidFill>
                          <a:effectLst/>
                          <a:latin typeface="Arial" panose="020B0604020202020204" pitchFamily="34" charset="0"/>
                        </a:rPr>
                        <a:t>alester</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1800" b="0" i="0" u="none" strike="noStrike">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a:solidFill>
                            <a:srgbClr val="000000"/>
                          </a:solidFill>
                          <a:effectLst/>
                          <a:latin typeface="Arial" panose="020B0604020202020204" pitchFamily="34" charset="0"/>
                        </a:rPr>
                        <a:t>male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1574073067"/>
                  </a:ext>
                </a:extLst>
              </a:tr>
              <a:tr h="380751">
                <a:tc>
                  <a:txBody>
                    <a:bodyPr/>
                    <a:lstStyle/>
                    <a:p>
                      <a:pPr algn="ctr" rtl="0" fontAlgn="ctr"/>
                      <a:r>
                        <a:rPr lang="en-US" sz="1800" b="0" i="0" u="none" strike="noStrike">
                          <a:solidFill>
                            <a:srgbClr val="000000"/>
                          </a:solidFill>
                          <a:effectLst/>
                          <a:latin typeface="Arial" panose="020B0604020202020204" pitchFamily="34" charset="0"/>
                        </a:rPr>
                        <a:t>5001412</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a:solidFill>
                            <a:srgbClr val="000000"/>
                          </a:solidFill>
                          <a:effectLst/>
                          <a:latin typeface="Arial" panose="020B0604020202020204" pitchFamily="34" charset="0"/>
                        </a:rPr>
                        <a:t>jhezane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1800" b="0" i="0" u="none" strike="noStrike">
                          <a:solidFill>
                            <a:srgbClr val="000000"/>
                          </a:solidFill>
                          <a:effectLst/>
                          <a:latin typeface="Arial" panose="020B0604020202020204" pitchFamily="34" charset="0"/>
                        </a:rPr>
                        <a:t>westerling</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a:solidFill>
                            <a:srgbClr val="000000"/>
                          </a:solidFill>
                          <a:effectLst/>
                          <a:latin typeface="Arial" panose="020B0604020202020204" pitchFamily="34" charset="0"/>
                        </a:rPr>
                        <a:t>female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2559666717"/>
                  </a:ext>
                </a:extLst>
              </a:tr>
              <a:tr h="368975">
                <a:tc>
                  <a:txBody>
                    <a:bodyPr/>
                    <a:lstStyle/>
                    <a:p>
                      <a:pPr algn="ctr" rtl="0" fontAlgn="ctr"/>
                      <a:r>
                        <a:rPr lang="en-US" sz="1800" b="0" i="0" u="none" strike="noStrike">
                          <a:solidFill>
                            <a:srgbClr val="000000"/>
                          </a:solidFill>
                          <a:effectLst/>
                          <a:latin typeface="Arial" panose="020B0604020202020204" pitchFamily="34" charset="0"/>
                        </a:rPr>
                        <a:t>5000533</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tc>
                  <a:txBody>
                    <a:bodyPr/>
                    <a:lstStyle/>
                    <a:p>
                      <a:pPr algn="ctr" rtl="0" fontAlgn="ctr"/>
                      <a:r>
                        <a:rPr lang="en-US" sz="1800" b="0" i="0" u="none" strike="noStrike">
                          <a:solidFill>
                            <a:srgbClr val="000000"/>
                          </a:solidFill>
                          <a:effectLst/>
                          <a:latin typeface="Arial" panose="020B0604020202020204" pitchFamily="34" charset="0"/>
                        </a:rPr>
                        <a:t>penny</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D9D9D9"/>
                    </a:solidFill>
                  </a:tcPr>
                </a:tc>
                <a:tc>
                  <a:txBody>
                    <a:bodyPr/>
                    <a:lstStyle/>
                    <a:p>
                      <a:pPr algn="ctr" rtl="0" fontAlgn="ctr"/>
                      <a:r>
                        <a:rPr lang="en-US" sz="1800" b="0" i="0" u="none" strike="noStrike">
                          <a:solidFill>
                            <a:srgbClr val="000000"/>
                          </a:solidFill>
                          <a:effectLst/>
                          <a:latin typeface="Arial" panose="020B0604020202020204" pitchFamily="34" charset="0"/>
                        </a:rPr>
                        <a:t>targaryen</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tc>
                  <a:txBody>
                    <a:bodyPr/>
                    <a:lstStyle/>
                    <a:p>
                      <a:pPr algn="ctr" rtl="0" fontAlgn="ctr"/>
                      <a:r>
                        <a:rPr lang="en-US" sz="1800" b="0" i="0" u="none" strike="noStrike" dirty="0">
                          <a:solidFill>
                            <a:srgbClr val="000000"/>
                          </a:solidFill>
                          <a:effectLst/>
                          <a:latin typeface="Arial" panose="020B0604020202020204" pitchFamily="34" charset="0"/>
                        </a:rPr>
                        <a:t>female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D9D9D9"/>
                    </a:solidFill>
                  </a:tcPr>
                </a:tc>
                <a:extLst>
                  <a:ext uri="{0D108BD9-81ED-4DB2-BD59-A6C34878D82A}">
                    <a16:rowId xmlns:a16="http://schemas.microsoft.com/office/drawing/2014/main" val="3315762349"/>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2932315936"/>
              </p:ext>
            </p:extLst>
          </p:nvPr>
        </p:nvGraphicFramePr>
        <p:xfrm>
          <a:off x="7689850" y="4160718"/>
          <a:ext cx="2362200" cy="2233477"/>
        </p:xfrm>
        <a:graphic>
          <a:graphicData uri="http://schemas.openxmlformats.org/drawingml/2006/table">
            <a:tbl>
              <a:tblPr/>
              <a:tblGrid>
                <a:gridCol w="1092200">
                  <a:extLst>
                    <a:ext uri="{9D8B030D-6E8A-4147-A177-3AD203B41FA5}">
                      <a16:colId xmlns:a16="http://schemas.microsoft.com/office/drawing/2014/main" val="346107332"/>
                    </a:ext>
                  </a:extLst>
                </a:gridCol>
                <a:gridCol w="1270000">
                  <a:extLst>
                    <a:ext uri="{9D8B030D-6E8A-4147-A177-3AD203B41FA5}">
                      <a16:colId xmlns:a16="http://schemas.microsoft.com/office/drawing/2014/main" val="110457162"/>
                    </a:ext>
                  </a:extLst>
                </a:gridCol>
              </a:tblGrid>
              <a:tr h="734025">
                <a:tc>
                  <a:txBody>
                    <a:bodyPr/>
                    <a:lstStyle/>
                    <a:p>
                      <a:pPr algn="ctr" rtl="0" fontAlgn="ctr"/>
                      <a:r>
                        <a:rPr lang="en-US" sz="1800" b="1" i="0" u="none" strike="noStrike">
                          <a:solidFill>
                            <a:srgbClr val="FFFFFF"/>
                          </a:solidFill>
                          <a:effectLst/>
                          <a:latin typeface="Arial" panose="020B0604020202020204" pitchFamily="34" charset="0"/>
                        </a:rPr>
                        <a:t>mrn</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538DD5"/>
                    </a:solidFill>
                  </a:tcPr>
                </a:tc>
                <a:tc>
                  <a:txBody>
                    <a:bodyPr/>
                    <a:lstStyle/>
                    <a:p>
                      <a:pPr algn="ctr" rtl="0" fontAlgn="ctr"/>
                      <a:r>
                        <a:rPr lang="en-US" sz="1800" b="1" i="0" u="none" strike="noStrike" dirty="0" err="1">
                          <a:solidFill>
                            <a:srgbClr val="FFFFFF"/>
                          </a:solidFill>
                          <a:effectLst/>
                          <a:latin typeface="Arial" panose="020B0604020202020204" pitchFamily="34" charset="0"/>
                        </a:rPr>
                        <a:t>last_name</a:t>
                      </a:r>
                      <a:endParaRPr lang="en-US" sz="18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538DD5"/>
                    </a:solidFill>
                  </a:tcPr>
                </a:tc>
                <a:extLst>
                  <a:ext uri="{0D108BD9-81ED-4DB2-BD59-A6C34878D82A}">
                    <a16:rowId xmlns:a16="http://schemas.microsoft.com/office/drawing/2014/main" val="120289105"/>
                  </a:ext>
                </a:extLst>
              </a:tr>
              <a:tr h="368975">
                <a:tc>
                  <a:txBody>
                    <a:bodyPr/>
                    <a:lstStyle/>
                    <a:p>
                      <a:pPr algn="ctr" rtl="0" fontAlgn="ctr"/>
                      <a:r>
                        <a:rPr lang="en-US" sz="1800" b="0" i="0" u="none" strike="noStrike">
                          <a:solidFill>
                            <a:srgbClr val="000000"/>
                          </a:solidFill>
                          <a:effectLst/>
                          <a:latin typeface="Arial" panose="020B0604020202020204" pitchFamily="34" charset="0"/>
                        </a:rPr>
                        <a:t>5000876</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2960000228"/>
                  </a:ext>
                </a:extLst>
              </a:tr>
              <a:tr h="380751">
                <a:tc>
                  <a:txBody>
                    <a:bodyPr/>
                    <a:lstStyle/>
                    <a:p>
                      <a:pPr algn="ctr" rtl="0" fontAlgn="ctr"/>
                      <a:r>
                        <a:rPr lang="en-US" sz="1800" b="0" i="0" u="none" strike="noStrike">
                          <a:solidFill>
                            <a:srgbClr val="000000"/>
                          </a:solidFill>
                          <a:effectLst/>
                          <a:latin typeface="Arial" panose="020B0604020202020204" pitchFamily="34" charset="0"/>
                        </a:rPr>
                        <a:t>5006017</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3765887066"/>
                  </a:ext>
                </a:extLst>
              </a:tr>
              <a:tr h="380751">
                <a:tc>
                  <a:txBody>
                    <a:bodyPr/>
                    <a:lstStyle/>
                    <a:p>
                      <a:pPr algn="ctr" rtl="0" fontAlgn="ctr"/>
                      <a:r>
                        <a:rPr lang="en-US" sz="1800" b="0" i="0" u="none" strike="noStrike">
                          <a:solidFill>
                            <a:srgbClr val="000000"/>
                          </a:solidFill>
                          <a:effectLst/>
                          <a:latin typeface="Arial" panose="020B0604020202020204" pitchFamily="34" charset="0"/>
                        </a:rPr>
                        <a:t>5001412</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a:solidFill>
                            <a:srgbClr val="000000"/>
                          </a:solidFill>
                          <a:effectLst/>
                          <a:latin typeface="Arial" panose="020B0604020202020204" pitchFamily="34" charset="0"/>
                        </a:rPr>
                        <a:t>westerling</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3134464694"/>
                  </a:ext>
                </a:extLst>
              </a:tr>
              <a:tr h="368975">
                <a:tc>
                  <a:txBody>
                    <a:bodyPr/>
                    <a:lstStyle/>
                    <a:p>
                      <a:pPr algn="ctr" rtl="0" fontAlgn="ctr"/>
                      <a:r>
                        <a:rPr lang="en-US" sz="1800" b="0" i="0" u="none" strike="noStrike">
                          <a:solidFill>
                            <a:srgbClr val="000000"/>
                          </a:solidFill>
                          <a:effectLst/>
                          <a:latin typeface="Arial" panose="020B0604020202020204" pitchFamily="34" charset="0"/>
                        </a:rPr>
                        <a:t>5000533</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tc>
                  <a:txBody>
                    <a:bodyPr/>
                    <a:lstStyle/>
                    <a:p>
                      <a:pPr algn="ctr" rtl="0" fontAlgn="ctr"/>
                      <a:r>
                        <a:rPr lang="en-US" sz="1800" b="0" i="0" u="none" strike="noStrike" dirty="0" err="1">
                          <a:solidFill>
                            <a:srgbClr val="000000"/>
                          </a:solidFill>
                          <a:effectLst/>
                          <a:latin typeface="Arial" panose="020B0604020202020204" pitchFamily="34" charset="0"/>
                        </a:rPr>
                        <a:t>targaryen</a:t>
                      </a:r>
                      <a:endParaRPr lang="en-US" sz="18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extLst>
                  <a:ext uri="{0D108BD9-81ED-4DB2-BD59-A6C34878D82A}">
                    <a16:rowId xmlns:a16="http://schemas.microsoft.com/office/drawing/2014/main" val="504530610"/>
                  </a:ext>
                </a:extLst>
              </a:tr>
            </a:tbl>
          </a:graphicData>
        </a:graphic>
      </p:graphicFrame>
      <p:sp>
        <p:nvSpPr>
          <p:cNvPr id="20" name="Google Shape;196;p22"/>
          <p:cNvSpPr txBox="1"/>
          <p:nvPr/>
        </p:nvSpPr>
        <p:spPr>
          <a:xfrm rot="5400000">
            <a:off x="5758981" y="5253208"/>
            <a:ext cx="608229" cy="449879"/>
          </a:xfrm>
          <a:prstGeom prst="rect">
            <a:avLst/>
          </a:prstGeom>
          <a:noFill/>
          <a:ln>
            <a:noFill/>
          </a:ln>
        </p:spPr>
        <p:txBody>
          <a:bodyPr spcFirstLastPara="1" wrap="square" lIns="0" tIns="8156" rIns="0" bIns="0" anchor="t" anchorCtr="0">
            <a:noAutofit/>
          </a:bodyPr>
          <a:lstStyle/>
          <a:p>
            <a:pPr marL="6803"/>
            <a:r>
              <a:rPr lang="en-US" sz="2400" b="1" dirty="0">
                <a:solidFill>
                  <a:srgbClr val="0365C0"/>
                </a:solidFill>
                <a:latin typeface="+mj-lt"/>
                <a:ea typeface="Courier New"/>
                <a:cs typeface="Consolas" panose="020B0609020204030204" pitchFamily="49" charset="0"/>
                <a:sym typeface="Courier New"/>
              </a:rPr>
              <a:t>…</a:t>
            </a:r>
            <a:endParaRPr sz="2196" b="1" dirty="0">
              <a:latin typeface="+mj-lt"/>
              <a:ea typeface="Calibri"/>
              <a:cs typeface="Calibri"/>
              <a:sym typeface="Calibri"/>
            </a:endParaRPr>
          </a:p>
        </p:txBody>
      </p:sp>
      <p:sp>
        <p:nvSpPr>
          <p:cNvPr id="24" name="Google Shape;196;p22"/>
          <p:cNvSpPr txBox="1"/>
          <p:nvPr/>
        </p:nvSpPr>
        <p:spPr>
          <a:xfrm>
            <a:off x="3121042" y="6279142"/>
            <a:ext cx="608229" cy="449879"/>
          </a:xfrm>
          <a:prstGeom prst="rect">
            <a:avLst/>
          </a:prstGeom>
          <a:noFill/>
          <a:ln>
            <a:noFill/>
          </a:ln>
        </p:spPr>
        <p:txBody>
          <a:bodyPr spcFirstLastPara="1" wrap="square" lIns="0" tIns="8156" rIns="0" bIns="0" anchor="t" anchorCtr="0">
            <a:noAutofit/>
          </a:bodyPr>
          <a:lstStyle/>
          <a:p>
            <a:pPr marL="6803"/>
            <a:r>
              <a:rPr lang="en-US" sz="2400" b="1" dirty="0">
                <a:solidFill>
                  <a:srgbClr val="0365C0"/>
                </a:solidFill>
                <a:latin typeface="+mj-lt"/>
                <a:ea typeface="Courier New"/>
                <a:cs typeface="Consolas" panose="020B0609020204030204" pitchFamily="49" charset="0"/>
                <a:sym typeface="Courier New"/>
              </a:rPr>
              <a:t>…</a:t>
            </a:r>
            <a:endParaRPr sz="2196" b="1" dirty="0">
              <a:latin typeface="+mj-lt"/>
              <a:ea typeface="Calibri"/>
              <a:cs typeface="Calibri"/>
              <a:sym typeface="Calibri"/>
            </a:endParaRPr>
          </a:p>
        </p:txBody>
      </p:sp>
      <p:sp>
        <p:nvSpPr>
          <p:cNvPr id="25" name="Google Shape;168;p20"/>
          <p:cNvSpPr txBox="1">
            <a:spLocks/>
          </p:cNvSpPr>
          <p:nvPr/>
        </p:nvSpPr>
        <p:spPr>
          <a:xfrm>
            <a:off x="5236567" y="684400"/>
            <a:ext cx="2119273"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000" b="0" i="0" u="none" strike="noStrike" cap="none">
                <a:solidFill>
                  <a:srgbClr val="005493"/>
                </a:solidFill>
                <a:latin typeface="+mj-lt"/>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r>
              <a:rPr lang="en-US" dirty="0">
                <a:solidFill>
                  <a:srgbClr val="000000"/>
                </a:solidFill>
              </a:rPr>
              <a:t>select()</a:t>
            </a:r>
            <a:endParaRPr lang="en-US" dirty="0"/>
          </a:p>
        </p:txBody>
      </p:sp>
      <p:sp>
        <p:nvSpPr>
          <p:cNvPr id="2" name="Slide Number Placeholder 1"/>
          <p:cNvSpPr>
            <a:spLocks noGrp="1"/>
          </p:cNvSpPr>
          <p:nvPr>
            <p:ph type="sldNum" idx="12"/>
          </p:nvPr>
        </p:nvSpPr>
        <p:spPr/>
        <p:txBody>
          <a:bodyPr/>
          <a:lstStyle/>
          <a:p>
            <a:fld id="{00000000-1234-1234-1234-123412341234}" type="slidenum">
              <a:rPr lang="en-US" smtClean="0"/>
              <a:pPr/>
              <a:t>19</a:t>
            </a:fld>
            <a:endParaRPr lang="en-US"/>
          </a:p>
        </p:txBody>
      </p:sp>
    </p:spTree>
    <p:extLst>
      <p:ext uri="{BB962C8B-B14F-4D97-AF65-F5344CB8AC3E}">
        <p14:creationId xmlns:p14="http://schemas.microsoft.com/office/powerpoint/2010/main" val="39610636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E21EB-9D6E-D849-996D-9189EB63587A}"/>
              </a:ext>
            </a:extLst>
          </p:cNvPr>
          <p:cNvSpPr>
            <a:spLocks noGrp="1"/>
          </p:cNvSpPr>
          <p:nvPr>
            <p:ph type="ctrTitle"/>
          </p:nvPr>
        </p:nvSpPr>
        <p:spPr/>
        <p:txBody>
          <a:bodyPr>
            <a:noAutofit/>
          </a:bodyPr>
          <a:lstStyle/>
          <a:p>
            <a:r>
              <a:rPr lang="en-US" sz="7200" dirty="0">
                <a:solidFill>
                  <a:schemeClr val="tx1">
                    <a:lumMod val="75000"/>
                    <a:lumOff val="25000"/>
                  </a:schemeClr>
                </a:solidFill>
                <a:latin typeface="+mj-lt"/>
              </a:rPr>
              <a:t>Data Transformation</a:t>
            </a:r>
          </a:p>
        </p:txBody>
      </p:sp>
      <p:sp>
        <p:nvSpPr>
          <p:cNvPr id="3" name="Subtitle 2">
            <a:extLst>
              <a:ext uri="{FF2B5EF4-FFF2-40B4-BE49-F238E27FC236}">
                <a16:creationId xmlns:a16="http://schemas.microsoft.com/office/drawing/2014/main" id="{214B71DB-1783-DE4F-8447-5E7A1A5DC088}"/>
              </a:ext>
            </a:extLst>
          </p:cNvPr>
          <p:cNvSpPr>
            <a:spLocks noGrp="1"/>
          </p:cNvSpPr>
          <p:nvPr>
            <p:ph type="subTitle" idx="1"/>
          </p:nvPr>
        </p:nvSpPr>
        <p:spPr/>
        <p:txBody>
          <a:bodyPr>
            <a:normAutofit/>
          </a:bodyPr>
          <a:lstStyle/>
          <a:p>
            <a:r>
              <a:rPr lang="en-US" sz="2000" dirty="0">
                <a:solidFill>
                  <a:schemeClr val="tx1">
                    <a:lumMod val="65000"/>
                    <a:lumOff val="35000"/>
                  </a:schemeClr>
                </a:solidFill>
              </a:rPr>
              <a:t>Session 4</a:t>
            </a:r>
          </a:p>
          <a:p>
            <a:r>
              <a:rPr lang="en-US" sz="2000" b="1" dirty="0">
                <a:solidFill>
                  <a:schemeClr val="tx1">
                    <a:lumMod val="65000"/>
                    <a:lumOff val="35000"/>
                  </a:schemeClr>
                </a:solidFill>
              </a:rPr>
              <a:t>Amrom Obstfeld</a:t>
            </a:r>
          </a:p>
          <a:p>
            <a:r>
              <a:rPr lang="en-US" sz="2000" dirty="0">
                <a:solidFill>
                  <a:schemeClr val="tx1">
                    <a:lumMod val="65000"/>
                    <a:lumOff val="35000"/>
                  </a:schemeClr>
                </a:solidFill>
              </a:rPr>
              <a:t>July 18, 2021</a:t>
            </a:r>
          </a:p>
        </p:txBody>
      </p:sp>
      <p:sp>
        <p:nvSpPr>
          <p:cNvPr id="5" name="Slide Number Placeholder 4"/>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2</a:t>
            </a:fld>
            <a:endParaRPr lang="en-US">
              <a:solidFill>
                <a:prstClr val="black">
                  <a:lumMod val="95000"/>
                  <a:lumOff val="5000"/>
                </a:prstClr>
              </a:solidFill>
            </a:endParaRPr>
          </a:p>
        </p:txBody>
      </p:sp>
    </p:spTree>
    <p:extLst>
      <p:ext uri="{BB962C8B-B14F-4D97-AF65-F5344CB8AC3E}">
        <p14:creationId xmlns:p14="http://schemas.microsoft.com/office/powerpoint/2010/main" val="17114873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0"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aphicFrame>
        <p:nvGraphicFramePr>
          <p:cNvPr id="21" name="Google Shape;199;p22" hidden="1"/>
          <p:cNvGraphicFramePr/>
          <p:nvPr/>
        </p:nvGraphicFramePr>
        <p:xfrm>
          <a:off x="6870169" y="3499933"/>
          <a:ext cx="3884753" cy="3171090"/>
        </p:xfrm>
        <a:graphic>
          <a:graphicData uri="http://schemas.openxmlformats.org/drawingml/2006/table">
            <a:tbl>
              <a:tblPr>
                <a:noFill/>
                <a:tableStyleId>{71CB66AA-850D-4605-A19E-2ED404D436C7}</a:tableStyleId>
              </a:tblPr>
              <a:tblGrid>
                <a:gridCol w="2180430">
                  <a:extLst>
                    <a:ext uri="{9D8B030D-6E8A-4147-A177-3AD203B41FA5}">
                      <a16:colId xmlns:a16="http://schemas.microsoft.com/office/drawing/2014/main" val="20000"/>
                    </a:ext>
                  </a:extLst>
                </a:gridCol>
                <a:gridCol w="1704323">
                  <a:extLst>
                    <a:ext uri="{9D8B030D-6E8A-4147-A177-3AD203B41FA5}">
                      <a16:colId xmlns:a16="http://schemas.microsoft.com/office/drawing/2014/main" val="20001"/>
                    </a:ext>
                  </a:extLst>
                </a:gridCol>
              </a:tblGrid>
              <a:tr h="459090">
                <a:tc>
                  <a:txBody>
                    <a:bodyPr/>
                    <a:lstStyle/>
                    <a:p>
                      <a:pPr marL="0" lvl="0" indent="0" algn="ctr" rtl="0">
                        <a:spcBef>
                          <a:spcPts val="0"/>
                        </a:spcBef>
                        <a:spcAft>
                          <a:spcPts val="0"/>
                        </a:spcAft>
                        <a:buNone/>
                      </a:pPr>
                      <a:r>
                        <a:rPr lang="en-US" sz="1200" b="1" dirty="0">
                          <a:solidFill>
                            <a:schemeClr val="lt1"/>
                          </a:solidFill>
                        </a:rPr>
                        <a:t>description</a:t>
                      </a:r>
                      <a:endParaRPr sz="1200" b="1" dirty="0">
                        <a:solidFill>
                          <a:schemeClr val="lt1"/>
                        </a:solidFill>
                      </a:endParaRPr>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B w="18975" cap="flat" cmpd="sng">
                      <a:solidFill>
                        <a:srgbClr val="FFFFFF"/>
                      </a:solidFill>
                      <a:prstDash val="solid"/>
                      <a:round/>
                      <a:headEnd type="none" w="sm" len="sm"/>
                      <a:tailEnd type="none" w="sm" len="sm"/>
                    </a:lnB>
                    <a:solidFill>
                      <a:srgbClr val="538DD5"/>
                    </a:solidFill>
                  </a:tcPr>
                </a:tc>
                <a:tc>
                  <a:txBody>
                    <a:bodyPr/>
                    <a:lstStyle/>
                    <a:p>
                      <a:pPr marL="0" lvl="0" indent="0" algn="ctr" rtl="0">
                        <a:spcBef>
                          <a:spcPts val="0"/>
                        </a:spcBef>
                        <a:spcAft>
                          <a:spcPts val="0"/>
                        </a:spcAft>
                        <a:buNone/>
                      </a:pPr>
                      <a:r>
                        <a:rPr lang="en-US" sz="1200" b="1" dirty="0">
                          <a:solidFill>
                            <a:schemeClr val="lt1"/>
                          </a:solidFill>
                        </a:rPr>
                        <a:t>department</a:t>
                      </a:r>
                      <a:endParaRPr sz="1200" b="1" dirty="0">
                        <a:solidFill>
                          <a:schemeClr val="lt1"/>
                        </a:solidFill>
                      </a:endParaRPr>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B w="18975" cap="flat" cmpd="sng">
                      <a:solidFill>
                        <a:srgbClr val="FFFFFF"/>
                      </a:solidFill>
                      <a:prstDash val="solid"/>
                      <a:round/>
                      <a:headEnd type="none" w="sm" len="sm"/>
                      <a:tailEnd type="none" w="sm" len="sm"/>
                    </a:lnB>
                    <a:solidFill>
                      <a:srgbClr val="538DD5"/>
                    </a:solidFill>
                  </a:tcPr>
                </a:tc>
                <a:extLst>
                  <a:ext uri="{0D108BD9-81ED-4DB2-BD59-A6C34878D82A}">
                    <a16:rowId xmlns:a16="http://schemas.microsoft.com/office/drawing/2014/main" val="10000"/>
                  </a:ext>
                </a:extLst>
              </a:tr>
              <a:tr h="717345">
                <a:tc>
                  <a:txBody>
                    <a:bodyPr/>
                    <a:lstStyle/>
                    <a:p>
                      <a:pPr marL="0" lvl="0" indent="0" algn="ctr" rtl="0">
                        <a:spcBef>
                          <a:spcPts val="0"/>
                        </a:spcBef>
                        <a:spcAft>
                          <a:spcPts val="0"/>
                        </a:spcAft>
                        <a:buNone/>
                      </a:pPr>
                      <a:r>
                        <a:rPr lang="en-US" sz="1200" dirty="0"/>
                        <a:t>PROTHROMBIN TIME</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18975" cap="flat" cmpd="sng">
                      <a:solidFill>
                        <a:srgbClr val="FFFFFF"/>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a:t>INTERNAL MEDICINE CLINIC</a:t>
                      </a:r>
                      <a:endParaRPr sz="120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18975" cap="flat" cmpd="sng">
                      <a:solidFill>
                        <a:srgbClr val="FFFFFF"/>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val="10001"/>
                  </a:ext>
                </a:extLst>
              </a:tr>
              <a:tr h="717345">
                <a:tc>
                  <a:txBody>
                    <a:bodyPr/>
                    <a:lstStyle/>
                    <a:p>
                      <a:pPr marL="0" lvl="0" indent="0" algn="ctr" rtl="0">
                        <a:spcBef>
                          <a:spcPts val="0"/>
                        </a:spcBef>
                        <a:spcAft>
                          <a:spcPts val="0"/>
                        </a:spcAft>
                        <a:buNone/>
                      </a:pPr>
                      <a:r>
                        <a:rPr lang="en-US" sz="1200" dirty="0"/>
                        <a:t>BASIC METABOLIC PANEL</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INTERNAL MEDICINE CLINIC</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val="10002"/>
                  </a:ext>
                </a:extLst>
              </a:tr>
              <a:tr h="717345">
                <a:tc>
                  <a:txBody>
                    <a:bodyPr/>
                    <a:lstStyle/>
                    <a:p>
                      <a:pPr marL="0" lvl="0" indent="0" algn="ctr" rtl="0">
                        <a:spcBef>
                          <a:spcPts val="0"/>
                        </a:spcBef>
                        <a:spcAft>
                          <a:spcPts val="0"/>
                        </a:spcAft>
                        <a:buNone/>
                      </a:pPr>
                      <a:r>
                        <a:rPr lang="en-US" sz="1200"/>
                        <a:t>THYROID STIMULATING HORMONE</a:t>
                      </a:r>
                      <a:endParaRPr sz="120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val="10003"/>
                  </a:ext>
                </a:extLst>
              </a:tr>
              <a:tr h="559965">
                <a:tc>
                  <a:txBody>
                    <a:bodyPr/>
                    <a:lstStyle/>
                    <a:p>
                      <a:pPr marL="0" lvl="0" indent="0" algn="ctr" rtl="0">
                        <a:spcBef>
                          <a:spcPts val="0"/>
                        </a:spcBef>
                        <a:spcAft>
                          <a:spcPts val="0"/>
                        </a:spcAft>
                        <a:buNone/>
                      </a:pPr>
                      <a:r>
                        <a:rPr lang="en-US" sz="1200" dirty="0"/>
                        <a:t>T4, FREE</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val="10004"/>
                  </a:ext>
                </a:extLst>
              </a:tr>
            </a:tbl>
          </a:graphicData>
        </a:graphic>
      </p:graphicFrame>
      <p:sp>
        <p:nvSpPr>
          <p:cNvPr id="18" name="Google Shape;197;p22"/>
          <p:cNvSpPr/>
          <p:nvPr/>
        </p:nvSpPr>
        <p:spPr>
          <a:xfrm>
            <a:off x="6504143" y="5070610"/>
            <a:ext cx="361572" cy="206847"/>
          </a:xfrm>
          <a:custGeom>
            <a:avLst/>
            <a:gdLst/>
            <a:ahLst/>
            <a:cxnLst/>
            <a:rect l="l" t="t" r="r" b="b"/>
            <a:pathLst>
              <a:path w="622300" h="382270" extrusionOk="0">
                <a:moveTo>
                  <a:pt x="357633" y="0"/>
                </a:moveTo>
                <a:lnTo>
                  <a:pt x="357633" y="133826"/>
                </a:lnTo>
                <a:lnTo>
                  <a:pt x="0" y="133826"/>
                </a:lnTo>
                <a:lnTo>
                  <a:pt x="0" y="247817"/>
                </a:lnTo>
                <a:lnTo>
                  <a:pt x="357633" y="247817"/>
                </a:lnTo>
                <a:lnTo>
                  <a:pt x="357633" y="381642"/>
                </a:lnTo>
                <a:lnTo>
                  <a:pt x="622085" y="190821"/>
                </a:lnTo>
                <a:lnTo>
                  <a:pt x="357633" y="0"/>
                </a:lnTo>
                <a:close/>
              </a:path>
            </a:pathLst>
          </a:custGeom>
          <a:solidFill>
            <a:srgbClr val="53585F"/>
          </a:solidFill>
          <a:ln>
            <a:noFill/>
          </a:ln>
        </p:spPr>
        <p:txBody>
          <a:bodyPr spcFirstLastPara="1" wrap="square" lIns="0" tIns="0" rIns="0" bIns="0" anchor="t" anchorCtr="0">
            <a:noAutofit/>
          </a:bodyPr>
          <a:lstStyle/>
          <a:p>
            <a:endParaRPr sz="964"/>
          </a:p>
        </p:txBody>
      </p:sp>
      <p:sp>
        <p:nvSpPr>
          <p:cNvPr id="23" name="Google Shape;196;p22"/>
          <p:cNvSpPr txBox="1"/>
          <p:nvPr/>
        </p:nvSpPr>
        <p:spPr>
          <a:xfrm>
            <a:off x="2310063" y="3565629"/>
            <a:ext cx="2230187" cy="409471"/>
          </a:xfrm>
          <a:prstGeom prst="rect">
            <a:avLst/>
          </a:prstGeom>
          <a:noFill/>
          <a:ln>
            <a:noFill/>
          </a:ln>
        </p:spPr>
        <p:txBody>
          <a:bodyPr spcFirstLastPara="1" wrap="square" lIns="0" tIns="8156" rIns="0" bIns="0" anchor="t" anchorCtr="0">
            <a:noAutofit/>
          </a:bodyPr>
          <a:lstStyle/>
          <a:p>
            <a:pPr marL="6803"/>
            <a:r>
              <a:rPr lang="en-US" sz="2400" b="1" dirty="0" err="1">
                <a:solidFill>
                  <a:srgbClr val="0365C0"/>
                </a:solidFill>
                <a:latin typeface="+mj-lt"/>
                <a:ea typeface="Courier New"/>
                <a:cs typeface="Consolas" panose="020B0609020204030204" pitchFamily="49" charset="0"/>
                <a:sym typeface="Courier New"/>
              </a:rPr>
              <a:t>covid_testing</a:t>
            </a:r>
            <a:endParaRPr sz="2196" b="1" dirty="0">
              <a:latin typeface="+mj-lt"/>
              <a:ea typeface="Calibri"/>
              <a:cs typeface="Calibri"/>
              <a:sym typeface="Calibri"/>
            </a:endParaRPr>
          </a:p>
        </p:txBody>
      </p:sp>
      <p:sp>
        <p:nvSpPr>
          <p:cNvPr id="14" name="Google Shape;131;p17"/>
          <p:cNvSpPr/>
          <p:nvPr/>
        </p:nvSpPr>
        <p:spPr>
          <a:xfrm>
            <a:off x="1114978" y="2338959"/>
            <a:ext cx="10400563"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5" name="Rectangle 14"/>
          <p:cNvSpPr/>
          <p:nvPr/>
        </p:nvSpPr>
        <p:spPr>
          <a:xfrm>
            <a:off x="943897" y="2418375"/>
            <a:ext cx="10877531" cy="584775"/>
          </a:xfrm>
          <a:prstGeom prst="rect">
            <a:avLst/>
          </a:prstGeom>
        </p:spPr>
        <p:txBody>
          <a:bodyPr wrap="square">
            <a:spAutoFit/>
          </a:bodyPr>
          <a:lstStyle/>
          <a:p>
            <a:pPr marL="146953" lvl="0">
              <a:spcBef>
                <a:spcPts val="2126"/>
              </a:spcBef>
            </a:pPr>
            <a:r>
              <a:rPr lang="en-US" sz="3200" dirty="0">
                <a:latin typeface="Consolas" panose="020B0609020204030204" pitchFamily="49" charset="0"/>
                <a:ea typeface="Courier New"/>
                <a:cs typeface="Consolas" panose="020B0609020204030204" pitchFamily="49" charset="0"/>
                <a:sym typeface="Courier New"/>
              </a:rPr>
              <a:t>select(</a:t>
            </a:r>
            <a:r>
              <a:rPr lang="en-US" sz="3200" dirty="0" err="1">
                <a:solidFill>
                  <a:srgbClr val="0365C0"/>
                </a:solidFill>
                <a:latin typeface="Consolas" panose="020B0609020204030204" pitchFamily="49" charset="0"/>
                <a:ea typeface="Courier New"/>
                <a:cs typeface="Consolas" panose="020B0609020204030204" pitchFamily="49" charset="0"/>
                <a:sym typeface="Courier New"/>
              </a:rPr>
              <a:t>covid_testing</a:t>
            </a:r>
            <a:r>
              <a:rPr lang="en-US" sz="3200" dirty="0">
                <a:solidFill>
                  <a:srgbClr val="0365C0"/>
                </a:solidFill>
                <a:latin typeface="Consolas" panose="020B0609020204030204" pitchFamily="49" charset="0"/>
                <a:ea typeface="Courier New"/>
                <a:cs typeface="Consolas" panose="020B0609020204030204" pitchFamily="49" charset="0"/>
                <a:sym typeface="Courier New"/>
              </a:rPr>
              <a:t>, </a:t>
            </a:r>
            <a:r>
              <a:rPr lang="en-US" sz="3200" dirty="0">
                <a:solidFill>
                  <a:schemeClr val="accent3"/>
                </a:solidFill>
                <a:latin typeface="Consolas" panose="020B0609020204030204" pitchFamily="49" charset="0"/>
                <a:ea typeface="Courier New"/>
                <a:cs typeface="Consolas" panose="020B0609020204030204" pitchFamily="49" charset="0"/>
                <a:sym typeface="Courier New"/>
              </a:rPr>
              <a:t>-</a:t>
            </a:r>
            <a:r>
              <a:rPr lang="en-US" sz="3200" dirty="0" err="1">
                <a:solidFill>
                  <a:schemeClr val="accent3"/>
                </a:solidFill>
                <a:latin typeface="Consolas" panose="020B0609020204030204" pitchFamily="49" charset="0"/>
                <a:ea typeface="Courier New"/>
                <a:cs typeface="Consolas" panose="020B0609020204030204" pitchFamily="49" charset="0"/>
                <a:sym typeface="Courier New"/>
              </a:rPr>
              <a:t>mrn</a:t>
            </a:r>
            <a:r>
              <a:rPr lang="en-US" sz="3200" dirty="0">
                <a:solidFill>
                  <a:schemeClr val="accent3"/>
                </a:solidFill>
                <a:latin typeface="Consolas" panose="020B0609020204030204" pitchFamily="49" charset="0"/>
                <a:ea typeface="Courier New"/>
                <a:cs typeface="Consolas" panose="020B0609020204030204" pitchFamily="49" charset="0"/>
                <a:sym typeface="Courier New"/>
              </a:rPr>
              <a:t>, -</a:t>
            </a:r>
            <a:r>
              <a:rPr lang="en-US" sz="3200" dirty="0" err="1">
                <a:solidFill>
                  <a:schemeClr val="accent3"/>
                </a:solidFill>
                <a:latin typeface="Consolas" panose="020B0609020204030204" pitchFamily="49" charset="0"/>
                <a:ea typeface="Courier New"/>
                <a:cs typeface="Consolas" panose="020B0609020204030204" pitchFamily="49" charset="0"/>
                <a:sym typeface="Courier New"/>
              </a:rPr>
              <a:t>last_name</a:t>
            </a:r>
            <a:r>
              <a:rPr lang="en-US" sz="3200" dirty="0">
                <a:latin typeface="Consolas" panose="020B0609020204030204" pitchFamily="49" charset="0"/>
                <a:ea typeface="Courier New"/>
                <a:cs typeface="Consolas" panose="020B0609020204030204" pitchFamily="49" charset="0"/>
                <a:sym typeface="Courier New"/>
              </a:rPr>
              <a:t>)</a:t>
            </a:r>
          </a:p>
        </p:txBody>
      </p:sp>
      <p:sp>
        <p:nvSpPr>
          <p:cNvPr id="16" name="Google Shape;171;p20"/>
          <p:cNvSpPr txBox="1"/>
          <p:nvPr/>
        </p:nvSpPr>
        <p:spPr>
          <a:xfrm>
            <a:off x="2886227" y="1725727"/>
            <a:ext cx="8266444" cy="584860"/>
          </a:xfrm>
          <a:prstGeom prst="rect">
            <a:avLst/>
          </a:prstGeom>
          <a:noFill/>
          <a:ln>
            <a:noFill/>
          </a:ln>
        </p:spPr>
        <p:txBody>
          <a:bodyPr spcFirstLastPara="1" wrap="square" lIns="0" tIns="6455" rIns="0" bIns="0" anchor="t" anchorCtr="0">
            <a:noAutofit/>
          </a:bodyPr>
          <a:lstStyle/>
          <a:p>
            <a:pPr marL="6803"/>
            <a:r>
              <a:rPr lang="en-US" sz="3200" dirty="0">
                <a:latin typeface="+mj-lt"/>
                <a:ea typeface="Calibri"/>
                <a:cs typeface="Calibri"/>
                <a:sym typeface="Calibri"/>
              </a:rPr>
              <a:t>Extract columns from a data frame </a:t>
            </a:r>
            <a:r>
              <a:rPr lang="en-US" sz="3200" b="1" dirty="0">
                <a:latin typeface="+mj-lt"/>
                <a:ea typeface="Calibri"/>
                <a:cs typeface="Calibri"/>
                <a:sym typeface="Calibri"/>
              </a:rPr>
              <a:t>by name</a:t>
            </a:r>
            <a:endParaRPr sz="2652" b="1" dirty="0">
              <a:latin typeface="+mj-lt"/>
              <a:ea typeface="Calibri"/>
              <a:cs typeface="Calibri"/>
              <a:sym typeface="Calibri"/>
            </a:endParaRPr>
          </a:p>
        </p:txBody>
      </p:sp>
      <p:graphicFrame>
        <p:nvGraphicFramePr>
          <p:cNvPr id="4" name="Table 3"/>
          <p:cNvGraphicFramePr>
            <a:graphicFrameLocks noGrp="1"/>
          </p:cNvGraphicFramePr>
          <p:nvPr>
            <p:extLst>
              <p:ext uri="{D42A27DB-BD31-4B8C-83A1-F6EECF244321}">
                <p14:modId xmlns:p14="http://schemas.microsoft.com/office/powerpoint/2010/main" val="4141039753"/>
              </p:ext>
            </p:extLst>
          </p:nvPr>
        </p:nvGraphicFramePr>
        <p:xfrm>
          <a:off x="1012156" y="4167322"/>
          <a:ext cx="4826000" cy="2233477"/>
        </p:xfrm>
        <a:graphic>
          <a:graphicData uri="http://schemas.openxmlformats.org/drawingml/2006/table">
            <a:tbl>
              <a:tblPr/>
              <a:tblGrid>
                <a:gridCol w="1092200">
                  <a:extLst>
                    <a:ext uri="{9D8B030D-6E8A-4147-A177-3AD203B41FA5}">
                      <a16:colId xmlns:a16="http://schemas.microsoft.com/office/drawing/2014/main" val="2581507180"/>
                    </a:ext>
                  </a:extLst>
                </a:gridCol>
                <a:gridCol w="1397000">
                  <a:extLst>
                    <a:ext uri="{9D8B030D-6E8A-4147-A177-3AD203B41FA5}">
                      <a16:colId xmlns:a16="http://schemas.microsoft.com/office/drawing/2014/main" val="3049758104"/>
                    </a:ext>
                  </a:extLst>
                </a:gridCol>
                <a:gridCol w="1270000">
                  <a:extLst>
                    <a:ext uri="{9D8B030D-6E8A-4147-A177-3AD203B41FA5}">
                      <a16:colId xmlns:a16="http://schemas.microsoft.com/office/drawing/2014/main" val="2722530986"/>
                    </a:ext>
                  </a:extLst>
                </a:gridCol>
                <a:gridCol w="1066800">
                  <a:extLst>
                    <a:ext uri="{9D8B030D-6E8A-4147-A177-3AD203B41FA5}">
                      <a16:colId xmlns:a16="http://schemas.microsoft.com/office/drawing/2014/main" val="2802192968"/>
                    </a:ext>
                  </a:extLst>
                </a:gridCol>
              </a:tblGrid>
              <a:tr h="734025">
                <a:tc>
                  <a:txBody>
                    <a:bodyPr/>
                    <a:lstStyle/>
                    <a:p>
                      <a:pPr algn="ctr" rtl="0" fontAlgn="ctr"/>
                      <a:r>
                        <a:rPr lang="en-US" sz="1800" b="1" i="0" u="none" strike="noStrike" dirty="0" err="1">
                          <a:solidFill>
                            <a:srgbClr val="FFFFFF"/>
                          </a:solidFill>
                          <a:effectLst/>
                          <a:latin typeface="Arial" panose="020B0604020202020204" pitchFamily="34" charset="0"/>
                        </a:rPr>
                        <a:t>mrn</a:t>
                      </a:r>
                      <a:endParaRPr lang="en-US" sz="18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A6A6A6"/>
                    </a:solidFill>
                  </a:tcPr>
                </a:tc>
                <a:tc>
                  <a:txBody>
                    <a:bodyPr/>
                    <a:lstStyle/>
                    <a:p>
                      <a:pPr algn="ctr" rtl="0" fontAlgn="ctr"/>
                      <a:r>
                        <a:rPr lang="en-US" sz="1800" b="1" i="0" u="none" strike="noStrike" dirty="0" err="1">
                          <a:solidFill>
                            <a:srgbClr val="FFFFFF"/>
                          </a:solidFill>
                          <a:effectLst/>
                          <a:latin typeface="Arial" panose="020B0604020202020204" pitchFamily="34" charset="0"/>
                        </a:rPr>
                        <a:t>first_name</a:t>
                      </a:r>
                      <a:endParaRPr lang="en-US" sz="18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538DD5"/>
                    </a:solidFill>
                  </a:tcPr>
                </a:tc>
                <a:tc>
                  <a:txBody>
                    <a:bodyPr/>
                    <a:lstStyle/>
                    <a:p>
                      <a:pPr algn="ctr" rtl="0" fontAlgn="ctr"/>
                      <a:r>
                        <a:rPr lang="en-US" sz="1800" b="1" i="0" u="none" strike="noStrike" dirty="0" err="1">
                          <a:solidFill>
                            <a:srgbClr val="FFFFFF"/>
                          </a:solidFill>
                          <a:effectLst/>
                          <a:latin typeface="Arial" panose="020B0604020202020204" pitchFamily="34" charset="0"/>
                        </a:rPr>
                        <a:t>last_name</a:t>
                      </a:r>
                      <a:endParaRPr lang="en-US" sz="18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A6A6A6"/>
                    </a:solidFill>
                  </a:tcPr>
                </a:tc>
                <a:tc>
                  <a:txBody>
                    <a:bodyPr/>
                    <a:lstStyle/>
                    <a:p>
                      <a:pPr algn="ctr" rtl="0" fontAlgn="ctr"/>
                      <a:r>
                        <a:rPr lang="en-US" sz="1800" b="1" i="0" u="none" strike="noStrike" dirty="0">
                          <a:solidFill>
                            <a:srgbClr val="FFFFFF"/>
                          </a:solidFill>
                          <a:effectLst/>
                          <a:latin typeface="Arial" panose="020B0604020202020204" pitchFamily="34" charset="0"/>
                        </a:rPr>
                        <a:t>gender</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538DD5"/>
                    </a:solidFill>
                  </a:tcPr>
                </a:tc>
                <a:extLst>
                  <a:ext uri="{0D108BD9-81ED-4DB2-BD59-A6C34878D82A}">
                    <a16:rowId xmlns:a16="http://schemas.microsoft.com/office/drawing/2014/main" val="2011105334"/>
                  </a:ext>
                </a:extLst>
              </a:tr>
              <a:tr h="368975">
                <a:tc>
                  <a:txBody>
                    <a:bodyPr/>
                    <a:lstStyle/>
                    <a:p>
                      <a:pPr algn="ctr" rtl="0" fontAlgn="ctr"/>
                      <a:r>
                        <a:rPr lang="en-US" sz="1800" b="0" i="0" u="none" strike="noStrike" dirty="0">
                          <a:solidFill>
                            <a:srgbClr val="000000"/>
                          </a:solidFill>
                          <a:effectLst/>
                          <a:latin typeface="Arial" panose="020B0604020202020204" pitchFamily="34" charset="0"/>
                        </a:rPr>
                        <a:t>5000876</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1800" b="0" i="0" u="none" strike="noStrike" dirty="0" err="1">
                          <a:solidFill>
                            <a:srgbClr val="000000"/>
                          </a:solidFill>
                          <a:effectLst/>
                          <a:latin typeface="Arial" panose="020B0604020202020204" pitchFamily="34" charset="0"/>
                        </a:rPr>
                        <a:t>sarella</a:t>
                      </a:r>
                      <a:endParaRPr lang="en-US" sz="18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dirty="0">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1800" b="0" i="0" u="none" strike="noStrike" dirty="0">
                          <a:solidFill>
                            <a:srgbClr val="000000"/>
                          </a:solidFill>
                          <a:effectLst/>
                          <a:latin typeface="Arial" panose="020B0604020202020204" pitchFamily="34" charset="0"/>
                        </a:rPr>
                        <a:t>female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868112959"/>
                  </a:ext>
                </a:extLst>
              </a:tr>
              <a:tr h="380751">
                <a:tc>
                  <a:txBody>
                    <a:bodyPr/>
                    <a:lstStyle/>
                    <a:p>
                      <a:pPr algn="ctr" rtl="0" fontAlgn="ctr"/>
                      <a:r>
                        <a:rPr lang="en-US" sz="1800" b="0" i="0" u="none" strike="noStrike">
                          <a:solidFill>
                            <a:srgbClr val="000000"/>
                          </a:solidFill>
                          <a:effectLst/>
                          <a:latin typeface="Arial" panose="020B0604020202020204" pitchFamily="34" charset="0"/>
                        </a:rPr>
                        <a:t>5006017</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1800" b="0" i="0" u="none" strike="noStrike" dirty="0" err="1">
                          <a:solidFill>
                            <a:srgbClr val="000000"/>
                          </a:solidFill>
                          <a:effectLst/>
                          <a:latin typeface="Arial" panose="020B0604020202020204" pitchFamily="34" charset="0"/>
                        </a:rPr>
                        <a:t>alester</a:t>
                      </a:r>
                      <a:endParaRPr lang="en-US" sz="18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dirty="0">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1800" b="0" i="0" u="none" strike="noStrike" dirty="0">
                          <a:solidFill>
                            <a:srgbClr val="000000"/>
                          </a:solidFill>
                          <a:effectLst/>
                          <a:latin typeface="Arial" panose="020B0604020202020204" pitchFamily="34" charset="0"/>
                        </a:rPr>
                        <a:t>male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1574073067"/>
                  </a:ext>
                </a:extLst>
              </a:tr>
              <a:tr h="380751">
                <a:tc>
                  <a:txBody>
                    <a:bodyPr/>
                    <a:lstStyle/>
                    <a:p>
                      <a:pPr algn="ctr" rtl="0" fontAlgn="ctr"/>
                      <a:r>
                        <a:rPr lang="en-US" sz="1800" b="0" i="0" u="none" strike="noStrike">
                          <a:solidFill>
                            <a:srgbClr val="000000"/>
                          </a:solidFill>
                          <a:effectLst/>
                          <a:latin typeface="Arial" panose="020B0604020202020204" pitchFamily="34" charset="0"/>
                        </a:rPr>
                        <a:t>5001412</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1800" b="0" i="0" u="none" strike="noStrike" dirty="0" err="1">
                          <a:solidFill>
                            <a:srgbClr val="000000"/>
                          </a:solidFill>
                          <a:effectLst/>
                          <a:latin typeface="Arial" panose="020B0604020202020204" pitchFamily="34" charset="0"/>
                        </a:rPr>
                        <a:t>jhezane</a:t>
                      </a:r>
                      <a:endParaRPr lang="en-US" sz="18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dirty="0" err="1">
                          <a:solidFill>
                            <a:srgbClr val="000000"/>
                          </a:solidFill>
                          <a:effectLst/>
                          <a:latin typeface="Arial" panose="020B0604020202020204" pitchFamily="34" charset="0"/>
                        </a:rPr>
                        <a:t>westerling</a:t>
                      </a:r>
                      <a:endParaRPr lang="en-US" sz="18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1800" b="0" i="0" u="none" strike="noStrike" dirty="0">
                          <a:solidFill>
                            <a:srgbClr val="000000"/>
                          </a:solidFill>
                          <a:effectLst/>
                          <a:latin typeface="Arial" panose="020B0604020202020204" pitchFamily="34" charset="0"/>
                        </a:rPr>
                        <a:t>female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2559666717"/>
                  </a:ext>
                </a:extLst>
              </a:tr>
              <a:tr h="368975">
                <a:tc>
                  <a:txBody>
                    <a:bodyPr/>
                    <a:lstStyle/>
                    <a:p>
                      <a:pPr algn="ctr" rtl="0" fontAlgn="ctr"/>
                      <a:r>
                        <a:rPr lang="en-US" sz="1800" b="0" i="0" u="none" strike="noStrike" dirty="0">
                          <a:solidFill>
                            <a:srgbClr val="000000"/>
                          </a:solidFill>
                          <a:effectLst/>
                          <a:latin typeface="Arial" panose="020B0604020202020204" pitchFamily="34" charset="0"/>
                        </a:rPr>
                        <a:t>5000533</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D9D9D9"/>
                    </a:solidFill>
                  </a:tcPr>
                </a:tc>
                <a:tc>
                  <a:txBody>
                    <a:bodyPr/>
                    <a:lstStyle/>
                    <a:p>
                      <a:pPr algn="ctr" rtl="0" fontAlgn="ctr"/>
                      <a:r>
                        <a:rPr lang="en-US" sz="1800" b="0" i="0" u="none" strike="noStrike" dirty="0">
                          <a:solidFill>
                            <a:srgbClr val="000000"/>
                          </a:solidFill>
                          <a:effectLst/>
                          <a:latin typeface="Arial" panose="020B0604020202020204" pitchFamily="34" charset="0"/>
                        </a:rPr>
                        <a:t>penny</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tc>
                  <a:txBody>
                    <a:bodyPr/>
                    <a:lstStyle/>
                    <a:p>
                      <a:pPr algn="ctr" rtl="0" fontAlgn="ctr"/>
                      <a:r>
                        <a:rPr lang="en-US" sz="1800" b="0" i="0" u="none" strike="noStrike" dirty="0" err="1">
                          <a:solidFill>
                            <a:srgbClr val="000000"/>
                          </a:solidFill>
                          <a:effectLst/>
                          <a:latin typeface="Arial" panose="020B0604020202020204" pitchFamily="34" charset="0"/>
                        </a:rPr>
                        <a:t>targaryen</a:t>
                      </a:r>
                      <a:endParaRPr lang="en-US" sz="18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D9D9D9"/>
                    </a:solidFill>
                  </a:tcPr>
                </a:tc>
                <a:tc>
                  <a:txBody>
                    <a:bodyPr/>
                    <a:lstStyle/>
                    <a:p>
                      <a:pPr algn="ctr" rtl="0" fontAlgn="ctr"/>
                      <a:r>
                        <a:rPr lang="en-US" sz="1800" b="0" i="0" u="none" strike="noStrike" dirty="0">
                          <a:solidFill>
                            <a:srgbClr val="000000"/>
                          </a:solidFill>
                          <a:effectLst/>
                          <a:latin typeface="Arial" panose="020B0604020202020204" pitchFamily="34" charset="0"/>
                        </a:rPr>
                        <a:t>female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extLst>
                  <a:ext uri="{0D108BD9-81ED-4DB2-BD59-A6C34878D82A}">
                    <a16:rowId xmlns:a16="http://schemas.microsoft.com/office/drawing/2014/main" val="3315762349"/>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804035073"/>
              </p:ext>
            </p:extLst>
          </p:nvPr>
        </p:nvGraphicFramePr>
        <p:xfrm>
          <a:off x="7484724" y="4160718"/>
          <a:ext cx="2567326" cy="2233477"/>
        </p:xfrm>
        <a:graphic>
          <a:graphicData uri="http://schemas.openxmlformats.org/drawingml/2006/table">
            <a:tbl>
              <a:tblPr/>
              <a:tblGrid>
                <a:gridCol w="1351051">
                  <a:extLst>
                    <a:ext uri="{9D8B030D-6E8A-4147-A177-3AD203B41FA5}">
                      <a16:colId xmlns:a16="http://schemas.microsoft.com/office/drawing/2014/main" val="346107332"/>
                    </a:ext>
                  </a:extLst>
                </a:gridCol>
                <a:gridCol w="1216275">
                  <a:extLst>
                    <a:ext uri="{9D8B030D-6E8A-4147-A177-3AD203B41FA5}">
                      <a16:colId xmlns:a16="http://schemas.microsoft.com/office/drawing/2014/main" val="110457162"/>
                    </a:ext>
                  </a:extLst>
                </a:gridCol>
              </a:tblGrid>
              <a:tr h="734025">
                <a:tc>
                  <a:txBody>
                    <a:bodyPr/>
                    <a:lstStyle/>
                    <a:p>
                      <a:pPr algn="ctr" rtl="0" fontAlgn="ctr"/>
                      <a:r>
                        <a:rPr lang="en-US" sz="1800" b="1" i="0" u="none" strike="noStrike" dirty="0" err="1">
                          <a:solidFill>
                            <a:srgbClr val="FFFFFF"/>
                          </a:solidFill>
                          <a:effectLst/>
                          <a:latin typeface="Arial" panose="020B0604020202020204" pitchFamily="34" charset="0"/>
                        </a:rPr>
                        <a:t>first_name</a:t>
                      </a:r>
                      <a:endParaRPr lang="en-US" sz="18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538DD5"/>
                    </a:solidFill>
                  </a:tcPr>
                </a:tc>
                <a:tc>
                  <a:txBody>
                    <a:bodyPr/>
                    <a:lstStyle/>
                    <a:p>
                      <a:pPr algn="ctr" rtl="0" fontAlgn="ctr"/>
                      <a:r>
                        <a:rPr lang="en-US" sz="1800" b="1" i="0" u="none" strike="noStrike" dirty="0">
                          <a:solidFill>
                            <a:srgbClr val="FFFFFF"/>
                          </a:solidFill>
                          <a:effectLst/>
                          <a:latin typeface="Arial" panose="020B0604020202020204" pitchFamily="34" charset="0"/>
                        </a:rPr>
                        <a:t>gender</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538DD5"/>
                    </a:solidFill>
                  </a:tcPr>
                </a:tc>
                <a:extLst>
                  <a:ext uri="{0D108BD9-81ED-4DB2-BD59-A6C34878D82A}">
                    <a16:rowId xmlns:a16="http://schemas.microsoft.com/office/drawing/2014/main" val="120289105"/>
                  </a:ext>
                </a:extLst>
              </a:tr>
              <a:tr h="368975">
                <a:tc>
                  <a:txBody>
                    <a:bodyPr/>
                    <a:lstStyle/>
                    <a:p>
                      <a:pPr algn="ctr" rtl="0" fontAlgn="ctr"/>
                      <a:r>
                        <a:rPr lang="en-US" sz="1800" b="0" i="0" u="none" strike="noStrike" dirty="0" err="1">
                          <a:solidFill>
                            <a:srgbClr val="000000"/>
                          </a:solidFill>
                          <a:effectLst/>
                          <a:latin typeface="Arial" panose="020B0604020202020204" pitchFamily="34" charset="0"/>
                        </a:rPr>
                        <a:t>sarella</a:t>
                      </a:r>
                      <a:endParaRPr lang="en-US" sz="18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dirty="0">
                          <a:solidFill>
                            <a:srgbClr val="000000"/>
                          </a:solidFill>
                          <a:effectLst/>
                          <a:latin typeface="Arial" panose="020B0604020202020204" pitchFamily="34" charset="0"/>
                        </a:rPr>
                        <a:t>female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2960000228"/>
                  </a:ext>
                </a:extLst>
              </a:tr>
              <a:tr h="380751">
                <a:tc>
                  <a:txBody>
                    <a:bodyPr/>
                    <a:lstStyle/>
                    <a:p>
                      <a:pPr algn="ctr" rtl="0" fontAlgn="ctr"/>
                      <a:r>
                        <a:rPr lang="en-US" sz="1800" b="0" i="0" u="none" strike="noStrike" dirty="0" err="1">
                          <a:solidFill>
                            <a:srgbClr val="000000"/>
                          </a:solidFill>
                          <a:effectLst/>
                          <a:latin typeface="Arial" panose="020B0604020202020204" pitchFamily="34" charset="0"/>
                        </a:rPr>
                        <a:t>alester</a:t>
                      </a:r>
                      <a:endParaRPr lang="en-US" sz="18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dirty="0">
                          <a:solidFill>
                            <a:srgbClr val="000000"/>
                          </a:solidFill>
                          <a:effectLst/>
                          <a:latin typeface="Arial" panose="020B0604020202020204" pitchFamily="34" charset="0"/>
                        </a:rPr>
                        <a:t>male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3765887066"/>
                  </a:ext>
                </a:extLst>
              </a:tr>
              <a:tr h="380751">
                <a:tc>
                  <a:txBody>
                    <a:bodyPr/>
                    <a:lstStyle/>
                    <a:p>
                      <a:pPr algn="ctr" rtl="0" fontAlgn="ctr"/>
                      <a:r>
                        <a:rPr lang="en-US" sz="1800" b="0" i="0" u="none" strike="noStrike" dirty="0" err="1">
                          <a:solidFill>
                            <a:srgbClr val="000000"/>
                          </a:solidFill>
                          <a:effectLst/>
                          <a:latin typeface="Arial" panose="020B0604020202020204" pitchFamily="34" charset="0"/>
                        </a:rPr>
                        <a:t>jhezane</a:t>
                      </a:r>
                      <a:endParaRPr lang="en-US" sz="18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dirty="0">
                          <a:solidFill>
                            <a:srgbClr val="000000"/>
                          </a:solidFill>
                          <a:effectLst/>
                          <a:latin typeface="Arial" panose="020B0604020202020204" pitchFamily="34" charset="0"/>
                        </a:rPr>
                        <a:t>female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3134464694"/>
                  </a:ext>
                </a:extLst>
              </a:tr>
              <a:tr h="368975">
                <a:tc>
                  <a:txBody>
                    <a:bodyPr/>
                    <a:lstStyle/>
                    <a:p>
                      <a:pPr algn="ctr" rtl="0" fontAlgn="ctr"/>
                      <a:r>
                        <a:rPr lang="en-US" sz="1800" b="0" i="0" u="none" strike="noStrike" dirty="0">
                          <a:solidFill>
                            <a:srgbClr val="000000"/>
                          </a:solidFill>
                          <a:effectLst/>
                          <a:latin typeface="Arial" panose="020B0604020202020204" pitchFamily="34" charset="0"/>
                        </a:rPr>
                        <a:t>penny</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tc>
                  <a:txBody>
                    <a:bodyPr/>
                    <a:lstStyle/>
                    <a:p>
                      <a:pPr algn="ctr" rtl="0" fontAlgn="ctr"/>
                      <a:r>
                        <a:rPr lang="en-US" sz="1800" b="0" i="0" u="none" strike="noStrike" dirty="0">
                          <a:solidFill>
                            <a:srgbClr val="000000"/>
                          </a:solidFill>
                          <a:effectLst/>
                          <a:latin typeface="Arial" panose="020B0604020202020204" pitchFamily="34" charset="0"/>
                        </a:rPr>
                        <a:t>female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extLst>
                  <a:ext uri="{0D108BD9-81ED-4DB2-BD59-A6C34878D82A}">
                    <a16:rowId xmlns:a16="http://schemas.microsoft.com/office/drawing/2014/main" val="504530610"/>
                  </a:ext>
                </a:extLst>
              </a:tr>
            </a:tbl>
          </a:graphicData>
        </a:graphic>
      </p:graphicFrame>
      <p:sp>
        <p:nvSpPr>
          <p:cNvPr id="20" name="Google Shape;196;p22"/>
          <p:cNvSpPr txBox="1"/>
          <p:nvPr/>
        </p:nvSpPr>
        <p:spPr>
          <a:xfrm rot="5400000">
            <a:off x="5758981" y="5253208"/>
            <a:ext cx="608229" cy="449879"/>
          </a:xfrm>
          <a:prstGeom prst="rect">
            <a:avLst/>
          </a:prstGeom>
          <a:noFill/>
          <a:ln>
            <a:noFill/>
          </a:ln>
        </p:spPr>
        <p:txBody>
          <a:bodyPr spcFirstLastPara="1" wrap="square" lIns="0" tIns="8156" rIns="0" bIns="0" anchor="t" anchorCtr="0">
            <a:noAutofit/>
          </a:bodyPr>
          <a:lstStyle/>
          <a:p>
            <a:pPr marL="6803"/>
            <a:r>
              <a:rPr lang="en-US" sz="2400" b="1" dirty="0">
                <a:solidFill>
                  <a:srgbClr val="0365C0"/>
                </a:solidFill>
                <a:latin typeface="+mj-lt"/>
                <a:ea typeface="Courier New"/>
                <a:cs typeface="Consolas" panose="020B0609020204030204" pitchFamily="49" charset="0"/>
                <a:sym typeface="Courier New"/>
              </a:rPr>
              <a:t>…</a:t>
            </a:r>
            <a:endParaRPr sz="2196" b="1" dirty="0">
              <a:latin typeface="+mj-lt"/>
              <a:ea typeface="Calibri"/>
              <a:cs typeface="Calibri"/>
              <a:sym typeface="Calibri"/>
            </a:endParaRPr>
          </a:p>
        </p:txBody>
      </p:sp>
      <p:sp>
        <p:nvSpPr>
          <p:cNvPr id="24" name="Google Shape;196;p22"/>
          <p:cNvSpPr txBox="1"/>
          <p:nvPr/>
        </p:nvSpPr>
        <p:spPr>
          <a:xfrm>
            <a:off x="3121042" y="6279142"/>
            <a:ext cx="608229" cy="449879"/>
          </a:xfrm>
          <a:prstGeom prst="rect">
            <a:avLst/>
          </a:prstGeom>
          <a:noFill/>
          <a:ln>
            <a:noFill/>
          </a:ln>
        </p:spPr>
        <p:txBody>
          <a:bodyPr spcFirstLastPara="1" wrap="square" lIns="0" tIns="8156" rIns="0" bIns="0" anchor="t" anchorCtr="0">
            <a:noAutofit/>
          </a:bodyPr>
          <a:lstStyle/>
          <a:p>
            <a:pPr marL="6803"/>
            <a:r>
              <a:rPr lang="en-US" sz="2400" b="1" dirty="0">
                <a:solidFill>
                  <a:srgbClr val="0365C0"/>
                </a:solidFill>
                <a:latin typeface="+mj-lt"/>
                <a:ea typeface="Courier New"/>
                <a:cs typeface="Consolas" panose="020B0609020204030204" pitchFamily="49" charset="0"/>
                <a:sym typeface="Courier New"/>
              </a:rPr>
              <a:t>…</a:t>
            </a:r>
            <a:endParaRPr sz="2196" b="1" dirty="0">
              <a:latin typeface="+mj-lt"/>
              <a:ea typeface="Calibri"/>
              <a:cs typeface="Calibri"/>
              <a:sym typeface="Calibri"/>
            </a:endParaRPr>
          </a:p>
        </p:txBody>
      </p:sp>
      <p:sp>
        <p:nvSpPr>
          <p:cNvPr id="25" name="Google Shape;168;p20"/>
          <p:cNvSpPr txBox="1">
            <a:spLocks/>
          </p:cNvSpPr>
          <p:nvPr/>
        </p:nvSpPr>
        <p:spPr>
          <a:xfrm>
            <a:off x="5236567" y="684400"/>
            <a:ext cx="2119273"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000" b="0" i="0" u="none" strike="noStrike" cap="none">
                <a:solidFill>
                  <a:srgbClr val="005493"/>
                </a:solidFill>
                <a:latin typeface="+mj-lt"/>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r>
              <a:rPr lang="en-US" dirty="0">
                <a:solidFill>
                  <a:srgbClr val="000000"/>
                </a:solidFill>
              </a:rPr>
              <a:t>select()</a:t>
            </a:r>
            <a:endParaRPr lang="en-US" dirty="0"/>
          </a:p>
        </p:txBody>
      </p:sp>
      <p:sp>
        <p:nvSpPr>
          <p:cNvPr id="2" name="Slide Number Placeholder 1"/>
          <p:cNvSpPr>
            <a:spLocks noGrp="1"/>
          </p:cNvSpPr>
          <p:nvPr>
            <p:ph type="sldNum" idx="12"/>
          </p:nvPr>
        </p:nvSpPr>
        <p:spPr/>
        <p:txBody>
          <a:bodyPr/>
          <a:lstStyle/>
          <a:p>
            <a:fld id="{00000000-1234-1234-1234-123412341234}" type="slidenum">
              <a:rPr lang="en-US" smtClean="0"/>
              <a:pPr/>
              <a:t>20</a:t>
            </a:fld>
            <a:endParaRPr lang="en-US"/>
          </a:p>
        </p:txBody>
      </p:sp>
    </p:spTree>
    <p:extLst>
      <p:ext uri="{BB962C8B-B14F-4D97-AF65-F5344CB8AC3E}">
        <p14:creationId xmlns:p14="http://schemas.microsoft.com/office/powerpoint/2010/main" val="30678730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5" name="Shape 385"/>
          <p:cNvSpPr txBox="1"/>
          <p:nvPr/>
        </p:nvSpPr>
        <p:spPr>
          <a:xfrm>
            <a:off x="2012567" y="137384"/>
            <a:ext cx="8184249" cy="11984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normAutofit/>
          </a:bodyPr>
          <a:lstStyle>
            <a:lvl1pPr>
              <a:defRPr sz="10000">
                <a:latin typeface="Helvetica"/>
                <a:ea typeface="Helvetica"/>
                <a:cs typeface="Helvetica"/>
                <a:sym typeface="Helvetica"/>
              </a:defRPr>
            </a:lvl1pPr>
          </a:lstStyle>
          <a:p>
            <a:r>
              <a:rPr sz="5000"/>
              <a:t>select() helpers</a:t>
            </a:r>
          </a:p>
        </p:txBody>
      </p:sp>
      <p:grpSp>
        <p:nvGrpSpPr>
          <p:cNvPr id="390" name="Group 390"/>
          <p:cNvGrpSpPr/>
          <p:nvPr/>
        </p:nvGrpSpPr>
        <p:grpSpPr>
          <a:xfrm>
            <a:off x="746398" y="1498600"/>
            <a:ext cx="10636669" cy="3860800"/>
            <a:chOff x="0" y="0"/>
            <a:chExt cx="21273337" cy="7721600"/>
          </a:xfrm>
        </p:grpSpPr>
        <p:pic>
          <p:nvPicPr>
            <p:cNvPr id="386" name="data-transformation.png"/>
            <p:cNvPicPr>
              <a:picLocks noChangeAspect="1"/>
            </p:cNvPicPr>
            <p:nvPr/>
          </p:nvPicPr>
          <p:blipFill>
            <a:blip r:embed="rId3"/>
            <a:stretch>
              <a:fillRect/>
            </a:stretch>
          </p:blipFill>
          <p:spPr>
            <a:xfrm>
              <a:off x="0" y="0"/>
              <a:ext cx="9992660" cy="7721600"/>
            </a:xfrm>
            <a:prstGeom prst="rect">
              <a:avLst/>
            </a:prstGeom>
            <a:ln w="25400" cap="flat">
              <a:solidFill>
                <a:srgbClr val="000000"/>
              </a:solidFill>
              <a:prstDash val="solid"/>
              <a:miter lim="400000"/>
            </a:ln>
            <a:effectLst/>
          </p:spPr>
        </p:pic>
        <p:sp>
          <p:nvSpPr>
            <p:cNvPr id="387" name="Shape 387"/>
            <p:cNvSpPr/>
            <p:nvPr/>
          </p:nvSpPr>
          <p:spPr>
            <a:xfrm flipH="1">
              <a:off x="6740221" y="2826834"/>
              <a:ext cx="14517308" cy="4551483"/>
            </a:xfrm>
            <a:custGeom>
              <a:avLst/>
              <a:gdLst/>
              <a:ahLst/>
              <a:cxnLst>
                <a:cxn ang="0">
                  <a:pos x="wd2" y="hd2"/>
                </a:cxn>
                <a:cxn ang="5400000">
                  <a:pos x="wd2" y="hd2"/>
                </a:cxn>
                <a:cxn ang="10800000">
                  <a:pos x="wd2" y="hd2"/>
                </a:cxn>
                <a:cxn ang="16200000">
                  <a:pos x="wd2" y="hd2"/>
                </a:cxn>
              </a:cxnLst>
              <a:rect l="0" t="0" r="r" b="b"/>
              <a:pathLst>
                <a:path w="21600" h="21600" extrusionOk="0">
                  <a:moveTo>
                    <a:pt x="0" y="4806"/>
                  </a:moveTo>
                  <a:lnTo>
                    <a:pt x="17051" y="0"/>
                  </a:lnTo>
                  <a:lnTo>
                    <a:pt x="21600" y="25"/>
                  </a:lnTo>
                  <a:lnTo>
                    <a:pt x="21584" y="9213"/>
                  </a:lnTo>
                  <a:lnTo>
                    <a:pt x="20639" y="21600"/>
                  </a:lnTo>
                  <a:lnTo>
                    <a:pt x="0" y="4806"/>
                  </a:lnTo>
                  <a:close/>
                </a:path>
              </a:pathLst>
            </a:custGeom>
            <a:solidFill>
              <a:srgbClr val="000000">
                <a:alpha val="38947"/>
              </a:srgbClr>
            </a:solidFill>
            <a:ln w="12700" cap="flat">
              <a:noFill/>
              <a:miter lim="400000"/>
            </a:ln>
            <a:effectLst/>
          </p:spPr>
          <p:txBody>
            <a:bodyPr wrap="square" lIns="0" tIns="0" rIns="0" bIns="0" numCol="1" anchor="t">
              <a:noAutofit/>
            </a:bodyPr>
            <a:lstStyle/>
            <a:p>
              <a:pPr>
                <a:defRPr sz="5600">
                  <a:solidFill>
                    <a:srgbClr val="FFFFFF"/>
                  </a:solidFill>
                  <a:effectLst>
                    <a:outerShdw blurRad="38100" dist="12700" dir="5400000" rotWithShape="0">
                      <a:srgbClr val="000000">
                        <a:alpha val="50000"/>
                      </a:srgbClr>
                    </a:outerShdw>
                  </a:effectLst>
                </a:defRPr>
              </a:pPr>
              <a:endParaRPr sz="2800"/>
            </a:p>
          </p:txBody>
        </p:sp>
        <p:sp>
          <p:nvSpPr>
            <p:cNvPr id="388" name="Shape 388"/>
            <p:cNvSpPr/>
            <p:nvPr/>
          </p:nvSpPr>
          <p:spPr>
            <a:xfrm>
              <a:off x="6747940" y="2835561"/>
              <a:ext cx="3086291" cy="815256"/>
            </a:xfrm>
            <a:prstGeom prst="rect">
              <a:avLst/>
            </a:prstGeom>
            <a:solidFill>
              <a:srgbClr val="53585F">
                <a:alpha val="60770"/>
              </a:srgbClr>
            </a:solidFill>
            <a:ln w="25400" cap="flat">
              <a:noFill/>
              <a:miter lim="400000"/>
            </a:ln>
            <a:effectLst/>
          </p:spPr>
          <p:txBody>
            <a:bodyPr wrap="square" lIns="35719" tIns="35719" rIns="35719" bIns="35719" numCol="1" anchor="ctr">
              <a:noAutofit/>
            </a:bodyPr>
            <a:lstStyle/>
            <a:p>
              <a:pPr>
                <a:defRPr sz="5600">
                  <a:solidFill>
                    <a:srgbClr val="FFFFFF"/>
                  </a:solidFill>
                  <a:effectLst>
                    <a:outerShdw blurRad="38100" dist="12700" dir="5400000" rotWithShape="0">
                      <a:srgbClr val="000000">
                        <a:alpha val="50000"/>
                      </a:srgbClr>
                    </a:outerShdw>
                  </a:effectLst>
                </a:defRPr>
              </a:pPr>
              <a:endParaRPr sz="2800"/>
            </a:p>
          </p:txBody>
        </p:sp>
        <p:pic>
          <p:nvPicPr>
            <p:cNvPr id="389" name="data-transformation.pdf"/>
            <p:cNvPicPr>
              <a:picLocks noChangeAspect="1"/>
            </p:cNvPicPr>
            <p:nvPr/>
          </p:nvPicPr>
          <p:blipFill>
            <a:blip r:embed="rId4"/>
            <a:srcRect l="66143" t="36499" b="52236"/>
            <a:stretch>
              <a:fillRect/>
            </a:stretch>
          </p:blipFill>
          <p:spPr>
            <a:xfrm>
              <a:off x="7357479" y="3826981"/>
              <a:ext cx="13915859" cy="3577584"/>
            </a:xfrm>
            <a:prstGeom prst="rect">
              <a:avLst/>
            </a:prstGeom>
            <a:ln w="25400" cap="flat">
              <a:solidFill>
                <a:srgbClr val="000000"/>
              </a:solidFill>
              <a:prstDash val="solid"/>
              <a:miter lim="400000"/>
            </a:ln>
            <a:effectLst/>
          </p:spPr>
        </p:pic>
      </p:grpSp>
      <p:sp>
        <p:nvSpPr>
          <p:cNvPr id="3" name="Slide Number Placeholder 2"/>
          <p:cNvSpPr>
            <a:spLocks noGrp="1"/>
          </p:cNvSpPr>
          <p:nvPr>
            <p:ph type="sldNum" sz="quarter" idx="2"/>
          </p:nvPr>
        </p:nvSpPr>
        <p:spPr/>
        <p:txBody>
          <a:bodyPr/>
          <a:lstStyle/>
          <a:p>
            <a:fld id="{86CB4B4D-7CA3-9044-876B-883B54F8677D}" type="slidenum">
              <a:rPr lang="en-US" smtClean="0"/>
              <a:t>21</a:t>
            </a:fld>
            <a:endParaRPr lang="en-US"/>
          </a:p>
        </p:txBody>
      </p:sp>
    </p:spTree>
    <p:extLst>
      <p:ext uri="{BB962C8B-B14F-4D97-AF65-F5344CB8AC3E}">
        <p14:creationId xmlns:p14="http://schemas.microsoft.com/office/powerpoint/2010/main" val="2784755250"/>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6A2D24-E81A-8241-8BE4-10C628CAAAB4}"/>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0F8623C7-1227-A04A-B096-498B1A18A501}"/>
              </a:ext>
            </a:extLst>
          </p:cNvPr>
          <p:cNvSpPr>
            <a:spLocks noGrp="1"/>
          </p:cNvSpPr>
          <p:nvPr>
            <p:ph type="body" sz="quarter" idx="13"/>
          </p:nvPr>
        </p:nvSpPr>
        <p:spPr/>
        <p:txBody>
          <a:bodyPr/>
          <a:lstStyle/>
          <a:p>
            <a:endParaRPr lang="en-US"/>
          </a:p>
        </p:txBody>
      </p:sp>
      <p:sp>
        <p:nvSpPr>
          <p:cNvPr id="4" name="Freeform 3"/>
          <p:cNvSpPr/>
          <p:nvPr/>
        </p:nvSpPr>
        <p:spPr>
          <a:xfrm>
            <a:off x="0" y="0"/>
            <a:ext cx="12192000" cy="6857518"/>
          </a:xfrm>
          <a:custGeom>
            <a:avLst/>
            <a:gdLst>
              <a:gd name="connsiteX0" fmla="*/ 9692640 w 12192000"/>
              <a:gd name="connsiteY0" fmla="*/ 5694218 h 6857518"/>
              <a:gd name="connsiteX1" fmla="*/ 9692640 w 12192000"/>
              <a:gd name="connsiteY1" fmla="*/ 6321565 h 6857518"/>
              <a:gd name="connsiteX2" fmla="*/ 11813437 w 12192000"/>
              <a:gd name="connsiteY2" fmla="*/ 6321565 h 6857518"/>
              <a:gd name="connsiteX3" fmla="*/ 11813437 w 12192000"/>
              <a:gd name="connsiteY3" fmla="*/ 5694218 h 6857518"/>
              <a:gd name="connsiteX4" fmla="*/ 0 w 12192000"/>
              <a:gd name="connsiteY4" fmla="*/ 0 h 6857518"/>
              <a:gd name="connsiteX5" fmla="*/ 12192000 w 12192000"/>
              <a:gd name="connsiteY5" fmla="*/ 0 h 6857518"/>
              <a:gd name="connsiteX6" fmla="*/ 12192000 w 12192000"/>
              <a:gd name="connsiteY6" fmla="*/ 6857518 h 6857518"/>
              <a:gd name="connsiteX7" fmla="*/ 0 w 12192000"/>
              <a:gd name="connsiteY7" fmla="*/ 6857518 h 6857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7518">
                <a:moveTo>
                  <a:pt x="9692640" y="5694218"/>
                </a:moveTo>
                <a:lnTo>
                  <a:pt x="9692640" y="6321565"/>
                </a:lnTo>
                <a:lnTo>
                  <a:pt x="11813437" y="6321565"/>
                </a:lnTo>
                <a:lnTo>
                  <a:pt x="11813437" y="5694218"/>
                </a:lnTo>
                <a:close/>
                <a:moveTo>
                  <a:pt x="0" y="0"/>
                </a:moveTo>
                <a:lnTo>
                  <a:pt x="12192000" y="0"/>
                </a:lnTo>
                <a:lnTo>
                  <a:pt x="12192000" y="6857518"/>
                </a:lnTo>
                <a:lnTo>
                  <a:pt x="0" y="6857518"/>
                </a:lnTo>
                <a:close/>
              </a:path>
            </a:pathLst>
          </a:custGeom>
          <a:blipFill rotWithShape="1">
            <a:blip r:embed="rId3">
              <a:alphaModFix/>
            </a:blip>
            <a:stretch>
              <a:fillRect/>
            </a:stretch>
          </a:blipFill>
          <a:ln>
            <a:noFill/>
          </a:ln>
        </p:spPr>
        <p:txBody>
          <a:bodyPr spcFirstLastPara="1" wrap="square" lIns="0" tIns="0" rIns="0" bIns="0" anchor="t" anchorCtr="0">
            <a:noAutofit/>
          </a:bodyPr>
          <a:lstStyle/>
          <a:p>
            <a:endParaRPr sz="964" dirty="0"/>
          </a:p>
        </p:txBody>
      </p:sp>
      <p:sp>
        <p:nvSpPr>
          <p:cNvPr id="5" name="Google Shape;217;p24"/>
          <p:cNvSpPr txBox="1">
            <a:spLocks/>
          </p:cNvSpPr>
          <p:nvPr/>
        </p:nvSpPr>
        <p:spPr>
          <a:xfrm>
            <a:off x="4201610" y="614555"/>
            <a:ext cx="4097437"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400"/>
              <a:buFont typeface="Arial"/>
              <a:buNone/>
              <a:defRPr sz="6600" b="0" i="0" u="none" strike="noStrike" cap="none">
                <a:solidFill>
                  <a:schemeClr val="accent4">
                    <a:lumMod val="75000"/>
                  </a:schemeClr>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10545"/>
            <a:r>
              <a:rPr lang="en-US" sz="5400" dirty="0">
                <a:solidFill>
                  <a:srgbClr val="005493"/>
                </a:solidFill>
                <a:sym typeface="Arial"/>
              </a:rPr>
              <a:t>Your Turn 2</a:t>
            </a:r>
          </a:p>
        </p:txBody>
      </p:sp>
      <p:sp>
        <p:nvSpPr>
          <p:cNvPr id="6" name="Google Shape;218;p24"/>
          <p:cNvSpPr txBox="1"/>
          <p:nvPr/>
        </p:nvSpPr>
        <p:spPr>
          <a:xfrm>
            <a:off x="906180" y="1859498"/>
            <a:ext cx="10219020" cy="1323482"/>
          </a:xfrm>
          <a:prstGeom prst="rect">
            <a:avLst/>
          </a:prstGeom>
          <a:noFill/>
          <a:ln>
            <a:noFill/>
          </a:ln>
        </p:spPr>
        <p:txBody>
          <a:bodyPr spcFirstLastPara="1" wrap="square" lIns="0" tIns="6455" rIns="0" bIns="0" anchor="t" anchorCtr="0">
            <a:noAutofit/>
          </a:bodyPr>
          <a:lstStyle/>
          <a:p>
            <a:pPr marL="521153" indent="-514350">
              <a:buClr>
                <a:schemeClr val="accent1">
                  <a:lumMod val="75000"/>
                </a:schemeClr>
              </a:buClr>
              <a:buFont typeface="Arial" panose="020B0604020202020204" pitchFamily="34" charset="0"/>
              <a:buChar char="•"/>
            </a:pPr>
            <a:r>
              <a:rPr lang="en-US" sz="3200" dirty="0">
                <a:solidFill>
                  <a:srgbClr val="005493"/>
                </a:solidFill>
                <a:latin typeface="Calibri"/>
                <a:ea typeface="Calibri"/>
                <a:cs typeface="Calibri"/>
                <a:sym typeface="Calibri"/>
              </a:rPr>
              <a:t>Alter the code to select just the </a:t>
            </a:r>
            <a:r>
              <a:rPr lang="en-US" sz="3200" dirty="0" err="1">
                <a:solidFill>
                  <a:srgbClr val="005493"/>
                </a:solidFill>
                <a:latin typeface="Consolas" panose="020B0609020204030204" pitchFamily="49" charset="0"/>
              </a:rPr>
              <a:t>first_name</a:t>
            </a:r>
            <a:r>
              <a:rPr lang="en-US" sz="3200" b="1" dirty="0">
                <a:solidFill>
                  <a:srgbClr val="005493"/>
                </a:solidFill>
              </a:rPr>
              <a:t> </a:t>
            </a:r>
            <a:r>
              <a:rPr lang="en-US" sz="3200" dirty="0">
                <a:solidFill>
                  <a:srgbClr val="005493"/>
                </a:solidFill>
                <a:latin typeface="Calibri"/>
                <a:ea typeface="Calibri"/>
                <a:cs typeface="Calibri"/>
                <a:sym typeface="Calibri"/>
              </a:rPr>
              <a:t>column from </a:t>
            </a:r>
            <a:r>
              <a:rPr lang="en-US" sz="3200" dirty="0" err="1">
                <a:solidFill>
                  <a:srgbClr val="005493"/>
                </a:solidFill>
                <a:latin typeface="Consolas" panose="020B0609020204030204" pitchFamily="49" charset="0"/>
                <a:ea typeface="Calibri"/>
                <a:cs typeface="Calibri"/>
                <a:sym typeface="Calibri"/>
              </a:rPr>
              <a:t>covid_testing</a:t>
            </a:r>
            <a:endParaRPr lang="en-US" sz="3200" dirty="0">
              <a:solidFill>
                <a:srgbClr val="005493"/>
              </a:solidFill>
              <a:latin typeface="Consolas" panose="020B0609020204030204" pitchFamily="49" charset="0"/>
              <a:ea typeface="Calibri"/>
              <a:cs typeface="Calibri"/>
              <a:sym typeface="Calibri"/>
            </a:endParaRPr>
          </a:p>
          <a:p>
            <a:pPr marL="521153" indent="-514350">
              <a:buClr>
                <a:schemeClr val="accent1">
                  <a:lumMod val="75000"/>
                </a:schemeClr>
              </a:buClr>
              <a:buFont typeface="Arial" panose="020B0604020202020204" pitchFamily="34" charset="0"/>
              <a:buChar char="•"/>
            </a:pPr>
            <a:endParaRPr lang="en-US" sz="3200" dirty="0">
              <a:solidFill>
                <a:srgbClr val="005493"/>
              </a:solidFill>
              <a:latin typeface="Calibri"/>
              <a:ea typeface="Calibri"/>
              <a:cs typeface="Calibri"/>
              <a:sym typeface="Calibri"/>
            </a:endParaRPr>
          </a:p>
          <a:p>
            <a:pPr marL="521153" indent="-514350">
              <a:buClr>
                <a:schemeClr val="accent1">
                  <a:lumMod val="75000"/>
                </a:schemeClr>
              </a:buClr>
              <a:buFont typeface="Arial" panose="020B0604020202020204" pitchFamily="34" charset="0"/>
              <a:buChar char="•"/>
            </a:pPr>
            <a:r>
              <a:rPr lang="en-US" sz="3200" dirty="0">
                <a:solidFill>
                  <a:srgbClr val="005493"/>
                </a:solidFill>
                <a:latin typeface="Calibri"/>
                <a:ea typeface="Calibri"/>
                <a:cs typeface="Calibri"/>
                <a:sym typeface="Calibri"/>
              </a:rPr>
              <a:t>Use the second code chunk to see if you can remove the </a:t>
            </a:r>
            <a:r>
              <a:rPr lang="en-US" sz="3200" dirty="0" err="1">
                <a:solidFill>
                  <a:srgbClr val="005493"/>
                </a:solidFill>
                <a:latin typeface="Consolas" panose="020B0609020204030204" pitchFamily="49" charset="0"/>
              </a:rPr>
              <a:t>first_name</a:t>
            </a:r>
            <a:r>
              <a:rPr lang="en-US" sz="3200" dirty="0">
                <a:solidFill>
                  <a:srgbClr val="005493"/>
                </a:solidFill>
                <a:latin typeface="Calibri"/>
                <a:ea typeface="Calibri"/>
                <a:cs typeface="Calibri"/>
                <a:sym typeface="Calibri"/>
              </a:rPr>
              <a:t> column</a:t>
            </a:r>
          </a:p>
          <a:p>
            <a:pPr marL="6803">
              <a:buClr>
                <a:schemeClr val="accent1">
                  <a:lumMod val="75000"/>
                </a:schemeClr>
              </a:buClr>
            </a:pPr>
            <a:endParaRPr sz="3200" dirty="0">
              <a:latin typeface="Calibri"/>
              <a:ea typeface="Calibri"/>
              <a:cs typeface="Calibri"/>
              <a:sym typeface="Calibri"/>
            </a:endParaRPr>
          </a:p>
        </p:txBody>
      </p:sp>
      <p:sp>
        <p:nvSpPr>
          <p:cNvPr id="8" name="Rectangle 7"/>
          <p:cNvSpPr/>
          <p:nvPr/>
        </p:nvSpPr>
        <p:spPr>
          <a:xfrm>
            <a:off x="-235885" y="4598577"/>
            <a:ext cx="12503150" cy="584775"/>
          </a:xfrm>
          <a:prstGeom prst="rect">
            <a:avLst/>
          </a:prstGeom>
        </p:spPr>
        <p:txBody>
          <a:bodyPr wrap="square">
            <a:spAutoFit/>
          </a:bodyPr>
          <a:lstStyle/>
          <a:p>
            <a:pPr marL="6803" lvl="0" algn="ctr">
              <a:spcBef>
                <a:spcPts val="2737"/>
              </a:spcBef>
              <a:buClr>
                <a:srgbClr val="4F81BD"/>
              </a:buClr>
            </a:pPr>
            <a:r>
              <a:rPr lang="en-US" sz="3200" dirty="0">
                <a:solidFill>
                  <a:srgbClr val="4F81BD">
                    <a:lumMod val="75000"/>
                  </a:srgbClr>
                </a:solidFill>
                <a:latin typeface="Consolas" panose="020B0609020204030204" pitchFamily="49" charset="0"/>
                <a:ea typeface="Courier New"/>
                <a:cs typeface="Consolas" panose="020B0609020204030204" pitchFamily="49" charset="0"/>
                <a:sym typeface="Courier New"/>
              </a:rPr>
              <a:t>covid_testing_2 &lt;- select(</a:t>
            </a:r>
            <a:r>
              <a:rPr lang="en-US" sz="3200" dirty="0" err="1">
                <a:solidFill>
                  <a:srgbClr val="4F81BD">
                    <a:lumMod val="75000"/>
                  </a:srgbClr>
                </a:solidFill>
                <a:latin typeface="Consolas" panose="020B0609020204030204" pitchFamily="49" charset="0"/>
                <a:ea typeface="Courier New"/>
                <a:cs typeface="Consolas" panose="020B0609020204030204" pitchFamily="49" charset="0"/>
                <a:sym typeface="Courier New"/>
              </a:rPr>
              <a:t>covid_testing</a:t>
            </a:r>
            <a:r>
              <a:rPr lang="en-US" sz="3200" dirty="0">
                <a:solidFill>
                  <a:srgbClr val="4F81BD">
                    <a:lumMod val="75000"/>
                  </a:srgbClr>
                </a:solidFill>
                <a:latin typeface="Consolas" panose="020B0609020204030204" pitchFamily="49" charset="0"/>
                <a:ea typeface="Courier New"/>
                <a:cs typeface="Consolas" panose="020B0609020204030204" pitchFamily="49" charset="0"/>
                <a:sym typeface="Courier New"/>
              </a:rPr>
              <a:t>, _____)</a:t>
            </a:r>
          </a:p>
        </p:txBody>
      </p:sp>
      <p:sp>
        <p:nvSpPr>
          <p:cNvPr id="7" name="Slide Number Placeholder 6"/>
          <p:cNvSpPr>
            <a:spLocks noGrp="1"/>
          </p:cNvSpPr>
          <p:nvPr>
            <p:ph type="sldNum" sz="quarter" idx="12"/>
          </p:nvPr>
        </p:nvSpPr>
        <p:spPr>
          <a:xfrm>
            <a:off x="11686853" y="6377940"/>
            <a:ext cx="328773" cy="382455"/>
          </a:xfrm>
        </p:spPr>
        <p:txBody>
          <a:bodyPr/>
          <a:lstStyle/>
          <a:p>
            <a:fld id="{E7EBC154-6848-214C-B925-399887F0DE31}" type="slidenum">
              <a:rPr lang="en-US" smtClean="0">
                <a:solidFill>
                  <a:prstClr val="black">
                    <a:lumMod val="95000"/>
                    <a:lumOff val="5000"/>
                  </a:prstClr>
                </a:solidFill>
              </a:rPr>
              <a:pPr/>
              <a:t>22</a:t>
            </a:fld>
            <a:endParaRPr lang="en-US" dirty="0">
              <a:solidFill>
                <a:prstClr val="black">
                  <a:lumMod val="95000"/>
                  <a:lumOff val="5000"/>
                </a:prstClr>
              </a:solidFill>
            </a:endParaRPr>
          </a:p>
        </p:txBody>
      </p:sp>
    </p:spTree>
    <p:extLst>
      <p:ext uri="{BB962C8B-B14F-4D97-AF65-F5344CB8AC3E}">
        <p14:creationId xmlns:p14="http://schemas.microsoft.com/office/powerpoint/2010/main" val="34098661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Shape 285"/>
        <p:cNvGrpSpPr/>
        <p:nvPr/>
      </p:nvGrpSpPr>
      <p:grpSpPr>
        <a:xfrm>
          <a:off x="0" y="0"/>
          <a:ext cx="0" cy="0"/>
          <a:chOff x="0" y="0"/>
          <a:chExt cx="0" cy="0"/>
        </a:xfrm>
      </p:grpSpPr>
      <p:sp>
        <p:nvSpPr>
          <p:cNvPr id="286" name="Google Shape;286;p31"/>
          <p:cNvSpPr/>
          <p:nvPr/>
        </p:nvSpPr>
        <p:spPr>
          <a:xfrm>
            <a:off x="0" y="0"/>
            <a:ext cx="12191999" cy="6857518"/>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87" name="Google Shape;287;p31"/>
          <p:cNvSpPr txBox="1">
            <a:spLocks noGrp="1"/>
          </p:cNvSpPr>
          <p:nvPr>
            <p:ph type="title"/>
          </p:nvPr>
        </p:nvSpPr>
        <p:spPr>
          <a:xfrm>
            <a:off x="4557829" y="2519421"/>
            <a:ext cx="2897036" cy="1539482"/>
          </a:xfrm>
          <a:prstGeom prst="rect">
            <a:avLst/>
          </a:prstGeom>
          <a:noFill/>
          <a:ln>
            <a:noFill/>
          </a:ln>
        </p:spPr>
        <p:txBody>
          <a:bodyPr spcFirstLastPara="1" wrap="square" lIns="0" tIns="9522" rIns="0" bIns="0" anchor="t" anchorCtr="0">
            <a:noAutofit/>
          </a:bodyPr>
          <a:lstStyle/>
          <a:p>
            <a:pPr marL="6803"/>
            <a:r>
              <a:rPr lang="en-US" sz="8812">
                <a:solidFill>
                  <a:srgbClr val="F0F0F0"/>
                </a:solidFill>
              </a:rPr>
              <a:t>filter()</a:t>
            </a:r>
            <a:endParaRPr sz="8812"/>
          </a:p>
        </p:txBody>
      </p:sp>
      <p:sp>
        <p:nvSpPr>
          <p:cNvPr id="2" name="Slide Number Placeholder 1"/>
          <p:cNvSpPr>
            <a:spLocks noGrp="1"/>
          </p:cNvSpPr>
          <p:nvPr>
            <p:ph type="sldNum" idx="12"/>
          </p:nvPr>
        </p:nvSpPr>
        <p:spPr/>
        <p:txBody>
          <a:bodyPr/>
          <a:lstStyle/>
          <a:p>
            <a:fld id="{00000000-1234-1234-1234-123412341234}" type="slidenum">
              <a:rPr lang="en-US" smtClean="0"/>
              <a:pPr/>
              <a:t>23</a:t>
            </a:fld>
            <a:endParaRPr 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graphicFrame>
        <p:nvGraphicFramePr>
          <p:cNvPr id="154" name="Google Shape;154;p18"/>
          <p:cNvGraphicFramePr/>
          <p:nvPr>
            <p:extLst>
              <p:ext uri="{D42A27DB-BD31-4B8C-83A1-F6EECF244321}">
                <p14:modId xmlns:p14="http://schemas.microsoft.com/office/powerpoint/2010/main" val="1466582155"/>
              </p:ext>
            </p:extLst>
          </p:nvPr>
        </p:nvGraphicFramePr>
        <p:xfrm>
          <a:off x="1064973" y="2557823"/>
          <a:ext cx="4019961" cy="3296832"/>
        </p:xfrm>
        <a:graphic>
          <a:graphicData uri="http://schemas.openxmlformats.org/drawingml/2006/table">
            <a:tbl>
              <a:tblPr firstRow="1" bandRow="1">
                <a:noFill/>
                <a:tableStyleId>{809C1C93-8995-4D9E-87C8-A8817AF97DB9}</a:tableStyleId>
              </a:tblPr>
              <a:tblGrid>
                <a:gridCol w="804013">
                  <a:extLst>
                    <a:ext uri="{9D8B030D-6E8A-4147-A177-3AD203B41FA5}">
                      <a16:colId xmlns:a16="http://schemas.microsoft.com/office/drawing/2014/main" val="20000"/>
                    </a:ext>
                  </a:extLst>
                </a:gridCol>
                <a:gridCol w="760578">
                  <a:extLst>
                    <a:ext uri="{9D8B030D-6E8A-4147-A177-3AD203B41FA5}">
                      <a16:colId xmlns:a16="http://schemas.microsoft.com/office/drawing/2014/main" val="20001"/>
                    </a:ext>
                  </a:extLst>
                </a:gridCol>
                <a:gridCol w="1100939">
                  <a:extLst>
                    <a:ext uri="{9D8B030D-6E8A-4147-A177-3AD203B41FA5}">
                      <a16:colId xmlns:a16="http://schemas.microsoft.com/office/drawing/2014/main" val="20002"/>
                    </a:ext>
                  </a:extLst>
                </a:gridCol>
                <a:gridCol w="1354431">
                  <a:extLst>
                    <a:ext uri="{9D8B030D-6E8A-4147-A177-3AD203B41FA5}">
                      <a16:colId xmlns:a16="http://schemas.microsoft.com/office/drawing/2014/main" val="20003"/>
                    </a:ext>
                  </a:extLst>
                </a:gridCol>
              </a:tblGrid>
              <a:tr h="470976">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470976">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470976">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r h="470976">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3"/>
                  </a:ext>
                </a:extLst>
              </a:tr>
              <a:tr h="470976">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r h="470976">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5"/>
                  </a:ext>
                </a:extLst>
              </a:tr>
              <a:tr h="470976">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graphicFrame>
        <p:nvGraphicFramePr>
          <p:cNvPr id="156" name="Google Shape;156;p18"/>
          <p:cNvGraphicFramePr/>
          <p:nvPr>
            <p:extLst>
              <p:ext uri="{D42A27DB-BD31-4B8C-83A1-F6EECF244321}">
                <p14:modId xmlns:p14="http://schemas.microsoft.com/office/powerpoint/2010/main" val="2609096545"/>
              </p:ext>
            </p:extLst>
          </p:nvPr>
        </p:nvGraphicFramePr>
        <p:xfrm>
          <a:off x="7283202" y="2847899"/>
          <a:ext cx="4019961" cy="1358340"/>
        </p:xfrm>
        <a:graphic>
          <a:graphicData uri="http://schemas.openxmlformats.org/drawingml/2006/table">
            <a:tbl>
              <a:tblPr firstRow="1" bandRow="1">
                <a:noFill/>
                <a:tableStyleId>{809C1C93-8995-4D9E-87C8-A8817AF97DB9}</a:tableStyleId>
              </a:tblPr>
              <a:tblGrid>
                <a:gridCol w="804013">
                  <a:extLst>
                    <a:ext uri="{9D8B030D-6E8A-4147-A177-3AD203B41FA5}">
                      <a16:colId xmlns:a16="http://schemas.microsoft.com/office/drawing/2014/main" val="20000"/>
                    </a:ext>
                  </a:extLst>
                </a:gridCol>
                <a:gridCol w="760578">
                  <a:extLst>
                    <a:ext uri="{9D8B030D-6E8A-4147-A177-3AD203B41FA5}">
                      <a16:colId xmlns:a16="http://schemas.microsoft.com/office/drawing/2014/main" val="20001"/>
                    </a:ext>
                  </a:extLst>
                </a:gridCol>
                <a:gridCol w="1100939">
                  <a:extLst>
                    <a:ext uri="{9D8B030D-6E8A-4147-A177-3AD203B41FA5}">
                      <a16:colId xmlns:a16="http://schemas.microsoft.com/office/drawing/2014/main" val="20002"/>
                    </a:ext>
                  </a:extLst>
                </a:gridCol>
                <a:gridCol w="1354431">
                  <a:extLst>
                    <a:ext uri="{9D8B030D-6E8A-4147-A177-3AD203B41FA5}">
                      <a16:colId xmlns:a16="http://schemas.microsoft.com/office/drawing/2014/main" val="20003"/>
                    </a:ext>
                  </a:extLst>
                </a:gridCol>
              </a:tblGrid>
              <a:tr h="452780">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452780">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1"/>
                  </a:ext>
                </a:extLst>
              </a:tr>
              <a:tr h="452780">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2"/>
                  </a:ext>
                </a:extLst>
              </a:tr>
            </a:tbl>
          </a:graphicData>
        </a:graphic>
      </p:graphicFrame>
      <p:sp>
        <p:nvSpPr>
          <p:cNvPr id="14"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5" name="Google Shape;293;p32"/>
          <p:cNvSpPr txBox="1">
            <a:spLocks noGrp="1"/>
          </p:cNvSpPr>
          <p:nvPr>
            <p:ph type="title"/>
          </p:nvPr>
        </p:nvSpPr>
        <p:spPr>
          <a:xfrm>
            <a:off x="5143765" y="684400"/>
            <a:ext cx="1904470" cy="777536"/>
          </a:xfrm>
          <a:prstGeom prst="rect">
            <a:avLst/>
          </a:prstGeom>
          <a:noFill/>
          <a:ln>
            <a:noFill/>
          </a:ln>
        </p:spPr>
        <p:txBody>
          <a:bodyPr spcFirstLastPara="1" wrap="square" lIns="0" tIns="6455" rIns="0" bIns="0" anchor="t" anchorCtr="0">
            <a:noAutofit/>
          </a:bodyPr>
          <a:lstStyle/>
          <a:p>
            <a:pPr marL="6803" algn="ctr"/>
            <a:r>
              <a:rPr lang="en-US" dirty="0">
                <a:solidFill>
                  <a:srgbClr val="000000"/>
                </a:solidFill>
              </a:rPr>
              <a:t>filter()</a:t>
            </a:r>
            <a:endParaRPr dirty="0"/>
          </a:p>
        </p:txBody>
      </p:sp>
      <p:sp>
        <p:nvSpPr>
          <p:cNvPr id="16" name="Google Shape;296;p32"/>
          <p:cNvSpPr txBox="1"/>
          <p:nvPr/>
        </p:nvSpPr>
        <p:spPr>
          <a:xfrm>
            <a:off x="3377395" y="1789715"/>
            <a:ext cx="6232654" cy="575928"/>
          </a:xfrm>
          <a:prstGeom prst="rect">
            <a:avLst/>
          </a:prstGeom>
          <a:noFill/>
          <a:ln>
            <a:noFill/>
          </a:ln>
        </p:spPr>
        <p:txBody>
          <a:bodyPr spcFirstLastPara="1" wrap="square" lIns="0" tIns="6455" rIns="0" bIns="0" anchor="t" anchorCtr="0">
            <a:noAutofit/>
          </a:bodyPr>
          <a:lstStyle/>
          <a:p>
            <a:pPr marL="6803"/>
            <a:r>
              <a:rPr lang="en-US" sz="2800" dirty="0">
                <a:latin typeface="+mj-lt"/>
                <a:ea typeface="Calibri"/>
                <a:cs typeface="Calibri"/>
                <a:sym typeface="Calibri"/>
              </a:rPr>
              <a:t>Extract rows that meet logical criteria</a:t>
            </a:r>
            <a:endParaRPr sz="2800" dirty="0">
              <a:latin typeface="+mj-lt"/>
              <a:ea typeface="Calibri"/>
              <a:cs typeface="Calibri"/>
              <a:sym typeface="Calibri"/>
            </a:endParaRPr>
          </a:p>
        </p:txBody>
      </p:sp>
      <p:sp>
        <p:nvSpPr>
          <p:cNvPr id="17" name="Right Arrow 16"/>
          <p:cNvSpPr/>
          <p:nvPr/>
        </p:nvSpPr>
        <p:spPr>
          <a:xfrm>
            <a:off x="5772588" y="3374669"/>
            <a:ext cx="822960" cy="3048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p:cNvSpPr>
            <a:spLocks noGrp="1"/>
          </p:cNvSpPr>
          <p:nvPr>
            <p:ph type="sldNum" idx="12"/>
          </p:nvPr>
        </p:nvSpPr>
        <p:spPr/>
        <p:txBody>
          <a:bodyPr/>
          <a:lstStyle/>
          <a:p>
            <a:fld id="{00000000-1234-1234-1234-123412341234}" type="slidenum">
              <a:rPr lang="en-US" smtClean="0"/>
              <a:pPr/>
              <a:t>24</a:t>
            </a:fld>
            <a:endParaRPr lang="en-US"/>
          </a:p>
        </p:txBody>
      </p:sp>
      <p:grpSp>
        <p:nvGrpSpPr>
          <p:cNvPr id="9" name="Group 8"/>
          <p:cNvGrpSpPr/>
          <p:nvPr/>
        </p:nvGrpSpPr>
        <p:grpSpPr>
          <a:xfrm>
            <a:off x="7155636" y="4907214"/>
            <a:ext cx="3329484" cy="1586106"/>
            <a:chOff x="6009784" y="4089073"/>
            <a:chExt cx="2928396" cy="2552214"/>
          </a:xfrm>
        </p:grpSpPr>
        <p:sp>
          <p:nvSpPr>
            <p:cNvPr id="10" name="Rounded Rectangular Callout 2"/>
            <p:cNvSpPr/>
            <p:nvPr/>
          </p:nvSpPr>
          <p:spPr>
            <a:xfrm>
              <a:off x="6009784" y="4089073"/>
              <a:ext cx="2928396" cy="2552214"/>
            </a:xfrm>
            <a:custGeom>
              <a:avLst/>
              <a:gdLst>
                <a:gd name="connsiteX0" fmla="*/ 0 w 2928396"/>
                <a:gd name="connsiteY0" fmla="*/ 285509 h 1713022"/>
                <a:gd name="connsiteX1" fmla="*/ 285509 w 2928396"/>
                <a:gd name="connsiteY1" fmla="*/ 0 h 1713022"/>
                <a:gd name="connsiteX2" fmla="*/ 488066 w 2928396"/>
                <a:gd name="connsiteY2" fmla="*/ 0 h 1713022"/>
                <a:gd name="connsiteX3" fmla="*/ 1050884 w 2928396"/>
                <a:gd name="connsiteY3" fmla="*/ -839192 h 1713022"/>
                <a:gd name="connsiteX4" fmla="*/ 1220165 w 2928396"/>
                <a:gd name="connsiteY4" fmla="*/ 0 h 1713022"/>
                <a:gd name="connsiteX5" fmla="*/ 2642887 w 2928396"/>
                <a:gd name="connsiteY5" fmla="*/ 0 h 1713022"/>
                <a:gd name="connsiteX6" fmla="*/ 2928396 w 2928396"/>
                <a:gd name="connsiteY6" fmla="*/ 285509 h 1713022"/>
                <a:gd name="connsiteX7" fmla="*/ 2928396 w 2928396"/>
                <a:gd name="connsiteY7" fmla="*/ 285504 h 1713022"/>
                <a:gd name="connsiteX8" fmla="*/ 2928396 w 2928396"/>
                <a:gd name="connsiteY8" fmla="*/ 285504 h 1713022"/>
                <a:gd name="connsiteX9" fmla="*/ 2928396 w 2928396"/>
                <a:gd name="connsiteY9" fmla="*/ 713759 h 1713022"/>
                <a:gd name="connsiteX10" fmla="*/ 2928396 w 2928396"/>
                <a:gd name="connsiteY10" fmla="*/ 1427513 h 1713022"/>
                <a:gd name="connsiteX11" fmla="*/ 2642887 w 2928396"/>
                <a:gd name="connsiteY11" fmla="*/ 1713022 h 1713022"/>
                <a:gd name="connsiteX12" fmla="*/ 1220165 w 2928396"/>
                <a:gd name="connsiteY12" fmla="*/ 1713022 h 1713022"/>
                <a:gd name="connsiteX13" fmla="*/ 488066 w 2928396"/>
                <a:gd name="connsiteY13" fmla="*/ 1713022 h 1713022"/>
                <a:gd name="connsiteX14" fmla="*/ 488066 w 2928396"/>
                <a:gd name="connsiteY14" fmla="*/ 1713022 h 1713022"/>
                <a:gd name="connsiteX15" fmla="*/ 285509 w 2928396"/>
                <a:gd name="connsiteY15" fmla="*/ 1713022 h 1713022"/>
                <a:gd name="connsiteX16" fmla="*/ 0 w 2928396"/>
                <a:gd name="connsiteY16" fmla="*/ 1427513 h 1713022"/>
                <a:gd name="connsiteX17" fmla="*/ 0 w 2928396"/>
                <a:gd name="connsiteY17" fmla="*/ 713759 h 1713022"/>
                <a:gd name="connsiteX18" fmla="*/ 0 w 2928396"/>
                <a:gd name="connsiteY18" fmla="*/ 285504 h 1713022"/>
                <a:gd name="connsiteX19" fmla="*/ 0 w 2928396"/>
                <a:gd name="connsiteY19" fmla="*/ 285504 h 1713022"/>
                <a:gd name="connsiteX20" fmla="*/ 0 w 2928396"/>
                <a:gd name="connsiteY20" fmla="*/ 285509 h 1713022"/>
                <a:gd name="connsiteX0" fmla="*/ 0 w 2928396"/>
                <a:gd name="connsiteY0" fmla="*/ 1124701 h 2552214"/>
                <a:gd name="connsiteX1" fmla="*/ 285509 w 2928396"/>
                <a:gd name="connsiteY1" fmla="*/ 839192 h 2552214"/>
                <a:gd name="connsiteX2" fmla="*/ 904754 w 2928396"/>
                <a:gd name="connsiteY2" fmla="*/ 862342 h 2552214"/>
                <a:gd name="connsiteX3" fmla="*/ 1050884 w 2928396"/>
                <a:gd name="connsiteY3" fmla="*/ 0 h 2552214"/>
                <a:gd name="connsiteX4" fmla="*/ 1220165 w 2928396"/>
                <a:gd name="connsiteY4" fmla="*/ 839192 h 2552214"/>
                <a:gd name="connsiteX5" fmla="*/ 2642887 w 2928396"/>
                <a:gd name="connsiteY5" fmla="*/ 839192 h 2552214"/>
                <a:gd name="connsiteX6" fmla="*/ 2928396 w 2928396"/>
                <a:gd name="connsiteY6" fmla="*/ 1124701 h 2552214"/>
                <a:gd name="connsiteX7" fmla="*/ 2928396 w 2928396"/>
                <a:gd name="connsiteY7" fmla="*/ 1124696 h 2552214"/>
                <a:gd name="connsiteX8" fmla="*/ 2928396 w 2928396"/>
                <a:gd name="connsiteY8" fmla="*/ 1124696 h 2552214"/>
                <a:gd name="connsiteX9" fmla="*/ 2928396 w 2928396"/>
                <a:gd name="connsiteY9" fmla="*/ 1552951 h 2552214"/>
                <a:gd name="connsiteX10" fmla="*/ 2928396 w 2928396"/>
                <a:gd name="connsiteY10" fmla="*/ 2266705 h 2552214"/>
                <a:gd name="connsiteX11" fmla="*/ 2642887 w 2928396"/>
                <a:gd name="connsiteY11" fmla="*/ 2552214 h 2552214"/>
                <a:gd name="connsiteX12" fmla="*/ 1220165 w 2928396"/>
                <a:gd name="connsiteY12" fmla="*/ 2552214 h 2552214"/>
                <a:gd name="connsiteX13" fmla="*/ 488066 w 2928396"/>
                <a:gd name="connsiteY13" fmla="*/ 2552214 h 2552214"/>
                <a:gd name="connsiteX14" fmla="*/ 488066 w 2928396"/>
                <a:gd name="connsiteY14" fmla="*/ 2552214 h 2552214"/>
                <a:gd name="connsiteX15" fmla="*/ 285509 w 2928396"/>
                <a:gd name="connsiteY15" fmla="*/ 2552214 h 2552214"/>
                <a:gd name="connsiteX16" fmla="*/ 0 w 2928396"/>
                <a:gd name="connsiteY16" fmla="*/ 2266705 h 2552214"/>
                <a:gd name="connsiteX17" fmla="*/ 0 w 2928396"/>
                <a:gd name="connsiteY17" fmla="*/ 1552951 h 2552214"/>
                <a:gd name="connsiteX18" fmla="*/ 0 w 2928396"/>
                <a:gd name="connsiteY18" fmla="*/ 1124696 h 2552214"/>
                <a:gd name="connsiteX19" fmla="*/ 0 w 2928396"/>
                <a:gd name="connsiteY19" fmla="*/ 1124696 h 2552214"/>
                <a:gd name="connsiteX20" fmla="*/ 0 w 2928396"/>
                <a:gd name="connsiteY20" fmla="*/ 1124701 h 255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28396" h="2552214">
                  <a:moveTo>
                    <a:pt x="0" y="1124701"/>
                  </a:moveTo>
                  <a:cubicBezTo>
                    <a:pt x="0" y="967019"/>
                    <a:pt x="127827" y="839192"/>
                    <a:pt x="285509" y="839192"/>
                  </a:cubicBezTo>
                  <a:lnTo>
                    <a:pt x="904754" y="862342"/>
                  </a:lnTo>
                  <a:lnTo>
                    <a:pt x="1050884" y="0"/>
                  </a:lnTo>
                  <a:lnTo>
                    <a:pt x="1220165" y="839192"/>
                  </a:lnTo>
                  <a:lnTo>
                    <a:pt x="2642887" y="839192"/>
                  </a:lnTo>
                  <a:cubicBezTo>
                    <a:pt x="2800569" y="839192"/>
                    <a:pt x="2928396" y="967019"/>
                    <a:pt x="2928396" y="1124701"/>
                  </a:cubicBezTo>
                  <a:lnTo>
                    <a:pt x="2928396" y="1124696"/>
                  </a:lnTo>
                  <a:lnTo>
                    <a:pt x="2928396" y="1124696"/>
                  </a:lnTo>
                  <a:lnTo>
                    <a:pt x="2928396" y="1552951"/>
                  </a:lnTo>
                  <a:lnTo>
                    <a:pt x="2928396" y="2266705"/>
                  </a:lnTo>
                  <a:cubicBezTo>
                    <a:pt x="2928396" y="2424387"/>
                    <a:pt x="2800569" y="2552214"/>
                    <a:pt x="2642887" y="2552214"/>
                  </a:cubicBezTo>
                  <a:lnTo>
                    <a:pt x="1220165" y="2552214"/>
                  </a:lnTo>
                  <a:lnTo>
                    <a:pt x="488066" y="2552214"/>
                  </a:lnTo>
                  <a:lnTo>
                    <a:pt x="488066" y="2552214"/>
                  </a:lnTo>
                  <a:lnTo>
                    <a:pt x="285509" y="2552214"/>
                  </a:lnTo>
                  <a:cubicBezTo>
                    <a:pt x="127827" y="2552214"/>
                    <a:pt x="0" y="2424387"/>
                    <a:pt x="0" y="2266705"/>
                  </a:cubicBezTo>
                  <a:lnTo>
                    <a:pt x="0" y="1552951"/>
                  </a:lnTo>
                  <a:lnTo>
                    <a:pt x="0" y="1124696"/>
                  </a:lnTo>
                  <a:lnTo>
                    <a:pt x="0" y="1124696"/>
                  </a:lnTo>
                  <a:lnTo>
                    <a:pt x="0" y="1124701"/>
                  </a:lnTo>
                  <a:close/>
                </a:path>
              </a:pathLst>
            </a:custGeom>
            <a:solidFill>
              <a:schemeClr val="tx1">
                <a:lumMod val="75000"/>
                <a:lumOff val="25000"/>
              </a:schemeClr>
            </a:solidFill>
            <a:ln>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 name="Google Shape;324;p34"/>
            <p:cNvSpPr txBox="1"/>
            <p:nvPr/>
          </p:nvSpPr>
          <p:spPr>
            <a:xfrm>
              <a:off x="6064537" y="4939876"/>
              <a:ext cx="2718462" cy="1510232"/>
            </a:xfrm>
            <a:prstGeom prst="rect">
              <a:avLst/>
            </a:prstGeom>
            <a:noFill/>
            <a:ln>
              <a:noFill/>
            </a:ln>
          </p:spPr>
          <p:txBody>
            <a:bodyPr spcFirstLastPara="1" wrap="square" lIns="0" tIns="8504" rIns="0" bIns="0" anchor="t" anchorCtr="0">
              <a:noAutofit/>
            </a:bodyPr>
            <a:lstStyle/>
            <a:p>
              <a:pPr marL="8164">
                <a:lnSpc>
                  <a:spcPct val="116753"/>
                </a:lnSpc>
              </a:pPr>
              <a:r>
                <a:rPr lang="en-US" sz="2800" b="1" dirty="0">
                  <a:solidFill>
                    <a:srgbClr val="FFFFFF"/>
                  </a:solidFill>
                  <a:latin typeface="Verdana" panose="020B0604030504040204" pitchFamily="34" charset="0"/>
                  <a:ea typeface="Verdana" panose="020B0604030504040204" pitchFamily="34" charset="0"/>
                  <a:cs typeface="Calibri"/>
                  <a:sym typeface="Trebuchet MS"/>
                </a:rPr>
                <a:t>↓</a:t>
              </a:r>
              <a:r>
                <a:rPr lang="en-US" sz="2400" dirty="0">
                  <a:solidFill>
                    <a:srgbClr val="FFFFFF"/>
                  </a:solidFill>
                  <a:latin typeface="Trebuchet MS"/>
                  <a:ea typeface="Trebuchet MS"/>
                  <a:cs typeface="Trebuchet MS"/>
                  <a:sym typeface="Trebuchet MS"/>
                </a:rPr>
                <a:t>  </a:t>
              </a:r>
              <a:r>
                <a:rPr lang="en-US" sz="2062" dirty="0">
                  <a:solidFill>
                    <a:srgbClr val="FFFFFF"/>
                  </a:solidFill>
                  <a:latin typeface="Trebuchet MS"/>
                  <a:ea typeface="Trebuchet MS"/>
                  <a:cs typeface="Trebuchet MS"/>
                  <a:sym typeface="Trebuchet MS"/>
                </a:rPr>
                <a:t>Number of rows</a:t>
              </a:r>
            </a:p>
            <a:p>
              <a:pPr marL="8164">
                <a:lnSpc>
                  <a:spcPct val="116753"/>
                </a:lnSpc>
              </a:pPr>
              <a:r>
                <a:rPr lang="en-US" sz="2400" b="1" dirty="0">
                  <a:solidFill>
                    <a:srgbClr val="FFFFFF"/>
                  </a:solidFill>
                  <a:latin typeface="Verdana" panose="020B0604030504040204" pitchFamily="34" charset="0"/>
                  <a:ea typeface="Verdana" panose="020B0604030504040204" pitchFamily="34" charset="0"/>
                  <a:cs typeface="Calibri"/>
                  <a:sym typeface="Trebuchet MS"/>
                </a:rPr>
                <a:t>=</a:t>
              </a:r>
              <a:r>
                <a:rPr lang="en-US" sz="2062" dirty="0">
                  <a:solidFill>
                    <a:srgbClr val="FFFFFF"/>
                  </a:solidFill>
                  <a:latin typeface="Trebuchet MS"/>
                  <a:ea typeface="Calibri"/>
                  <a:cs typeface="Calibri"/>
                  <a:sym typeface="Trebuchet MS"/>
                </a:rPr>
                <a:t>  Number of Columns</a:t>
              </a:r>
              <a:endParaRPr sz="2062" dirty="0">
                <a:latin typeface="Calibri"/>
                <a:ea typeface="Calibri"/>
                <a:cs typeface="Calibri"/>
                <a:sym typeface="Calibri"/>
              </a:endParaRPr>
            </a:p>
          </p:txBody>
        </p:sp>
      </p:grpSp>
    </p:spTree>
    <p:extLst>
      <p:ext uri="{BB962C8B-B14F-4D97-AF65-F5344CB8AC3E}">
        <p14:creationId xmlns:p14="http://schemas.microsoft.com/office/powerpoint/2010/main" val="40449759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1" name="Google Shape;131;p17"/>
          <p:cNvSpPr/>
          <p:nvPr/>
        </p:nvSpPr>
        <p:spPr>
          <a:xfrm>
            <a:off x="2217913" y="2771775"/>
            <a:ext cx="779145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noFill/>
          </a:ln>
        </p:spPr>
        <p:txBody>
          <a:bodyPr spcFirstLastPara="1" wrap="square" lIns="0" tIns="0" rIns="0" bIns="0" anchor="t" anchorCtr="0">
            <a:noAutofit/>
          </a:bodyPr>
          <a:lstStyle/>
          <a:p>
            <a:endParaRPr sz="964"/>
          </a:p>
        </p:txBody>
      </p:sp>
      <p:sp>
        <p:nvSpPr>
          <p:cNvPr id="132" name="Google Shape;132;p17"/>
          <p:cNvSpPr/>
          <p:nvPr/>
        </p:nvSpPr>
        <p:spPr>
          <a:xfrm>
            <a:off x="2217913" y="2771775"/>
            <a:ext cx="7791450" cy="809030"/>
          </a:xfrm>
          <a:custGeom>
            <a:avLst/>
            <a:gdLst/>
            <a:ahLst/>
            <a:cxnLst/>
            <a:rect l="l" t="t" r="r" b="b"/>
            <a:pathLst>
              <a:path w="14544040" h="1333500" extrusionOk="0">
                <a:moveTo>
                  <a:pt x="0" y="0"/>
                </a:moveTo>
                <a:lnTo>
                  <a:pt x="14543735" y="0"/>
                </a:lnTo>
                <a:lnTo>
                  <a:pt x="14543735" y="1333348"/>
                </a:lnTo>
                <a:lnTo>
                  <a:pt x="0" y="1333348"/>
                </a:lnTo>
                <a:lnTo>
                  <a:pt x="0" y="0"/>
                </a:lnTo>
                <a:close/>
              </a:path>
            </a:pathLst>
          </a:custGeom>
          <a:noFill/>
          <a:ln w="10450" cap="flat" cmpd="sng">
            <a:solidFill>
              <a:srgbClr val="000000"/>
            </a:solidFill>
            <a:prstDash val="solid"/>
            <a:round/>
            <a:headEnd type="none" w="sm" len="sm"/>
            <a:tailEnd type="none" w="sm" len="sm"/>
          </a:ln>
        </p:spPr>
        <p:txBody>
          <a:bodyPr spcFirstLastPara="1" wrap="square" lIns="0" tIns="0" rIns="0" bIns="0" anchor="t" anchorCtr="0">
            <a:noAutofit/>
          </a:bodyPr>
          <a:lstStyle/>
          <a:p>
            <a:endParaRPr sz="964"/>
          </a:p>
        </p:txBody>
      </p:sp>
      <p:sp>
        <p:nvSpPr>
          <p:cNvPr id="133" name="Google Shape;133;p17"/>
          <p:cNvSpPr txBox="1">
            <a:spLocks noGrp="1"/>
          </p:cNvSpPr>
          <p:nvPr>
            <p:ph type="title"/>
          </p:nvPr>
        </p:nvSpPr>
        <p:spPr>
          <a:xfrm>
            <a:off x="3400816" y="359699"/>
            <a:ext cx="5290797" cy="777536"/>
          </a:xfrm>
          <a:prstGeom prst="rect">
            <a:avLst/>
          </a:prstGeom>
          <a:noFill/>
          <a:ln>
            <a:noFill/>
          </a:ln>
        </p:spPr>
        <p:txBody>
          <a:bodyPr spcFirstLastPara="1" wrap="square" lIns="0" tIns="6455" rIns="0" bIns="0" anchor="t" anchorCtr="0">
            <a:noAutofit/>
          </a:bodyPr>
          <a:lstStyle/>
          <a:p>
            <a:pPr marL="6803"/>
            <a:r>
              <a:rPr lang="en-US" sz="5400" dirty="0">
                <a:solidFill>
                  <a:srgbClr val="000000"/>
                </a:solidFill>
                <a:latin typeface="+mj-lt"/>
              </a:rPr>
              <a:t>Common syntax</a:t>
            </a:r>
            <a:endParaRPr sz="5400" dirty="0">
              <a:latin typeface="+mj-lt"/>
            </a:endParaRPr>
          </a:p>
        </p:txBody>
      </p:sp>
      <p:sp>
        <p:nvSpPr>
          <p:cNvPr id="134" name="Google Shape;134;p17"/>
          <p:cNvSpPr txBox="1"/>
          <p:nvPr/>
        </p:nvSpPr>
        <p:spPr>
          <a:xfrm>
            <a:off x="2215109" y="1371719"/>
            <a:ext cx="8778240" cy="1515214"/>
          </a:xfrm>
          <a:prstGeom prst="rect">
            <a:avLst/>
          </a:prstGeom>
          <a:noFill/>
          <a:ln>
            <a:noFill/>
          </a:ln>
        </p:spPr>
        <p:txBody>
          <a:bodyPr spcFirstLastPara="1" wrap="square" lIns="0" tIns="6804" rIns="0" bIns="0" anchor="t" anchorCtr="0">
            <a:noAutofit/>
          </a:bodyPr>
          <a:lstStyle/>
          <a:p>
            <a:pPr marL="6803" marR="2721">
              <a:lnSpc>
                <a:spcPct val="125057"/>
              </a:lnSpc>
            </a:pPr>
            <a:r>
              <a:rPr lang="en-US" sz="2800" dirty="0">
                <a:latin typeface="+mj-lt"/>
                <a:ea typeface="Calibri"/>
                <a:cs typeface="Calibri"/>
                <a:sym typeface="Calibri"/>
              </a:rPr>
              <a:t>Each function takes a data frame as its first argument and  returns a data frame as its output.</a:t>
            </a:r>
            <a:endParaRPr sz="2800" dirty="0">
              <a:latin typeface="+mj-lt"/>
              <a:ea typeface="Calibri"/>
              <a:cs typeface="Calibri"/>
              <a:sym typeface="Calibri"/>
            </a:endParaRPr>
          </a:p>
        </p:txBody>
      </p:sp>
      <p:grpSp>
        <p:nvGrpSpPr>
          <p:cNvPr id="5" name="Group 4"/>
          <p:cNvGrpSpPr/>
          <p:nvPr/>
        </p:nvGrpSpPr>
        <p:grpSpPr>
          <a:xfrm>
            <a:off x="6156811" y="3458139"/>
            <a:ext cx="4318427" cy="2026707"/>
            <a:chOff x="5536772" y="3480013"/>
            <a:chExt cx="4318427" cy="2026707"/>
          </a:xfrm>
        </p:grpSpPr>
        <p:sp>
          <p:nvSpPr>
            <p:cNvPr id="135" name="Google Shape;135;p17"/>
            <p:cNvSpPr/>
            <p:nvPr/>
          </p:nvSpPr>
          <p:spPr>
            <a:xfrm>
              <a:off x="5536772" y="3480013"/>
              <a:ext cx="4318427" cy="2026707"/>
            </a:xfrm>
            <a:custGeom>
              <a:avLst/>
              <a:gdLst>
                <a:gd name="connsiteX0" fmla="*/ 0 w 2611120"/>
                <a:gd name="connsiteY0" fmla="*/ 230178 h 1381042"/>
                <a:gd name="connsiteX1" fmla="*/ 230178 w 2611120"/>
                <a:gd name="connsiteY1" fmla="*/ 0 h 1381042"/>
                <a:gd name="connsiteX2" fmla="*/ 435187 w 2611120"/>
                <a:gd name="connsiteY2" fmla="*/ 0 h 1381042"/>
                <a:gd name="connsiteX3" fmla="*/ 435187 w 2611120"/>
                <a:gd name="connsiteY3" fmla="*/ 0 h 1381042"/>
                <a:gd name="connsiteX4" fmla="*/ 1087967 w 2611120"/>
                <a:gd name="connsiteY4" fmla="*/ 0 h 1381042"/>
                <a:gd name="connsiteX5" fmla="*/ 2380942 w 2611120"/>
                <a:gd name="connsiteY5" fmla="*/ 0 h 1381042"/>
                <a:gd name="connsiteX6" fmla="*/ 2611120 w 2611120"/>
                <a:gd name="connsiteY6" fmla="*/ 230178 h 1381042"/>
                <a:gd name="connsiteX7" fmla="*/ 2611120 w 2611120"/>
                <a:gd name="connsiteY7" fmla="*/ 230174 h 1381042"/>
                <a:gd name="connsiteX8" fmla="*/ 2611120 w 2611120"/>
                <a:gd name="connsiteY8" fmla="*/ 230174 h 1381042"/>
                <a:gd name="connsiteX9" fmla="*/ 2611120 w 2611120"/>
                <a:gd name="connsiteY9" fmla="*/ 575434 h 1381042"/>
                <a:gd name="connsiteX10" fmla="*/ 2611120 w 2611120"/>
                <a:gd name="connsiteY10" fmla="*/ 1150864 h 1381042"/>
                <a:gd name="connsiteX11" fmla="*/ 2380942 w 2611120"/>
                <a:gd name="connsiteY11" fmla="*/ 1381042 h 1381042"/>
                <a:gd name="connsiteX12" fmla="*/ 1087967 w 2611120"/>
                <a:gd name="connsiteY12" fmla="*/ 1381042 h 1381042"/>
                <a:gd name="connsiteX13" fmla="*/ 435187 w 2611120"/>
                <a:gd name="connsiteY13" fmla="*/ 1381042 h 1381042"/>
                <a:gd name="connsiteX14" fmla="*/ 435187 w 2611120"/>
                <a:gd name="connsiteY14" fmla="*/ 1381042 h 1381042"/>
                <a:gd name="connsiteX15" fmla="*/ 230178 w 2611120"/>
                <a:gd name="connsiteY15" fmla="*/ 1381042 h 1381042"/>
                <a:gd name="connsiteX16" fmla="*/ 0 w 2611120"/>
                <a:gd name="connsiteY16" fmla="*/ 1150864 h 1381042"/>
                <a:gd name="connsiteX17" fmla="*/ 0 w 2611120"/>
                <a:gd name="connsiteY17" fmla="*/ 575434 h 1381042"/>
                <a:gd name="connsiteX18" fmla="*/ -1707307 w 2611120"/>
                <a:gd name="connsiteY18" fmla="*/ -645665 h 1381042"/>
                <a:gd name="connsiteX19" fmla="*/ 0 w 2611120"/>
                <a:gd name="connsiteY19" fmla="*/ 230174 h 1381042"/>
                <a:gd name="connsiteX20" fmla="*/ 0 w 2611120"/>
                <a:gd name="connsiteY20" fmla="*/ 230178 h 1381042"/>
                <a:gd name="connsiteX0" fmla="*/ 1707307 w 4318427"/>
                <a:gd name="connsiteY0" fmla="*/ 875843 h 2026707"/>
                <a:gd name="connsiteX1" fmla="*/ 1937485 w 4318427"/>
                <a:gd name="connsiteY1" fmla="*/ 645665 h 2026707"/>
                <a:gd name="connsiteX2" fmla="*/ 2142494 w 4318427"/>
                <a:gd name="connsiteY2" fmla="*/ 645665 h 2026707"/>
                <a:gd name="connsiteX3" fmla="*/ 2142494 w 4318427"/>
                <a:gd name="connsiteY3" fmla="*/ 645665 h 2026707"/>
                <a:gd name="connsiteX4" fmla="*/ 2795274 w 4318427"/>
                <a:gd name="connsiteY4" fmla="*/ 645665 h 2026707"/>
                <a:gd name="connsiteX5" fmla="*/ 4088249 w 4318427"/>
                <a:gd name="connsiteY5" fmla="*/ 645665 h 2026707"/>
                <a:gd name="connsiteX6" fmla="*/ 4318427 w 4318427"/>
                <a:gd name="connsiteY6" fmla="*/ 875843 h 2026707"/>
                <a:gd name="connsiteX7" fmla="*/ 4318427 w 4318427"/>
                <a:gd name="connsiteY7" fmla="*/ 875839 h 2026707"/>
                <a:gd name="connsiteX8" fmla="*/ 4318427 w 4318427"/>
                <a:gd name="connsiteY8" fmla="*/ 875839 h 2026707"/>
                <a:gd name="connsiteX9" fmla="*/ 4318427 w 4318427"/>
                <a:gd name="connsiteY9" fmla="*/ 1221099 h 2026707"/>
                <a:gd name="connsiteX10" fmla="*/ 4318427 w 4318427"/>
                <a:gd name="connsiteY10" fmla="*/ 1796529 h 2026707"/>
                <a:gd name="connsiteX11" fmla="*/ 4088249 w 4318427"/>
                <a:gd name="connsiteY11" fmla="*/ 2026707 h 2026707"/>
                <a:gd name="connsiteX12" fmla="*/ 2795274 w 4318427"/>
                <a:gd name="connsiteY12" fmla="*/ 2026707 h 2026707"/>
                <a:gd name="connsiteX13" fmla="*/ 2142494 w 4318427"/>
                <a:gd name="connsiteY13" fmla="*/ 2026707 h 2026707"/>
                <a:gd name="connsiteX14" fmla="*/ 2142494 w 4318427"/>
                <a:gd name="connsiteY14" fmla="*/ 2026707 h 2026707"/>
                <a:gd name="connsiteX15" fmla="*/ 1937485 w 4318427"/>
                <a:gd name="connsiteY15" fmla="*/ 2026707 h 2026707"/>
                <a:gd name="connsiteX16" fmla="*/ 1707307 w 4318427"/>
                <a:gd name="connsiteY16" fmla="*/ 1796529 h 2026707"/>
                <a:gd name="connsiteX17" fmla="*/ 1717467 w 4318427"/>
                <a:gd name="connsiteY17" fmla="*/ 1048379 h 2026707"/>
                <a:gd name="connsiteX18" fmla="*/ 0 w 4318427"/>
                <a:gd name="connsiteY18" fmla="*/ 0 h 2026707"/>
                <a:gd name="connsiteX19" fmla="*/ 1707307 w 4318427"/>
                <a:gd name="connsiteY19" fmla="*/ 875839 h 2026707"/>
                <a:gd name="connsiteX20" fmla="*/ 1707307 w 4318427"/>
                <a:gd name="connsiteY20" fmla="*/ 875843 h 2026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318427" h="2026707">
                  <a:moveTo>
                    <a:pt x="1707307" y="875843"/>
                  </a:moveTo>
                  <a:cubicBezTo>
                    <a:pt x="1707307" y="748719"/>
                    <a:pt x="1810361" y="645665"/>
                    <a:pt x="1937485" y="645665"/>
                  </a:cubicBezTo>
                  <a:lnTo>
                    <a:pt x="2142494" y="645665"/>
                  </a:lnTo>
                  <a:lnTo>
                    <a:pt x="2142494" y="645665"/>
                  </a:lnTo>
                  <a:lnTo>
                    <a:pt x="2795274" y="645665"/>
                  </a:lnTo>
                  <a:lnTo>
                    <a:pt x="4088249" y="645665"/>
                  </a:lnTo>
                  <a:cubicBezTo>
                    <a:pt x="4215373" y="645665"/>
                    <a:pt x="4318427" y="748719"/>
                    <a:pt x="4318427" y="875843"/>
                  </a:cubicBezTo>
                  <a:lnTo>
                    <a:pt x="4318427" y="875839"/>
                  </a:lnTo>
                  <a:lnTo>
                    <a:pt x="4318427" y="875839"/>
                  </a:lnTo>
                  <a:lnTo>
                    <a:pt x="4318427" y="1221099"/>
                  </a:lnTo>
                  <a:lnTo>
                    <a:pt x="4318427" y="1796529"/>
                  </a:lnTo>
                  <a:cubicBezTo>
                    <a:pt x="4318427" y="1923653"/>
                    <a:pt x="4215373" y="2026707"/>
                    <a:pt x="4088249" y="2026707"/>
                  </a:cubicBezTo>
                  <a:lnTo>
                    <a:pt x="2795274" y="2026707"/>
                  </a:lnTo>
                  <a:lnTo>
                    <a:pt x="2142494" y="2026707"/>
                  </a:lnTo>
                  <a:lnTo>
                    <a:pt x="2142494" y="2026707"/>
                  </a:lnTo>
                  <a:lnTo>
                    <a:pt x="1937485" y="2026707"/>
                  </a:lnTo>
                  <a:cubicBezTo>
                    <a:pt x="1810361" y="2026707"/>
                    <a:pt x="1707307" y="1923653"/>
                    <a:pt x="1707307" y="1796529"/>
                  </a:cubicBezTo>
                  <a:lnTo>
                    <a:pt x="1717467" y="1048379"/>
                  </a:lnTo>
                  <a:lnTo>
                    <a:pt x="0" y="0"/>
                  </a:lnTo>
                  <a:lnTo>
                    <a:pt x="1707307" y="875839"/>
                  </a:lnTo>
                  <a:lnTo>
                    <a:pt x="1707307" y="875843"/>
                  </a:lnTo>
                  <a:close/>
                </a:path>
              </a:pathLst>
            </a:custGeom>
            <a:solidFill>
              <a:srgbClr val="A0C283"/>
            </a:solidFill>
            <a:ln>
              <a:noFill/>
            </a:ln>
          </p:spPr>
          <p:txBody>
            <a:bodyPr spcFirstLastPara="1" wrap="square" lIns="0" tIns="0" rIns="0" bIns="0" anchor="t" anchorCtr="0">
              <a:noAutofit/>
            </a:bodyPr>
            <a:lstStyle/>
            <a:p>
              <a:endParaRPr sz="964">
                <a:latin typeface="+mj-lt"/>
              </a:endParaRPr>
            </a:p>
          </p:txBody>
        </p:sp>
        <p:sp>
          <p:nvSpPr>
            <p:cNvPr id="136" name="Google Shape;136;p17"/>
            <p:cNvSpPr txBox="1"/>
            <p:nvPr/>
          </p:nvSpPr>
          <p:spPr>
            <a:xfrm>
              <a:off x="7460645" y="4235999"/>
              <a:ext cx="2176923" cy="710036"/>
            </a:xfrm>
            <a:prstGeom prst="rect">
              <a:avLst/>
            </a:prstGeom>
            <a:noFill/>
            <a:ln>
              <a:noFill/>
            </a:ln>
          </p:spPr>
          <p:txBody>
            <a:bodyPr spcFirstLastPara="1" wrap="square" lIns="0" tIns="32652" rIns="0" bIns="0" anchor="t" anchorCtr="0">
              <a:noAutofit/>
            </a:bodyPr>
            <a:lstStyle/>
            <a:p>
              <a:pPr marL="337448" marR="2721" indent="-330985">
                <a:lnSpc>
                  <a:spcPct val="113506"/>
                </a:lnSpc>
              </a:pPr>
              <a:r>
                <a:rPr lang="en-US" sz="2800" b="1" dirty="0">
                  <a:solidFill>
                    <a:srgbClr val="FFFFFF"/>
                  </a:solidFill>
                  <a:latin typeface="+mj-lt"/>
                  <a:ea typeface="Trebuchet MS"/>
                  <a:cs typeface="Trebuchet MS"/>
                  <a:sym typeface="Trebuchet MS"/>
                </a:rPr>
                <a:t>specific  arguments</a:t>
              </a:r>
              <a:endParaRPr sz="2800" dirty="0">
                <a:latin typeface="+mj-lt"/>
                <a:ea typeface="Trebuchet MS"/>
                <a:cs typeface="Trebuchet MS"/>
                <a:sym typeface="Trebuchet MS"/>
              </a:endParaRPr>
            </a:p>
          </p:txBody>
        </p:sp>
      </p:grpSp>
      <p:grpSp>
        <p:nvGrpSpPr>
          <p:cNvPr id="4" name="Group 3"/>
          <p:cNvGrpSpPr/>
          <p:nvPr/>
        </p:nvGrpSpPr>
        <p:grpSpPr>
          <a:xfrm>
            <a:off x="4832091" y="3435235"/>
            <a:ext cx="2385235" cy="2049612"/>
            <a:chOff x="4212052" y="3457109"/>
            <a:chExt cx="2385235" cy="2049612"/>
          </a:xfrm>
        </p:grpSpPr>
        <p:sp>
          <p:nvSpPr>
            <p:cNvPr id="137" name="Google Shape;137;p17"/>
            <p:cNvSpPr/>
            <p:nvPr/>
          </p:nvSpPr>
          <p:spPr>
            <a:xfrm>
              <a:off x="4212052" y="3457109"/>
              <a:ext cx="2342916" cy="2049612"/>
            </a:xfrm>
            <a:custGeom>
              <a:avLst/>
              <a:gdLst>
                <a:gd name="connsiteX0" fmla="*/ 0 w 2183801"/>
                <a:gd name="connsiteY0" fmla="*/ 263730 h 1582350"/>
                <a:gd name="connsiteX1" fmla="*/ 263730 w 2183801"/>
                <a:gd name="connsiteY1" fmla="*/ 0 h 1582350"/>
                <a:gd name="connsiteX2" fmla="*/ 363967 w 2183801"/>
                <a:gd name="connsiteY2" fmla="*/ 0 h 1582350"/>
                <a:gd name="connsiteX3" fmla="*/ 27341 w 2183801"/>
                <a:gd name="connsiteY3" fmla="*/ -668416 h 1582350"/>
                <a:gd name="connsiteX4" fmla="*/ 909917 w 2183801"/>
                <a:gd name="connsiteY4" fmla="*/ 0 h 1582350"/>
                <a:gd name="connsiteX5" fmla="*/ 1920071 w 2183801"/>
                <a:gd name="connsiteY5" fmla="*/ 0 h 1582350"/>
                <a:gd name="connsiteX6" fmla="*/ 2183801 w 2183801"/>
                <a:gd name="connsiteY6" fmla="*/ 263730 h 1582350"/>
                <a:gd name="connsiteX7" fmla="*/ 2183801 w 2183801"/>
                <a:gd name="connsiteY7" fmla="*/ 263725 h 1582350"/>
                <a:gd name="connsiteX8" fmla="*/ 2183801 w 2183801"/>
                <a:gd name="connsiteY8" fmla="*/ 263725 h 1582350"/>
                <a:gd name="connsiteX9" fmla="*/ 2183801 w 2183801"/>
                <a:gd name="connsiteY9" fmla="*/ 659313 h 1582350"/>
                <a:gd name="connsiteX10" fmla="*/ 2183801 w 2183801"/>
                <a:gd name="connsiteY10" fmla="*/ 1318620 h 1582350"/>
                <a:gd name="connsiteX11" fmla="*/ 1920071 w 2183801"/>
                <a:gd name="connsiteY11" fmla="*/ 1582350 h 1582350"/>
                <a:gd name="connsiteX12" fmla="*/ 909917 w 2183801"/>
                <a:gd name="connsiteY12" fmla="*/ 1582350 h 1582350"/>
                <a:gd name="connsiteX13" fmla="*/ 363967 w 2183801"/>
                <a:gd name="connsiteY13" fmla="*/ 1582350 h 1582350"/>
                <a:gd name="connsiteX14" fmla="*/ 363967 w 2183801"/>
                <a:gd name="connsiteY14" fmla="*/ 1582350 h 1582350"/>
                <a:gd name="connsiteX15" fmla="*/ 263730 w 2183801"/>
                <a:gd name="connsiteY15" fmla="*/ 1582350 h 1582350"/>
                <a:gd name="connsiteX16" fmla="*/ 0 w 2183801"/>
                <a:gd name="connsiteY16" fmla="*/ 1318620 h 1582350"/>
                <a:gd name="connsiteX17" fmla="*/ 0 w 2183801"/>
                <a:gd name="connsiteY17" fmla="*/ 659313 h 1582350"/>
                <a:gd name="connsiteX18" fmla="*/ 0 w 2183801"/>
                <a:gd name="connsiteY18" fmla="*/ 263725 h 1582350"/>
                <a:gd name="connsiteX19" fmla="*/ 0 w 2183801"/>
                <a:gd name="connsiteY19" fmla="*/ 263725 h 1582350"/>
                <a:gd name="connsiteX20" fmla="*/ 0 w 2183801"/>
                <a:gd name="connsiteY20" fmla="*/ 263730 h 1582350"/>
                <a:gd name="connsiteX0" fmla="*/ 0 w 2183801"/>
                <a:gd name="connsiteY0" fmla="*/ 932146 h 2250766"/>
                <a:gd name="connsiteX1" fmla="*/ 263730 w 2183801"/>
                <a:gd name="connsiteY1" fmla="*/ 668416 h 2250766"/>
                <a:gd name="connsiteX2" fmla="*/ 536687 w 2183801"/>
                <a:gd name="connsiteY2" fmla="*/ 668416 h 2250766"/>
                <a:gd name="connsiteX3" fmla="*/ 27341 w 2183801"/>
                <a:gd name="connsiteY3" fmla="*/ 0 h 2250766"/>
                <a:gd name="connsiteX4" fmla="*/ 909917 w 2183801"/>
                <a:gd name="connsiteY4" fmla="*/ 668416 h 2250766"/>
                <a:gd name="connsiteX5" fmla="*/ 1920071 w 2183801"/>
                <a:gd name="connsiteY5" fmla="*/ 668416 h 2250766"/>
                <a:gd name="connsiteX6" fmla="*/ 2183801 w 2183801"/>
                <a:gd name="connsiteY6" fmla="*/ 932146 h 2250766"/>
                <a:gd name="connsiteX7" fmla="*/ 2183801 w 2183801"/>
                <a:gd name="connsiteY7" fmla="*/ 932141 h 2250766"/>
                <a:gd name="connsiteX8" fmla="*/ 2183801 w 2183801"/>
                <a:gd name="connsiteY8" fmla="*/ 932141 h 2250766"/>
                <a:gd name="connsiteX9" fmla="*/ 2183801 w 2183801"/>
                <a:gd name="connsiteY9" fmla="*/ 1327729 h 2250766"/>
                <a:gd name="connsiteX10" fmla="*/ 2183801 w 2183801"/>
                <a:gd name="connsiteY10" fmla="*/ 1987036 h 2250766"/>
                <a:gd name="connsiteX11" fmla="*/ 1920071 w 2183801"/>
                <a:gd name="connsiteY11" fmla="*/ 2250766 h 2250766"/>
                <a:gd name="connsiteX12" fmla="*/ 909917 w 2183801"/>
                <a:gd name="connsiteY12" fmla="*/ 2250766 h 2250766"/>
                <a:gd name="connsiteX13" fmla="*/ 363967 w 2183801"/>
                <a:gd name="connsiteY13" fmla="*/ 2250766 h 2250766"/>
                <a:gd name="connsiteX14" fmla="*/ 363967 w 2183801"/>
                <a:gd name="connsiteY14" fmla="*/ 2250766 h 2250766"/>
                <a:gd name="connsiteX15" fmla="*/ 263730 w 2183801"/>
                <a:gd name="connsiteY15" fmla="*/ 2250766 h 2250766"/>
                <a:gd name="connsiteX16" fmla="*/ 0 w 2183801"/>
                <a:gd name="connsiteY16" fmla="*/ 1987036 h 2250766"/>
                <a:gd name="connsiteX17" fmla="*/ 0 w 2183801"/>
                <a:gd name="connsiteY17" fmla="*/ 1327729 h 2250766"/>
                <a:gd name="connsiteX18" fmla="*/ 0 w 2183801"/>
                <a:gd name="connsiteY18" fmla="*/ 932141 h 2250766"/>
                <a:gd name="connsiteX19" fmla="*/ 0 w 2183801"/>
                <a:gd name="connsiteY19" fmla="*/ 932141 h 2250766"/>
                <a:gd name="connsiteX20" fmla="*/ 0 w 2183801"/>
                <a:gd name="connsiteY20" fmla="*/ 932146 h 2250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83801" h="2250766">
                  <a:moveTo>
                    <a:pt x="0" y="932146"/>
                  </a:moveTo>
                  <a:cubicBezTo>
                    <a:pt x="0" y="786492"/>
                    <a:pt x="118076" y="668416"/>
                    <a:pt x="263730" y="668416"/>
                  </a:cubicBezTo>
                  <a:lnTo>
                    <a:pt x="536687" y="668416"/>
                  </a:lnTo>
                  <a:lnTo>
                    <a:pt x="27341" y="0"/>
                  </a:lnTo>
                  <a:lnTo>
                    <a:pt x="909917" y="668416"/>
                  </a:lnTo>
                  <a:lnTo>
                    <a:pt x="1920071" y="668416"/>
                  </a:lnTo>
                  <a:cubicBezTo>
                    <a:pt x="2065725" y="668416"/>
                    <a:pt x="2183801" y="786492"/>
                    <a:pt x="2183801" y="932146"/>
                  </a:cubicBezTo>
                  <a:lnTo>
                    <a:pt x="2183801" y="932141"/>
                  </a:lnTo>
                  <a:lnTo>
                    <a:pt x="2183801" y="932141"/>
                  </a:lnTo>
                  <a:lnTo>
                    <a:pt x="2183801" y="1327729"/>
                  </a:lnTo>
                  <a:lnTo>
                    <a:pt x="2183801" y="1987036"/>
                  </a:lnTo>
                  <a:cubicBezTo>
                    <a:pt x="2183801" y="2132690"/>
                    <a:pt x="2065725" y="2250766"/>
                    <a:pt x="1920071" y="2250766"/>
                  </a:cubicBezTo>
                  <a:lnTo>
                    <a:pt x="909917" y="2250766"/>
                  </a:lnTo>
                  <a:lnTo>
                    <a:pt x="363967" y="2250766"/>
                  </a:lnTo>
                  <a:lnTo>
                    <a:pt x="363967" y="2250766"/>
                  </a:lnTo>
                  <a:lnTo>
                    <a:pt x="263730" y="2250766"/>
                  </a:lnTo>
                  <a:cubicBezTo>
                    <a:pt x="118076" y="2250766"/>
                    <a:pt x="0" y="2132690"/>
                    <a:pt x="0" y="1987036"/>
                  </a:cubicBezTo>
                  <a:lnTo>
                    <a:pt x="0" y="1327729"/>
                  </a:lnTo>
                  <a:lnTo>
                    <a:pt x="0" y="932141"/>
                  </a:lnTo>
                  <a:lnTo>
                    <a:pt x="0" y="932141"/>
                  </a:lnTo>
                  <a:lnTo>
                    <a:pt x="0" y="932146"/>
                  </a:lnTo>
                  <a:close/>
                </a:path>
              </a:pathLst>
            </a:custGeom>
            <a:solidFill>
              <a:srgbClr val="78AAD6"/>
            </a:solidFill>
            <a:ln>
              <a:noFill/>
            </a:ln>
          </p:spPr>
          <p:txBody>
            <a:bodyPr spcFirstLastPara="1" wrap="square" lIns="0" tIns="0" rIns="0" bIns="0" anchor="t" anchorCtr="0">
              <a:noAutofit/>
            </a:bodyPr>
            <a:lstStyle/>
            <a:p>
              <a:endParaRPr sz="964">
                <a:latin typeface="+mj-lt"/>
              </a:endParaRPr>
            </a:p>
          </p:txBody>
        </p:sp>
        <p:sp>
          <p:nvSpPr>
            <p:cNvPr id="138" name="Google Shape;138;p17"/>
            <p:cNvSpPr txBox="1"/>
            <p:nvPr/>
          </p:nvSpPr>
          <p:spPr>
            <a:xfrm>
              <a:off x="4269566" y="4235999"/>
              <a:ext cx="2327721" cy="1143810"/>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800" b="1" dirty="0">
                  <a:solidFill>
                    <a:srgbClr val="FFFFFF"/>
                  </a:solidFill>
                  <a:latin typeface="+mj-lt"/>
                  <a:ea typeface="Trebuchet MS"/>
                  <a:cs typeface="Trebuchet MS"/>
                  <a:sym typeface="Trebuchet MS"/>
                </a:rPr>
                <a:t>data frame to transform</a:t>
              </a:r>
              <a:endParaRPr sz="2800" dirty="0">
                <a:latin typeface="+mj-lt"/>
                <a:ea typeface="Trebuchet MS"/>
                <a:cs typeface="Trebuchet MS"/>
                <a:sym typeface="Trebuchet MS"/>
              </a:endParaRPr>
            </a:p>
          </p:txBody>
        </p:sp>
      </p:grpSp>
      <p:grpSp>
        <p:nvGrpSpPr>
          <p:cNvPr id="2" name="Group 1"/>
          <p:cNvGrpSpPr/>
          <p:nvPr/>
        </p:nvGrpSpPr>
        <p:grpSpPr>
          <a:xfrm>
            <a:off x="2276069" y="3477544"/>
            <a:ext cx="1853024" cy="2029177"/>
            <a:chOff x="2276069" y="3477544"/>
            <a:chExt cx="1853024" cy="2029177"/>
          </a:xfrm>
        </p:grpSpPr>
        <p:sp>
          <p:nvSpPr>
            <p:cNvPr id="139" name="Google Shape;139;p17"/>
            <p:cNvSpPr/>
            <p:nvPr/>
          </p:nvSpPr>
          <p:spPr>
            <a:xfrm>
              <a:off x="2276069" y="3477544"/>
              <a:ext cx="1666011" cy="2029177"/>
            </a:xfrm>
            <a:custGeom>
              <a:avLst/>
              <a:gdLst>
                <a:gd name="connsiteX0" fmla="*/ 0 w 1666011"/>
                <a:gd name="connsiteY0" fmla="*/ 263725 h 1582318"/>
                <a:gd name="connsiteX1" fmla="*/ 263725 w 1666011"/>
                <a:gd name="connsiteY1" fmla="*/ 0 h 1582318"/>
                <a:gd name="connsiteX2" fmla="*/ 277669 w 1666011"/>
                <a:gd name="connsiteY2" fmla="*/ 0 h 1582318"/>
                <a:gd name="connsiteX3" fmla="*/ 513165 w 1666011"/>
                <a:gd name="connsiteY3" fmla="*/ -648133 h 1582318"/>
                <a:gd name="connsiteX4" fmla="*/ 694171 w 1666011"/>
                <a:gd name="connsiteY4" fmla="*/ 0 h 1582318"/>
                <a:gd name="connsiteX5" fmla="*/ 1402286 w 1666011"/>
                <a:gd name="connsiteY5" fmla="*/ 0 h 1582318"/>
                <a:gd name="connsiteX6" fmla="*/ 1666011 w 1666011"/>
                <a:gd name="connsiteY6" fmla="*/ 263725 h 1582318"/>
                <a:gd name="connsiteX7" fmla="*/ 1666011 w 1666011"/>
                <a:gd name="connsiteY7" fmla="*/ 263720 h 1582318"/>
                <a:gd name="connsiteX8" fmla="*/ 1666011 w 1666011"/>
                <a:gd name="connsiteY8" fmla="*/ 263720 h 1582318"/>
                <a:gd name="connsiteX9" fmla="*/ 1666011 w 1666011"/>
                <a:gd name="connsiteY9" fmla="*/ 659299 h 1582318"/>
                <a:gd name="connsiteX10" fmla="*/ 1666011 w 1666011"/>
                <a:gd name="connsiteY10" fmla="*/ 1318593 h 1582318"/>
                <a:gd name="connsiteX11" fmla="*/ 1402286 w 1666011"/>
                <a:gd name="connsiteY11" fmla="*/ 1582318 h 1582318"/>
                <a:gd name="connsiteX12" fmla="*/ 694171 w 1666011"/>
                <a:gd name="connsiteY12" fmla="*/ 1582318 h 1582318"/>
                <a:gd name="connsiteX13" fmla="*/ 277669 w 1666011"/>
                <a:gd name="connsiteY13" fmla="*/ 1582318 h 1582318"/>
                <a:gd name="connsiteX14" fmla="*/ 277669 w 1666011"/>
                <a:gd name="connsiteY14" fmla="*/ 1582318 h 1582318"/>
                <a:gd name="connsiteX15" fmla="*/ 263725 w 1666011"/>
                <a:gd name="connsiteY15" fmla="*/ 1582318 h 1582318"/>
                <a:gd name="connsiteX16" fmla="*/ 0 w 1666011"/>
                <a:gd name="connsiteY16" fmla="*/ 1318593 h 1582318"/>
                <a:gd name="connsiteX17" fmla="*/ 0 w 1666011"/>
                <a:gd name="connsiteY17" fmla="*/ 659299 h 1582318"/>
                <a:gd name="connsiteX18" fmla="*/ 0 w 1666011"/>
                <a:gd name="connsiteY18" fmla="*/ 263720 h 1582318"/>
                <a:gd name="connsiteX19" fmla="*/ 0 w 1666011"/>
                <a:gd name="connsiteY19" fmla="*/ 263720 h 1582318"/>
                <a:gd name="connsiteX20" fmla="*/ 0 w 1666011"/>
                <a:gd name="connsiteY20" fmla="*/ 263725 h 1582318"/>
                <a:gd name="connsiteX0" fmla="*/ 0 w 1666011"/>
                <a:gd name="connsiteY0" fmla="*/ 911858 h 2230451"/>
                <a:gd name="connsiteX1" fmla="*/ 263725 w 1666011"/>
                <a:gd name="connsiteY1" fmla="*/ 648133 h 2230451"/>
                <a:gd name="connsiteX2" fmla="*/ 450389 w 1666011"/>
                <a:gd name="connsiteY2" fmla="*/ 637973 h 2230451"/>
                <a:gd name="connsiteX3" fmla="*/ 513165 w 1666011"/>
                <a:gd name="connsiteY3" fmla="*/ 0 h 2230451"/>
                <a:gd name="connsiteX4" fmla="*/ 694171 w 1666011"/>
                <a:gd name="connsiteY4" fmla="*/ 648133 h 2230451"/>
                <a:gd name="connsiteX5" fmla="*/ 1402286 w 1666011"/>
                <a:gd name="connsiteY5" fmla="*/ 648133 h 2230451"/>
                <a:gd name="connsiteX6" fmla="*/ 1666011 w 1666011"/>
                <a:gd name="connsiteY6" fmla="*/ 911858 h 2230451"/>
                <a:gd name="connsiteX7" fmla="*/ 1666011 w 1666011"/>
                <a:gd name="connsiteY7" fmla="*/ 911853 h 2230451"/>
                <a:gd name="connsiteX8" fmla="*/ 1666011 w 1666011"/>
                <a:gd name="connsiteY8" fmla="*/ 911853 h 2230451"/>
                <a:gd name="connsiteX9" fmla="*/ 1666011 w 1666011"/>
                <a:gd name="connsiteY9" fmla="*/ 1307432 h 2230451"/>
                <a:gd name="connsiteX10" fmla="*/ 1666011 w 1666011"/>
                <a:gd name="connsiteY10" fmla="*/ 1966726 h 2230451"/>
                <a:gd name="connsiteX11" fmla="*/ 1402286 w 1666011"/>
                <a:gd name="connsiteY11" fmla="*/ 2230451 h 2230451"/>
                <a:gd name="connsiteX12" fmla="*/ 694171 w 1666011"/>
                <a:gd name="connsiteY12" fmla="*/ 2230451 h 2230451"/>
                <a:gd name="connsiteX13" fmla="*/ 277669 w 1666011"/>
                <a:gd name="connsiteY13" fmla="*/ 2230451 h 2230451"/>
                <a:gd name="connsiteX14" fmla="*/ 277669 w 1666011"/>
                <a:gd name="connsiteY14" fmla="*/ 2230451 h 2230451"/>
                <a:gd name="connsiteX15" fmla="*/ 263725 w 1666011"/>
                <a:gd name="connsiteY15" fmla="*/ 2230451 h 2230451"/>
                <a:gd name="connsiteX16" fmla="*/ 0 w 1666011"/>
                <a:gd name="connsiteY16" fmla="*/ 1966726 h 2230451"/>
                <a:gd name="connsiteX17" fmla="*/ 0 w 1666011"/>
                <a:gd name="connsiteY17" fmla="*/ 1307432 h 2230451"/>
                <a:gd name="connsiteX18" fmla="*/ 0 w 1666011"/>
                <a:gd name="connsiteY18" fmla="*/ 911853 h 2230451"/>
                <a:gd name="connsiteX19" fmla="*/ 0 w 1666011"/>
                <a:gd name="connsiteY19" fmla="*/ 911853 h 2230451"/>
                <a:gd name="connsiteX20" fmla="*/ 0 w 1666011"/>
                <a:gd name="connsiteY20" fmla="*/ 911858 h 2230451"/>
                <a:gd name="connsiteX0" fmla="*/ 0 w 1666011"/>
                <a:gd name="connsiteY0" fmla="*/ 911858 h 2230451"/>
                <a:gd name="connsiteX1" fmla="*/ 263725 w 1666011"/>
                <a:gd name="connsiteY1" fmla="*/ 648133 h 2230451"/>
                <a:gd name="connsiteX2" fmla="*/ 450389 w 1666011"/>
                <a:gd name="connsiteY2" fmla="*/ 637973 h 2230451"/>
                <a:gd name="connsiteX3" fmla="*/ 513165 w 1666011"/>
                <a:gd name="connsiteY3" fmla="*/ 0 h 2230451"/>
                <a:gd name="connsiteX4" fmla="*/ 612891 w 1666011"/>
                <a:gd name="connsiteY4" fmla="*/ 648133 h 2230451"/>
                <a:gd name="connsiteX5" fmla="*/ 1402286 w 1666011"/>
                <a:gd name="connsiteY5" fmla="*/ 648133 h 2230451"/>
                <a:gd name="connsiteX6" fmla="*/ 1666011 w 1666011"/>
                <a:gd name="connsiteY6" fmla="*/ 911858 h 2230451"/>
                <a:gd name="connsiteX7" fmla="*/ 1666011 w 1666011"/>
                <a:gd name="connsiteY7" fmla="*/ 911853 h 2230451"/>
                <a:gd name="connsiteX8" fmla="*/ 1666011 w 1666011"/>
                <a:gd name="connsiteY8" fmla="*/ 911853 h 2230451"/>
                <a:gd name="connsiteX9" fmla="*/ 1666011 w 1666011"/>
                <a:gd name="connsiteY9" fmla="*/ 1307432 h 2230451"/>
                <a:gd name="connsiteX10" fmla="*/ 1666011 w 1666011"/>
                <a:gd name="connsiteY10" fmla="*/ 1966726 h 2230451"/>
                <a:gd name="connsiteX11" fmla="*/ 1402286 w 1666011"/>
                <a:gd name="connsiteY11" fmla="*/ 2230451 h 2230451"/>
                <a:gd name="connsiteX12" fmla="*/ 694171 w 1666011"/>
                <a:gd name="connsiteY12" fmla="*/ 2230451 h 2230451"/>
                <a:gd name="connsiteX13" fmla="*/ 277669 w 1666011"/>
                <a:gd name="connsiteY13" fmla="*/ 2230451 h 2230451"/>
                <a:gd name="connsiteX14" fmla="*/ 277669 w 1666011"/>
                <a:gd name="connsiteY14" fmla="*/ 2230451 h 2230451"/>
                <a:gd name="connsiteX15" fmla="*/ 263725 w 1666011"/>
                <a:gd name="connsiteY15" fmla="*/ 2230451 h 2230451"/>
                <a:gd name="connsiteX16" fmla="*/ 0 w 1666011"/>
                <a:gd name="connsiteY16" fmla="*/ 1966726 h 2230451"/>
                <a:gd name="connsiteX17" fmla="*/ 0 w 1666011"/>
                <a:gd name="connsiteY17" fmla="*/ 1307432 h 2230451"/>
                <a:gd name="connsiteX18" fmla="*/ 0 w 1666011"/>
                <a:gd name="connsiteY18" fmla="*/ 911853 h 2230451"/>
                <a:gd name="connsiteX19" fmla="*/ 0 w 1666011"/>
                <a:gd name="connsiteY19" fmla="*/ 911853 h 2230451"/>
                <a:gd name="connsiteX20" fmla="*/ 0 w 1666011"/>
                <a:gd name="connsiteY20" fmla="*/ 911858 h 2230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666011" h="2230451">
                  <a:moveTo>
                    <a:pt x="0" y="911858"/>
                  </a:moveTo>
                  <a:cubicBezTo>
                    <a:pt x="0" y="766207"/>
                    <a:pt x="118074" y="648133"/>
                    <a:pt x="263725" y="648133"/>
                  </a:cubicBezTo>
                  <a:lnTo>
                    <a:pt x="450389" y="637973"/>
                  </a:lnTo>
                  <a:lnTo>
                    <a:pt x="513165" y="0"/>
                  </a:lnTo>
                  <a:lnTo>
                    <a:pt x="612891" y="648133"/>
                  </a:lnTo>
                  <a:lnTo>
                    <a:pt x="1402286" y="648133"/>
                  </a:lnTo>
                  <a:cubicBezTo>
                    <a:pt x="1547937" y="648133"/>
                    <a:pt x="1666011" y="766207"/>
                    <a:pt x="1666011" y="911858"/>
                  </a:cubicBezTo>
                  <a:lnTo>
                    <a:pt x="1666011" y="911853"/>
                  </a:lnTo>
                  <a:lnTo>
                    <a:pt x="1666011" y="911853"/>
                  </a:lnTo>
                  <a:lnTo>
                    <a:pt x="1666011" y="1307432"/>
                  </a:lnTo>
                  <a:lnTo>
                    <a:pt x="1666011" y="1966726"/>
                  </a:lnTo>
                  <a:cubicBezTo>
                    <a:pt x="1666011" y="2112377"/>
                    <a:pt x="1547937" y="2230451"/>
                    <a:pt x="1402286" y="2230451"/>
                  </a:cubicBezTo>
                  <a:lnTo>
                    <a:pt x="694171" y="2230451"/>
                  </a:lnTo>
                  <a:lnTo>
                    <a:pt x="277669" y="2230451"/>
                  </a:lnTo>
                  <a:lnTo>
                    <a:pt x="277669" y="2230451"/>
                  </a:lnTo>
                  <a:lnTo>
                    <a:pt x="263725" y="2230451"/>
                  </a:lnTo>
                  <a:cubicBezTo>
                    <a:pt x="118074" y="2230451"/>
                    <a:pt x="0" y="2112377"/>
                    <a:pt x="0" y="1966726"/>
                  </a:cubicBezTo>
                  <a:lnTo>
                    <a:pt x="0" y="1307432"/>
                  </a:lnTo>
                  <a:lnTo>
                    <a:pt x="0" y="911853"/>
                  </a:lnTo>
                  <a:lnTo>
                    <a:pt x="0" y="911853"/>
                  </a:lnTo>
                  <a:lnTo>
                    <a:pt x="0" y="911858"/>
                  </a:lnTo>
                  <a:close/>
                </a:path>
              </a:pathLst>
            </a:custGeom>
            <a:solidFill>
              <a:srgbClr val="929292"/>
            </a:solidFill>
            <a:ln>
              <a:noFill/>
            </a:ln>
          </p:spPr>
          <p:txBody>
            <a:bodyPr spcFirstLastPara="1" wrap="square" lIns="0" tIns="0" rIns="0" bIns="0" anchor="t" anchorCtr="0">
              <a:noAutofit/>
            </a:bodyPr>
            <a:lstStyle/>
            <a:p>
              <a:endParaRPr sz="964">
                <a:latin typeface="+mj-lt"/>
              </a:endParaRPr>
            </a:p>
          </p:txBody>
        </p:sp>
        <p:sp>
          <p:nvSpPr>
            <p:cNvPr id="140" name="Google Shape;140;p17"/>
            <p:cNvSpPr txBox="1"/>
            <p:nvPr/>
          </p:nvSpPr>
          <p:spPr>
            <a:xfrm>
              <a:off x="2457182" y="4235999"/>
              <a:ext cx="1671911" cy="997618"/>
            </a:xfrm>
            <a:prstGeom prst="rect">
              <a:avLst/>
            </a:prstGeom>
            <a:noFill/>
            <a:ln>
              <a:noFill/>
            </a:ln>
          </p:spPr>
          <p:txBody>
            <a:bodyPr spcFirstLastPara="1" wrap="square" lIns="0" tIns="8504" rIns="0" bIns="0" anchor="t" anchorCtr="0">
              <a:noAutofit/>
            </a:bodyPr>
            <a:lstStyle/>
            <a:p>
              <a:pPr marL="6803"/>
              <a:r>
                <a:rPr lang="en-US" sz="2800" b="1" dirty="0">
                  <a:solidFill>
                    <a:srgbClr val="FFFFFF"/>
                  </a:solidFill>
                  <a:latin typeface="+mj-lt"/>
                  <a:ea typeface="Trebuchet MS"/>
                  <a:cs typeface="Trebuchet MS"/>
                  <a:sym typeface="Trebuchet MS"/>
                </a:rPr>
                <a:t>dplyr function</a:t>
              </a:r>
              <a:endParaRPr sz="2800" dirty="0">
                <a:latin typeface="+mj-lt"/>
                <a:ea typeface="Trebuchet MS"/>
                <a:cs typeface="Trebuchet MS"/>
                <a:sym typeface="Trebuchet MS"/>
              </a:endParaRPr>
            </a:p>
          </p:txBody>
        </p:sp>
      </p:grpSp>
      <p:sp>
        <p:nvSpPr>
          <p:cNvPr id="3" name="Rectangle 2"/>
          <p:cNvSpPr/>
          <p:nvPr/>
        </p:nvSpPr>
        <p:spPr>
          <a:xfrm>
            <a:off x="2134955" y="2883850"/>
            <a:ext cx="4627229" cy="584775"/>
          </a:xfrm>
          <a:prstGeom prst="rect">
            <a:avLst/>
          </a:prstGeom>
        </p:spPr>
        <p:txBody>
          <a:bodyPr wrap="none">
            <a:spAutoFit/>
          </a:bodyPr>
          <a:lstStyle/>
          <a:p>
            <a:pPr marL="146953" lvl="0">
              <a:spcBef>
                <a:spcPts val="2126"/>
              </a:spcBef>
            </a:pPr>
            <a:r>
              <a:rPr lang="en-US" sz="3200" dirty="0">
                <a:latin typeface="Consolas" panose="020B0609020204030204" pitchFamily="49" charset="0"/>
                <a:ea typeface="Courier New"/>
                <a:cs typeface="Consolas" panose="020B0609020204030204" pitchFamily="49" charset="0"/>
                <a:sym typeface="Courier New"/>
              </a:rPr>
              <a:t>function(</a:t>
            </a:r>
            <a:r>
              <a:rPr lang="en-US" sz="3200" dirty="0">
                <a:solidFill>
                  <a:srgbClr val="0365C0"/>
                </a:solidFill>
                <a:latin typeface="Consolas" panose="020B0609020204030204" pitchFamily="49" charset="0"/>
                <a:ea typeface="Courier New"/>
                <a:cs typeface="Consolas" panose="020B0609020204030204" pitchFamily="49" charset="0"/>
                <a:sym typeface="Courier New"/>
              </a:rPr>
              <a:t>data, </a:t>
            </a:r>
            <a:r>
              <a:rPr lang="en-US" sz="3200" dirty="0">
                <a:solidFill>
                  <a:schemeClr val="accent3"/>
                </a:solidFill>
                <a:latin typeface="Consolas" panose="020B0609020204030204" pitchFamily="49" charset="0"/>
                <a:ea typeface="Courier New"/>
                <a:cs typeface="Consolas" panose="020B0609020204030204" pitchFamily="49" charset="0"/>
                <a:sym typeface="Courier New"/>
              </a:rPr>
              <a:t>...</a:t>
            </a:r>
            <a:r>
              <a:rPr lang="en-US" sz="3200" dirty="0">
                <a:latin typeface="Consolas" panose="020B0609020204030204" pitchFamily="49" charset="0"/>
                <a:ea typeface="Courier New"/>
                <a:cs typeface="Consolas" panose="020B0609020204030204" pitchFamily="49" charset="0"/>
                <a:sym typeface="Courier New"/>
              </a:rPr>
              <a:t>)</a:t>
            </a:r>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6" name="Slide Number Placeholder 5"/>
          <p:cNvSpPr>
            <a:spLocks noGrp="1"/>
          </p:cNvSpPr>
          <p:nvPr>
            <p:ph type="sldNum" idx="12"/>
          </p:nvPr>
        </p:nvSpPr>
        <p:spPr/>
        <p:txBody>
          <a:bodyPr/>
          <a:lstStyle/>
          <a:p>
            <a:fld id="{00000000-1234-1234-1234-123412341234}" type="slidenum">
              <a:rPr lang="en-US" smtClean="0"/>
              <a:pPr/>
              <a:t>25</a:t>
            </a:fld>
            <a:endParaRPr lang="en-US"/>
          </a:p>
        </p:txBody>
      </p:sp>
    </p:spTree>
    <p:extLst>
      <p:ext uri="{BB962C8B-B14F-4D97-AF65-F5344CB8AC3E}">
        <p14:creationId xmlns:p14="http://schemas.microsoft.com/office/powerpoint/2010/main" val="687966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Shape 291"/>
        <p:cNvGrpSpPr/>
        <p:nvPr/>
      </p:nvGrpSpPr>
      <p:grpSpPr>
        <a:xfrm>
          <a:off x="0" y="0"/>
          <a:ext cx="0" cy="0"/>
          <a:chOff x="0" y="0"/>
          <a:chExt cx="0" cy="0"/>
        </a:xfrm>
      </p:grpSpPr>
      <p:sp>
        <p:nvSpPr>
          <p:cNvPr id="13" name="Google Shape;131;p17"/>
          <p:cNvSpPr/>
          <p:nvPr/>
        </p:nvSpPr>
        <p:spPr>
          <a:xfrm>
            <a:off x="1758718" y="2201670"/>
            <a:ext cx="886968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4" name="Rectangle 13"/>
          <p:cNvSpPr/>
          <p:nvPr/>
        </p:nvSpPr>
        <p:spPr>
          <a:xfrm>
            <a:off x="1970276" y="2313797"/>
            <a:ext cx="4027064" cy="584775"/>
          </a:xfrm>
          <a:prstGeom prst="rect">
            <a:avLst/>
          </a:prstGeom>
        </p:spPr>
        <p:txBody>
          <a:bodyPr wrap="none">
            <a:spAutoFit/>
          </a:bodyPr>
          <a:lstStyle/>
          <a:p>
            <a:r>
              <a:rPr lang="en-US" sz="3200" dirty="0">
                <a:latin typeface="Consolas" panose="020B0609020204030204" pitchFamily="49" charset="0"/>
                <a:ea typeface="Courier New"/>
                <a:cs typeface="Consolas" panose="020B0609020204030204" pitchFamily="49" charset="0"/>
                <a:sym typeface="Courier New"/>
              </a:rPr>
              <a:t>filter(</a:t>
            </a:r>
            <a:r>
              <a:rPr lang="en-US" sz="3200" dirty="0">
                <a:solidFill>
                  <a:srgbClr val="0365C0"/>
                </a:solidFill>
                <a:latin typeface="Consolas" panose="020B0609020204030204" pitchFamily="49" charset="0"/>
                <a:ea typeface="Courier New"/>
                <a:cs typeface="Consolas" panose="020B0609020204030204" pitchFamily="49" charset="0"/>
                <a:sym typeface="Courier New"/>
              </a:rPr>
              <a:t>data,</a:t>
            </a:r>
            <a:r>
              <a:rPr lang="en-US" sz="3200" dirty="0">
                <a:solidFill>
                  <a:srgbClr val="9BBB59"/>
                </a:solidFill>
                <a:latin typeface="Consolas" panose="020B0609020204030204" pitchFamily="49" charset="0"/>
                <a:ea typeface="Courier New"/>
                <a:cs typeface="Consolas" panose="020B0609020204030204" pitchFamily="49" charset="0"/>
                <a:sym typeface="Courier New"/>
              </a:rPr>
              <a:t>... </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11" name="Google Shape;137;p17"/>
          <p:cNvSpPr/>
          <p:nvPr/>
        </p:nvSpPr>
        <p:spPr>
          <a:xfrm>
            <a:off x="1632769" y="2880611"/>
            <a:ext cx="2462296" cy="2153752"/>
          </a:xfrm>
          <a:custGeom>
            <a:avLst/>
            <a:gdLst>
              <a:gd name="connsiteX0" fmla="*/ 0 w 2183801"/>
              <a:gd name="connsiteY0" fmla="*/ 263730 h 1582350"/>
              <a:gd name="connsiteX1" fmla="*/ 263730 w 2183801"/>
              <a:gd name="connsiteY1" fmla="*/ 0 h 1582350"/>
              <a:gd name="connsiteX2" fmla="*/ 363967 w 2183801"/>
              <a:gd name="connsiteY2" fmla="*/ 0 h 1582350"/>
              <a:gd name="connsiteX3" fmla="*/ 27341 w 2183801"/>
              <a:gd name="connsiteY3" fmla="*/ -668416 h 1582350"/>
              <a:gd name="connsiteX4" fmla="*/ 909917 w 2183801"/>
              <a:gd name="connsiteY4" fmla="*/ 0 h 1582350"/>
              <a:gd name="connsiteX5" fmla="*/ 1920071 w 2183801"/>
              <a:gd name="connsiteY5" fmla="*/ 0 h 1582350"/>
              <a:gd name="connsiteX6" fmla="*/ 2183801 w 2183801"/>
              <a:gd name="connsiteY6" fmla="*/ 263730 h 1582350"/>
              <a:gd name="connsiteX7" fmla="*/ 2183801 w 2183801"/>
              <a:gd name="connsiteY7" fmla="*/ 263725 h 1582350"/>
              <a:gd name="connsiteX8" fmla="*/ 2183801 w 2183801"/>
              <a:gd name="connsiteY8" fmla="*/ 263725 h 1582350"/>
              <a:gd name="connsiteX9" fmla="*/ 2183801 w 2183801"/>
              <a:gd name="connsiteY9" fmla="*/ 659313 h 1582350"/>
              <a:gd name="connsiteX10" fmla="*/ 2183801 w 2183801"/>
              <a:gd name="connsiteY10" fmla="*/ 1318620 h 1582350"/>
              <a:gd name="connsiteX11" fmla="*/ 1920071 w 2183801"/>
              <a:gd name="connsiteY11" fmla="*/ 1582350 h 1582350"/>
              <a:gd name="connsiteX12" fmla="*/ 909917 w 2183801"/>
              <a:gd name="connsiteY12" fmla="*/ 1582350 h 1582350"/>
              <a:gd name="connsiteX13" fmla="*/ 363967 w 2183801"/>
              <a:gd name="connsiteY13" fmla="*/ 1582350 h 1582350"/>
              <a:gd name="connsiteX14" fmla="*/ 363967 w 2183801"/>
              <a:gd name="connsiteY14" fmla="*/ 1582350 h 1582350"/>
              <a:gd name="connsiteX15" fmla="*/ 263730 w 2183801"/>
              <a:gd name="connsiteY15" fmla="*/ 1582350 h 1582350"/>
              <a:gd name="connsiteX16" fmla="*/ 0 w 2183801"/>
              <a:gd name="connsiteY16" fmla="*/ 1318620 h 1582350"/>
              <a:gd name="connsiteX17" fmla="*/ 0 w 2183801"/>
              <a:gd name="connsiteY17" fmla="*/ 659313 h 1582350"/>
              <a:gd name="connsiteX18" fmla="*/ 0 w 2183801"/>
              <a:gd name="connsiteY18" fmla="*/ 263725 h 1582350"/>
              <a:gd name="connsiteX19" fmla="*/ 0 w 2183801"/>
              <a:gd name="connsiteY19" fmla="*/ 263725 h 1582350"/>
              <a:gd name="connsiteX20" fmla="*/ 0 w 2183801"/>
              <a:gd name="connsiteY20" fmla="*/ 263730 h 1582350"/>
              <a:gd name="connsiteX0" fmla="*/ 0 w 2183801"/>
              <a:gd name="connsiteY0" fmla="*/ 932146 h 2250766"/>
              <a:gd name="connsiteX1" fmla="*/ 263730 w 2183801"/>
              <a:gd name="connsiteY1" fmla="*/ 668416 h 2250766"/>
              <a:gd name="connsiteX2" fmla="*/ 536687 w 2183801"/>
              <a:gd name="connsiteY2" fmla="*/ 668416 h 2250766"/>
              <a:gd name="connsiteX3" fmla="*/ 27341 w 2183801"/>
              <a:gd name="connsiteY3" fmla="*/ 0 h 2250766"/>
              <a:gd name="connsiteX4" fmla="*/ 909917 w 2183801"/>
              <a:gd name="connsiteY4" fmla="*/ 668416 h 2250766"/>
              <a:gd name="connsiteX5" fmla="*/ 1920071 w 2183801"/>
              <a:gd name="connsiteY5" fmla="*/ 668416 h 2250766"/>
              <a:gd name="connsiteX6" fmla="*/ 2183801 w 2183801"/>
              <a:gd name="connsiteY6" fmla="*/ 932146 h 2250766"/>
              <a:gd name="connsiteX7" fmla="*/ 2183801 w 2183801"/>
              <a:gd name="connsiteY7" fmla="*/ 932141 h 2250766"/>
              <a:gd name="connsiteX8" fmla="*/ 2183801 w 2183801"/>
              <a:gd name="connsiteY8" fmla="*/ 932141 h 2250766"/>
              <a:gd name="connsiteX9" fmla="*/ 2183801 w 2183801"/>
              <a:gd name="connsiteY9" fmla="*/ 1327729 h 2250766"/>
              <a:gd name="connsiteX10" fmla="*/ 2183801 w 2183801"/>
              <a:gd name="connsiteY10" fmla="*/ 1987036 h 2250766"/>
              <a:gd name="connsiteX11" fmla="*/ 1920071 w 2183801"/>
              <a:gd name="connsiteY11" fmla="*/ 2250766 h 2250766"/>
              <a:gd name="connsiteX12" fmla="*/ 909917 w 2183801"/>
              <a:gd name="connsiteY12" fmla="*/ 2250766 h 2250766"/>
              <a:gd name="connsiteX13" fmla="*/ 363967 w 2183801"/>
              <a:gd name="connsiteY13" fmla="*/ 2250766 h 2250766"/>
              <a:gd name="connsiteX14" fmla="*/ 363967 w 2183801"/>
              <a:gd name="connsiteY14" fmla="*/ 2250766 h 2250766"/>
              <a:gd name="connsiteX15" fmla="*/ 263730 w 2183801"/>
              <a:gd name="connsiteY15" fmla="*/ 2250766 h 2250766"/>
              <a:gd name="connsiteX16" fmla="*/ 0 w 2183801"/>
              <a:gd name="connsiteY16" fmla="*/ 1987036 h 2250766"/>
              <a:gd name="connsiteX17" fmla="*/ 0 w 2183801"/>
              <a:gd name="connsiteY17" fmla="*/ 1327729 h 2250766"/>
              <a:gd name="connsiteX18" fmla="*/ 0 w 2183801"/>
              <a:gd name="connsiteY18" fmla="*/ 932141 h 2250766"/>
              <a:gd name="connsiteX19" fmla="*/ 0 w 2183801"/>
              <a:gd name="connsiteY19" fmla="*/ 932141 h 2250766"/>
              <a:gd name="connsiteX20" fmla="*/ 0 w 2183801"/>
              <a:gd name="connsiteY20" fmla="*/ 932146 h 2250766"/>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909917 w 2423251"/>
              <a:gd name="connsiteY4" fmla="*/ 690730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1209057 w 2423251"/>
              <a:gd name="connsiteY2" fmla="*/ 668416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183801"/>
              <a:gd name="connsiteY0" fmla="*/ 1046506 h 2365126"/>
              <a:gd name="connsiteX1" fmla="*/ 263730 w 2183801"/>
              <a:gd name="connsiteY1" fmla="*/ 782776 h 2365126"/>
              <a:gd name="connsiteX2" fmla="*/ 1209057 w 2183801"/>
              <a:gd name="connsiteY2" fmla="*/ 760462 h 2365126"/>
              <a:gd name="connsiteX3" fmla="*/ 1961588 w 2183801"/>
              <a:gd name="connsiteY3" fmla="*/ 0 h 2365126"/>
              <a:gd name="connsiteX4" fmla="*/ 1478117 w 2183801"/>
              <a:gd name="connsiteY4" fmla="*/ 793934 h 2365126"/>
              <a:gd name="connsiteX5" fmla="*/ 1920071 w 2183801"/>
              <a:gd name="connsiteY5" fmla="*/ 782776 h 2365126"/>
              <a:gd name="connsiteX6" fmla="*/ 2183801 w 2183801"/>
              <a:gd name="connsiteY6" fmla="*/ 1046506 h 2365126"/>
              <a:gd name="connsiteX7" fmla="*/ 2183801 w 2183801"/>
              <a:gd name="connsiteY7" fmla="*/ 1046501 h 2365126"/>
              <a:gd name="connsiteX8" fmla="*/ 2183801 w 2183801"/>
              <a:gd name="connsiteY8" fmla="*/ 1046501 h 2365126"/>
              <a:gd name="connsiteX9" fmla="*/ 2183801 w 2183801"/>
              <a:gd name="connsiteY9" fmla="*/ 1442089 h 2365126"/>
              <a:gd name="connsiteX10" fmla="*/ 2183801 w 2183801"/>
              <a:gd name="connsiteY10" fmla="*/ 2101396 h 2365126"/>
              <a:gd name="connsiteX11" fmla="*/ 1920071 w 2183801"/>
              <a:gd name="connsiteY11" fmla="*/ 2365126 h 2365126"/>
              <a:gd name="connsiteX12" fmla="*/ 909917 w 2183801"/>
              <a:gd name="connsiteY12" fmla="*/ 2365126 h 2365126"/>
              <a:gd name="connsiteX13" fmla="*/ 363967 w 2183801"/>
              <a:gd name="connsiteY13" fmla="*/ 2365126 h 2365126"/>
              <a:gd name="connsiteX14" fmla="*/ 363967 w 2183801"/>
              <a:gd name="connsiteY14" fmla="*/ 2365126 h 2365126"/>
              <a:gd name="connsiteX15" fmla="*/ 263730 w 2183801"/>
              <a:gd name="connsiteY15" fmla="*/ 2365126 h 2365126"/>
              <a:gd name="connsiteX16" fmla="*/ 0 w 2183801"/>
              <a:gd name="connsiteY16" fmla="*/ 2101396 h 2365126"/>
              <a:gd name="connsiteX17" fmla="*/ 0 w 2183801"/>
              <a:gd name="connsiteY17" fmla="*/ 1442089 h 2365126"/>
              <a:gd name="connsiteX18" fmla="*/ 0 w 2183801"/>
              <a:gd name="connsiteY18" fmla="*/ 1046501 h 2365126"/>
              <a:gd name="connsiteX19" fmla="*/ 0 w 2183801"/>
              <a:gd name="connsiteY19" fmla="*/ 1046501 h 2365126"/>
              <a:gd name="connsiteX20" fmla="*/ 0 w 2183801"/>
              <a:gd name="connsiteY20" fmla="*/ 1046506 h 2365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83801" h="2365126">
                <a:moveTo>
                  <a:pt x="0" y="1046506"/>
                </a:moveTo>
                <a:cubicBezTo>
                  <a:pt x="0" y="900852"/>
                  <a:pt x="118076" y="782776"/>
                  <a:pt x="263730" y="782776"/>
                </a:cubicBezTo>
                <a:lnTo>
                  <a:pt x="1209057" y="760462"/>
                </a:lnTo>
                <a:lnTo>
                  <a:pt x="1961588" y="0"/>
                </a:lnTo>
                <a:lnTo>
                  <a:pt x="1478117" y="793934"/>
                </a:lnTo>
                <a:lnTo>
                  <a:pt x="1920071" y="782776"/>
                </a:lnTo>
                <a:cubicBezTo>
                  <a:pt x="2065725" y="782776"/>
                  <a:pt x="2183801" y="900852"/>
                  <a:pt x="2183801" y="1046506"/>
                </a:cubicBezTo>
                <a:lnTo>
                  <a:pt x="2183801" y="1046501"/>
                </a:lnTo>
                <a:lnTo>
                  <a:pt x="2183801" y="1046501"/>
                </a:lnTo>
                <a:lnTo>
                  <a:pt x="2183801" y="1442089"/>
                </a:lnTo>
                <a:lnTo>
                  <a:pt x="2183801" y="2101396"/>
                </a:lnTo>
                <a:cubicBezTo>
                  <a:pt x="2183801" y="2247050"/>
                  <a:pt x="2065725" y="2365126"/>
                  <a:pt x="1920071" y="2365126"/>
                </a:cubicBezTo>
                <a:lnTo>
                  <a:pt x="909917" y="2365126"/>
                </a:lnTo>
                <a:lnTo>
                  <a:pt x="363967" y="2365126"/>
                </a:lnTo>
                <a:lnTo>
                  <a:pt x="363967" y="2365126"/>
                </a:lnTo>
                <a:lnTo>
                  <a:pt x="263730" y="2365126"/>
                </a:lnTo>
                <a:cubicBezTo>
                  <a:pt x="118076" y="2365126"/>
                  <a:pt x="0" y="2247050"/>
                  <a:pt x="0" y="2101396"/>
                </a:cubicBezTo>
                <a:lnTo>
                  <a:pt x="0" y="1442089"/>
                </a:lnTo>
                <a:lnTo>
                  <a:pt x="0" y="1046501"/>
                </a:lnTo>
                <a:lnTo>
                  <a:pt x="0" y="1046501"/>
                </a:lnTo>
                <a:lnTo>
                  <a:pt x="0" y="1046506"/>
                </a:lnTo>
                <a:close/>
              </a:path>
            </a:pathLst>
          </a:custGeom>
          <a:solidFill>
            <a:srgbClr val="78AAD6"/>
          </a:solidFill>
          <a:ln>
            <a:noFill/>
          </a:ln>
        </p:spPr>
        <p:txBody>
          <a:bodyPr spcFirstLastPara="1" wrap="square" lIns="0" tIns="0" rIns="0" bIns="0" anchor="t" anchorCtr="0">
            <a:noAutofit/>
          </a:bodyPr>
          <a:lstStyle/>
          <a:p>
            <a:endParaRPr sz="964"/>
          </a:p>
        </p:txBody>
      </p:sp>
      <p:sp>
        <p:nvSpPr>
          <p:cNvPr id="12" name="Google Shape;138;p17"/>
          <p:cNvSpPr txBox="1"/>
          <p:nvPr/>
        </p:nvSpPr>
        <p:spPr>
          <a:xfrm>
            <a:off x="1762309" y="3800330"/>
            <a:ext cx="2327721" cy="1143810"/>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800" b="1" dirty="0">
                <a:solidFill>
                  <a:srgbClr val="FFFFFF"/>
                </a:solidFill>
                <a:latin typeface="+mj-lt"/>
                <a:ea typeface="Trebuchet MS"/>
                <a:cs typeface="Trebuchet MS"/>
                <a:sym typeface="Trebuchet MS"/>
              </a:rPr>
              <a:t>data frame to transform</a:t>
            </a:r>
            <a:endParaRPr sz="2800" dirty="0">
              <a:latin typeface="+mj-lt"/>
              <a:ea typeface="Trebuchet MS"/>
              <a:cs typeface="Trebuchet MS"/>
              <a:sym typeface="Trebuchet MS"/>
            </a:endParaRPr>
          </a:p>
        </p:txBody>
      </p:sp>
      <p:sp>
        <p:nvSpPr>
          <p:cNvPr id="297" name="Google Shape;297;p32"/>
          <p:cNvSpPr/>
          <p:nvPr/>
        </p:nvSpPr>
        <p:spPr>
          <a:xfrm>
            <a:off x="4695596" y="2799128"/>
            <a:ext cx="4682084" cy="2235235"/>
          </a:xfrm>
          <a:custGeom>
            <a:avLst/>
            <a:gdLst/>
            <a:ahLst/>
            <a:cxnLst/>
            <a:rect l="l" t="t" r="r" b="b"/>
            <a:pathLst>
              <a:path w="5965190" h="3684270" extrusionOk="0">
                <a:moveTo>
                  <a:pt x="5608470" y="1066067"/>
                </a:moveTo>
                <a:lnTo>
                  <a:pt x="356337" y="1066067"/>
                </a:lnTo>
                <a:lnTo>
                  <a:pt x="307986" y="1069320"/>
                </a:lnTo>
                <a:lnTo>
                  <a:pt x="261611" y="1078796"/>
                </a:lnTo>
                <a:lnTo>
                  <a:pt x="217637" y="1094070"/>
                </a:lnTo>
                <a:lnTo>
                  <a:pt x="176489" y="1114718"/>
                </a:lnTo>
                <a:lnTo>
                  <a:pt x="138592" y="1140315"/>
                </a:lnTo>
                <a:lnTo>
                  <a:pt x="104371" y="1170437"/>
                </a:lnTo>
                <a:lnTo>
                  <a:pt x="74249" y="1204659"/>
                </a:lnTo>
                <a:lnTo>
                  <a:pt x="48651" y="1242556"/>
                </a:lnTo>
                <a:lnTo>
                  <a:pt x="28003" y="1283703"/>
                </a:lnTo>
                <a:lnTo>
                  <a:pt x="12729" y="1327677"/>
                </a:lnTo>
                <a:lnTo>
                  <a:pt x="3253" y="1374052"/>
                </a:lnTo>
                <a:lnTo>
                  <a:pt x="0" y="1422403"/>
                </a:lnTo>
                <a:lnTo>
                  <a:pt x="0" y="3327450"/>
                </a:lnTo>
                <a:lnTo>
                  <a:pt x="3253" y="3375802"/>
                </a:lnTo>
                <a:lnTo>
                  <a:pt x="12729" y="3422177"/>
                </a:lnTo>
                <a:lnTo>
                  <a:pt x="28003" y="3466150"/>
                </a:lnTo>
                <a:lnTo>
                  <a:pt x="48651" y="3507298"/>
                </a:lnTo>
                <a:lnTo>
                  <a:pt x="74249" y="3545195"/>
                </a:lnTo>
                <a:lnTo>
                  <a:pt x="104371" y="3579417"/>
                </a:lnTo>
                <a:lnTo>
                  <a:pt x="138592" y="3609539"/>
                </a:lnTo>
                <a:lnTo>
                  <a:pt x="176489" y="3635136"/>
                </a:lnTo>
                <a:lnTo>
                  <a:pt x="217637" y="3655784"/>
                </a:lnTo>
                <a:lnTo>
                  <a:pt x="261611" y="3671059"/>
                </a:lnTo>
                <a:lnTo>
                  <a:pt x="307986" y="3680535"/>
                </a:lnTo>
                <a:lnTo>
                  <a:pt x="356337" y="3683788"/>
                </a:lnTo>
                <a:lnTo>
                  <a:pt x="5608470" y="3683788"/>
                </a:lnTo>
                <a:lnTo>
                  <a:pt x="5656820" y="3680535"/>
                </a:lnTo>
                <a:lnTo>
                  <a:pt x="5703195" y="3671058"/>
                </a:lnTo>
                <a:lnTo>
                  <a:pt x="5747168" y="3655784"/>
                </a:lnTo>
                <a:lnTo>
                  <a:pt x="5788315" y="3635136"/>
                </a:lnTo>
                <a:lnTo>
                  <a:pt x="5826212" y="3609538"/>
                </a:lnTo>
                <a:lnTo>
                  <a:pt x="5860433" y="3579416"/>
                </a:lnTo>
                <a:lnTo>
                  <a:pt x="5890555" y="3545195"/>
                </a:lnTo>
                <a:lnTo>
                  <a:pt x="5916152" y="3507298"/>
                </a:lnTo>
                <a:lnTo>
                  <a:pt x="5936801" y="3466150"/>
                </a:lnTo>
                <a:lnTo>
                  <a:pt x="5952075" y="3422177"/>
                </a:lnTo>
                <a:lnTo>
                  <a:pt x="5961551" y="3375802"/>
                </a:lnTo>
                <a:lnTo>
                  <a:pt x="5964804" y="3327450"/>
                </a:lnTo>
                <a:lnTo>
                  <a:pt x="5964804" y="1422403"/>
                </a:lnTo>
                <a:lnTo>
                  <a:pt x="5961551" y="1374052"/>
                </a:lnTo>
                <a:lnTo>
                  <a:pt x="5952075" y="1327677"/>
                </a:lnTo>
                <a:lnTo>
                  <a:pt x="5936801" y="1283703"/>
                </a:lnTo>
                <a:lnTo>
                  <a:pt x="5916152" y="1242556"/>
                </a:lnTo>
                <a:lnTo>
                  <a:pt x="5890555" y="1204659"/>
                </a:lnTo>
                <a:lnTo>
                  <a:pt x="5860433" y="1170437"/>
                </a:lnTo>
                <a:lnTo>
                  <a:pt x="5826212" y="1140315"/>
                </a:lnTo>
                <a:lnTo>
                  <a:pt x="5788315" y="1114718"/>
                </a:lnTo>
                <a:lnTo>
                  <a:pt x="5747168" y="1094070"/>
                </a:lnTo>
                <a:lnTo>
                  <a:pt x="5703195" y="1078796"/>
                </a:lnTo>
                <a:lnTo>
                  <a:pt x="5656820" y="1069320"/>
                </a:lnTo>
                <a:lnTo>
                  <a:pt x="5608470" y="1066067"/>
                </a:lnTo>
                <a:close/>
              </a:path>
              <a:path w="5965190" h="3684270" extrusionOk="0">
                <a:moveTo>
                  <a:pt x="708093" y="0"/>
                </a:moveTo>
                <a:lnTo>
                  <a:pt x="603384" y="1066067"/>
                </a:lnTo>
                <a:lnTo>
                  <a:pt x="812802" y="1066067"/>
                </a:lnTo>
                <a:lnTo>
                  <a:pt x="708093" y="0"/>
                </a:lnTo>
                <a:close/>
              </a:path>
            </a:pathLst>
          </a:custGeom>
          <a:solidFill>
            <a:srgbClr val="A0C283"/>
          </a:solidFill>
          <a:ln>
            <a:noFill/>
          </a:ln>
        </p:spPr>
        <p:txBody>
          <a:bodyPr spcFirstLastPara="1" wrap="square" lIns="0" tIns="0" rIns="0" bIns="0" anchor="t" anchorCtr="0">
            <a:noAutofit/>
          </a:bodyPr>
          <a:lstStyle/>
          <a:p>
            <a:endParaRPr sz="964"/>
          </a:p>
        </p:txBody>
      </p:sp>
      <p:sp>
        <p:nvSpPr>
          <p:cNvPr id="298" name="Google Shape;298;p32"/>
          <p:cNvSpPr txBox="1"/>
          <p:nvPr/>
        </p:nvSpPr>
        <p:spPr>
          <a:xfrm>
            <a:off x="4690561" y="3394485"/>
            <a:ext cx="4443279" cy="1046571"/>
          </a:xfrm>
          <a:prstGeom prst="rect">
            <a:avLst/>
          </a:prstGeom>
          <a:noFill/>
          <a:ln>
            <a:noFill/>
          </a:ln>
        </p:spPr>
        <p:txBody>
          <a:bodyPr spcFirstLastPara="1" wrap="square" lIns="0" tIns="32652" rIns="0" bIns="0" anchor="t" anchorCtr="0">
            <a:noAutofit/>
          </a:bodyPr>
          <a:lstStyle/>
          <a:p>
            <a:pPr marL="6803" marR="2721" indent="-1360" algn="ctr">
              <a:lnSpc>
                <a:spcPct val="113506"/>
              </a:lnSpc>
            </a:pPr>
            <a:r>
              <a:rPr lang="en-US" sz="2800" b="1" dirty="0">
                <a:solidFill>
                  <a:srgbClr val="FFFFFF"/>
                </a:solidFill>
                <a:latin typeface="+mj-lt"/>
                <a:ea typeface="Trebuchet MS"/>
                <a:cs typeface="Trebuchet MS"/>
                <a:sym typeface="Trebuchet MS"/>
              </a:rPr>
              <a:t>one or more logical tests  </a:t>
            </a:r>
            <a:r>
              <a:rPr lang="en-US" sz="2800" dirty="0">
                <a:solidFill>
                  <a:srgbClr val="FFFFFF"/>
                </a:solidFill>
                <a:latin typeface="+mj-lt"/>
                <a:ea typeface="Calibri"/>
                <a:cs typeface="Calibri"/>
                <a:sym typeface="Calibri"/>
              </a:rPr>
              <a:t>(filter returns each row for  which the test is TRUE)</a:t>
            </a:r>
            <a:endParaRPr sz="2800" dirty="0">
              <a:latin typeface="+mj-lt"/>
              <a:ea typeface="Calibri"/>
              <a:cs typeface="Calibri"/>
              <a:sym typeface="Calibri"/>
            </a:endParaRPr>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6" name="Google Shape;293;p32"/>
          <p:cNvSpPr txBox="1">
            <a:spLocks/>
          </p:cNvSpPr>
          <p:nvPr/>
        </p:nvSpPr>
        <p:spPr>
          <a:xfrm>
            <a:off x="5143765" y="684400"/>
            <a:ext cx="1904470"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000" b="0" i="0" u="none" strike="noStrike" cap="none">
                <a:solidFill>
                  <a:srgbClr val="005493"/>
                </a:solidFill>
                <a:latin typeface="+mj-lt"/>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lgn="ctr"/>
            <a:r>
              <a:rPr lang="en-US">
                <a:solidFill>
                  <a:srgbClr val="000000"/>
                </a:solidFill>
              </a:rPr>
              <a:t>filter()</a:t>
            </a:r>
            <a:endParaRPr lang="en-US" dirty="0"/>
          </a:p>
        </p:txBody>
      </p:sp>
      <p:sp>
        <p:nvSpPr>
          <p:cNvPr id="17" name="Google Shape;296;p32"/>
          <p:cNvSpPr txBox="1"/>
          <p:nvPr/>
        </p:nvSpPr>
        <p:spPr>
          <a:xfrm>
            <a:off x="3377395" y="1789715"/>
            <a:ext cx="6232654" cy="575928"/>
          </a:xfrm>
          <a:prstGeom prst="rect">
            <a:avLst/>
          </a:prstGeom>
          <a:noFill/>
          <a:ln>
            <a:noFill/>
          </a:ln>
        </p:spPr>
        <p:txBody>
          <a:bodyPr spcFirstLastPara="1" wrap="square" lIns="0" tIns="6455" rIns="0" bIns="0" anchor="t" anchorCtr="0">
            <a:noAutofit/>
          </a:bodyPr>
          <a:lstStyle/>
          <a:p>
            <a:pPr marL="6803"/>
            <a:r>
              <a:rPr lang="en-US" sz="2800" dirty="0">
                <a:latin typeface="+mj-lt"/>
                <a:ea typeface="Calibri"/>
                <a:cs typeface="Calibri"/>
                <a:sym typeface="Calibri"/>
              </a:rPr>
              <a:t>Extract rows that meet logical criteria</a:t>
            </a:r>
            <a:endParaRPr sz="2800" dirty="0">
              <a:latin typeface="+mj-lt"/>
              <a:ea typeface="Calibri"/>
              <a:cs typeface="Calibri"/>
              <a:sym typeface="Calibri"/>
            </a:endParaRPr>
          </a:p>
        </p:txBody>
      </p:sp>
      <p:sp>
        <p:nvSpPr>
          <p:cNvPr id="3" name="Slide Number Placeholder 2"/>
          <p:cNvSpPr>
            <a:spLocks noGrp="1"/>
          </p:cNvSpPr>
          <p:nvPr>
            <p:ph type="sldNum" idx="12"/>
          </p:nvPr>
        </p:nvSpPr>
        <p:spPr/>
        <p:txBody>
          <a:bodyPr/>
          <a:lstStyle/>
          <a:p>
            <a:fld id="{00000000-1234-1234-1234-123412341234}" type="slidenum">
              <a:rPr lang="en-US" smtClean="0"/>
              <a:pPr/>
              <a:t>26</a:t>
            </a:fld>
            <a:endParaRPr lang="en-US"/>
          </a:p>
        </p:txBody>
      </p:sp>
      <p:grpSp>
        <p:nvGrpSpPr>
          <p:cNvPr id="2" name="Group 1"/>
          <p:cNvGrpSpPr/>
          <p:nvPr/>
        </p:nvGrpSpPr>
        <p:grpSpPr>
          <a:xfrm>
            <a:off x="2832302" y="5230686"/>
            <a:ext cx="5134126" cy="1488613"/>
            <a:chOff x="2119507" y="3332057"/>
            <a:chExt cx="8028857" cy="3510011"/>
          </a:xfrm>
        </p:grpSpPr>
        <p:graphicFrame>
          <p:nvGraphicFramePr>
            <p:cNvPr id="19" name="Google Shape;154;p18"/>
            <p:cNvGraphicFramePr/>
            <p:nvPr>
              <p:extLst>
                <p:ext uri="{D42A27DB-BD31-4B8C-83A1-F6EECF244321}">
                  <p14:modId xmlns:p14="http://schemas.microsoft.com/office/powerpoint/2010/main" val="3762702151"/>
                </p:ext>
              </p:extLst>
            </p:nvPr>
          </p:nvGraphicFramePr>
          <p:xfrm>
            <a:off x="2119507" y="3332057"/>
            <a:ext cx="2763514" cy="3510011"/>
          </p:xfrm>
          <a:graphic>
            <a:graphicData uri="http://schemas.openxmlformats.org/drawingml/2006/table">
              <a:tbl>
                <a:tblPr firstRow="1" bandRow="1">
                  <a:noFill/>
                  <a:tableStyleId>{809C1C93-8995-4D9E-87C8-A8817AF97DB9}</a:tableStyleId>
                </a:tblPr>
                <a:tblGrid>
                  <a:gridCol w="353440">
                    <a:extLst>
                      <a:ext uri="{9D8B030D-6E8A-4147-A177-3AD203B41FA5}">
                        <a16:colId xmlns:a16="http://schemas.microsoft.com/office/drawing/2014/main" val="20000"/>
                      </a:ext>
                    </a:extLst>
                  </a:gridCol>
                  <a:gridCol w="334346">
                    <a:extLst>
                      <a:ext uri="{9D8B030D-6E8A-4147-A177-3AD203B41FA5}">
                        <a16:colId xmlns:a16="http://schemas.microsoft.com/office/drawing/2014/main" val="20001"/>
                      </a:ext>
                    </a:extLst>
                  </a:gridCol>
                  <a:gridCol w="483967">
                    <a:extLst>
                      <a:ext uri="{9D8B030D-6E8A-4147-A177-3AD203B41FA5}">
                        <a16:colId xmlns:a16="http://schemas.microsoft.com/office/drawing/2014/main" val="20002"/>
                      </a:ext>
                    </a:extLst>
                  </a:gridCol>
                  <a:gridCol w="595401">
                    <a:extLst>
                      <a:ext uri="{9D8B030D-6E8A-4147-A177-3AD203B41FA5}">
                        <a16:colId xmlns:a16="http://schemas.microsoft.com/office/drawing/2014/main" val="20003"/>
                      </a:ext>
                    </a:extLst>
                  </a:gridCol>
                </a:tblGrid>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ctr" rtl="0">
                          <a:lnSpc>
                            <a:spcPct val="100000"/>
                          </a:lnSpc>
                          <a:spcBef>
                            <a:spcPts val="0"/>
                          </a:spcBef>
                          <a:spcAft>
                            <a:spcPts val="0"/>
                          </a:spcAft>
                          <a:buNone/>
                        </a:pPr>
                        <a:r>
                          <a:rPr kumimoji="0" lang="en-US" sz="1100" b="0" i="0" u="none" strike="noStrike" kern="0" cap="none" spc="0" normalizeH="0" baseline="0" noProof="0" dirty="0">
                            <a:ln>
                              <a:noFill/>
                            </a:ln>
                            <a:solidFill>
                              <a:srgbClr val="FFFFFF"/>
                            </a:solidFill>
                            <a:effectLst/>
                            <a:uLnTx/>
                            <a:uFillTx/>
                            <a:latin typeface="Arial"/>
                            <a:ea typeface="Times New Roman"/>
                            <a:cs typeface="Times New Roman"/>
                            <a:sym typeface="Times New Roman"/>
                          </a:rPr>
                          <a:t>FALSE</a:t>
                        </a:r>
                        <a:endParaRPr sz="300" u="none" strike="noStrike" cap="none" dirty="0">
                          <a:solidFill>
                            <a:schemeClr val="bg1"/>
                          </a:solidFill>
                          <a:latin typeface="+mj-lt"/>
                          <a:ea typeface="Times New Roman"/>
                          <a:cs typeface="Times New Roman"/>
                          <a:sym typeface="Times New Roman"/>
                        </a:endParaRPr>
                      </a:p>
                    </a:txBody>
                    <a:tcPr marL="0" marR="0"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ctr" rtl="0">
                          <a:lnSpc>
                            <a:spcPct val="100000"/>
                          </a:lnSpc>
                          <a:spcBef>
                            <a:spcPts val="0"/>
                          </a:spcBef>
                          <a:spcAft>
                            <a:spcPts val="0"/>
                          </a:spcAft>
                          <a:buNone/>
                        </a:pPr>
                        <a:r>
                          <a:rPr kumimoji="0" lang="en-US" sz="1100" b="0" i="0" u="none" strike="noStrike" kern="0" cap="none" spc="0" normalizeH="0" baseline="0" noProof="0" dirty="0">
                            <a:ln>
                              <a:noFill/>
                            </a:ln>
                            <a:solidFill>
                              <a:srgbClr val="FFFFFF"/>
                            </a:solidFill>
                            <a:effectLst/>
                            <a:uLnTx/>
                            <a:uFillTx/>
                            <a:latin typeface="Arial"/>
                            <a:ea typeface="Times New Roman"/>
                            <a:cs typeface="Times New Roman"/>
                            <a:sym typeface="Times New Roman"/>
                          </a:rPr>
                          <a:t>FALSE</a:t>
                        </a:r>
                        <a:endParaRPr sz="300" u="none" strike="noStrike" cap="none" dirty="0">
                          <a:latin typeface="Times New Roman"/>
                          <a:ea typeface="Times New Roman"/>
                          <a:cs typeface="Times New Roman"/>
                          <a:sym typeface="Times New Roman"/>
                        </a:endParaRPr>
                      </a:p>
                    </a:txBody>
                    <a:tcPr marL="0" marR="0"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ctr" rtl="0">
                          <a:lnSpc>
                            <a:spcPct val="100000"/>
                          </a:lnSpc>
                          <a:spcBef>
                            <a:spcPts val="0"/>
                          </a:spcBef>
                          <a:spcAft>
                            <a:spcPts val="0"/>
                          </a:spcAft>
                          <a:buNone/>
                        </a:pPr>
                        <a:r>
                          <a:rPr kumimoji="0" lang="en-US" sz="1100" b="0" i="0" u="none" strike="noStrike" kern="0" cap="none" spc="0" normalizeH="0" baseline="0" noProof="0" dirty="0">
                            <a:ln>
                              <a:noFill/>
                            </a:ln>
                            <a:solidFill>
                              <a:srgbClr val="FFFFFF"/>
                            </a:solidFill>
                            <a:effectLst/>
                            <a:uLnTx/>
                            <a:uFillTx/>
                            <a:latin typeface="Arial"/>
                            <a:ea typeface="Times New Roman"/>
                            <a:cs typeface="Times New Roman"/>
                            <a:sym typeface="Times New Roman"/>
                          </a:rPr>
                          <a:t>TRUE</a:t>
                        </a:r>
                        <a:endParaRPr sz="300" u="none" strike="noStrike" cap="none" dirty="0">
                          <a:latin typeface="Times New Roman"/>
                          <a:ea typeface="Times New Roman"/>
                          <a:cs typeface="Times New Roman"/>
                          <a:sym typeface="Times New Roman"/>
                        </a:endParaRPr>
                      </a:p>
                    </a:txBody>
                    <a:tcPr marL="0" marR="0"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3"/>
                    </a:ext>
                  </a:extLst>
                </a:tr>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ctr" rtl="0">
                          <a:lnSpc>
                            <a:spcPct val="100000"/>
                          </a:lnSpc>
                          <a:spcBef>
                            <a:spcPts val="0"/>
                          </a:spcBef>
                          <a:spcAft>
                            <a:spcPts val="0"/>
                          </a:spcAft>
                          <a:buNone/>
                        </a:pPr>
                        <a:r>
                          <a:rPr kumimoji="0" lang="en-US" sz="1100" b="0" i="0" u="none" strike="noStrike" kern="0" cap="none" spc="0" normalizeH="0" baseline="0" noProof="0" dirty="0">
                            <a:ln>
                              <a:noFill/>
                            </a:ln>
                            <a:solidFill>
                              <a:srgbClr val="FFFFFF"/>
                            </a:solidFill>
                            <a:effectLst/>
                            <a:uLnTx/>
                            <a:uFillTx/>
                            <a:latin typeface="Arial"/>
                            <a:ea typeface="Times New Roman"/>
                            <a:cs typeface="Times New Roman"/>
                            <a:sym typeface="Times New Roman"/>
                          </a:rPr>
                          <a:t>FALSE</a:t>
                        </a:r>
                        <a:endParaRPr sz="300" u="none" strike="noStrike" cap="none" dirty="0">
                          <a:latin typeface="Times New Roman"/>
                          <a:ea typeface="Times New Roman"/>
                          <a:cs typeface="Times New Roman"/>
                          <a:sym typeface="Times New Roman"/>
                        </a:endParaRPr>
                      </a:p>
                    </a:txBody>
                    <a:tcPr marL="0" marR="0"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ctr" rtl="0">
                          <a:lnSpc>
                            <a:spcPct val="100000"/>
                          </a:lnSpc>
                          <a:spcBef>
                            <a:spcPts val="0"/>
                          </a:spcBef>
                          <a:spcAft>
                            <a:spcPts val="0"/>
                          </a:spcAft>
                          <a:buNone/>
                        </a:pPr>
                        <a:r>
                          <a:rPr kumimoji="0" lang="en-US" sz="1100" b="0" i="0" u="none" strike="noStrike" kern="0" cap="none" spc="0" normalizeH="0" baseline="0" noProof="0" dirty="0">
                            <a:ln>
                              <a:noFill/>
                            </a:ln>
                            <a:solidFill>
                              <a:srgbClr val="FFFFFF"/>
                            </a:solidFill>
                            <a:effectLst/>
                            <a:uLnTx/>
                            <a:uFillTx/>
                            <a:latin typeface="Arial"/>
                            <a:ea typeface="Times New Roman"/>
                            <a:cs typeface="Times New Roman"/>
                            <a:sym typeface="Times New Roman"/>
                          </a:rPr>
                          <a:t>TRUE</a:t>
                        </a:r>
                        <a:endParaRPr sz="300" u="none" strike="noStrike" cap="none" dirty="0">
                          <a:latin typeface="Times New Roman"/>
                          <a:ea typeface="Times New Roman"/>
                          <a:cs typeface="Times New Roman"/>
                          <a:sym typeface="Times New Roman"/>
                        </a:endParaRPr>
                      </a:p>
                    </a:txBody>
                    <a:tcPr marL="0" marR="0"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5"/>
                    </a:ext>
                  </a:extLst>
                </a:tr>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ctr" rtl="0">
                          <a:lnSpc>
                            <a:spcPct val="100000"/>
                          </a:lnSpc>
                          <a:spcBef>
                            <a:spcPts val="0"/>
                          </a:spcBef>
                          <a:spcAft>
                            <a:spcPts val="0"/>
                          </a:spcAft>
                          <a:buNone/>
                        </a:pPr>
                        <a:r>
                          <a:rPr kumimoji="0" lang="en-US" sz="1100" b="0" i="0" u="none" strike="noStrike" kern="0" cap="none" spc="0" normalizeH="0" baseline="0" noProof="0" dirty="0">
                            <a:ln>
                              <a:noFill/>
                            </a:ln>
                            <a:solidFill>
                              <a:srgbClr val="FFFFFF"/>
                            </a:solidFill>
                            <a:effectLst/>
                            <a:uLnTx/>
                            <a:uFillTx/>
                            <a:latin typeface="Arial"/>
                            <a:ea typeface="Times New Roman"/>
                            <a:cs typeface="Times New Roman"/>
                            <a:sym typeface="Times New Roman"/>
                          </a:rPr>
                          <a:t>FALSE</a:t>
                        </a:r>
                        <a:endParaRPr sz="300" u="none" strike="noStrike" cap="none" dirty="0">
                          <a:latin typeface="Times New Roman"/>
                          <a:ea typeface="Times New Roman"/>
                          <a:cs typeface="Times New Roman"/>
                          <a:sym typeface="Times New Roman"/>
                        </a:endParaRPr>
                      </a:p>
                    </a:txBody>
                    <a:tcPr marL="0" marR="0"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graphicFrame>
          <p:nvGraphicFramePr>
            <p:cNvPr id="20" name="Google Shape;156;p18"/>
            <p:cNvGraphicFramePr/>
            <p:nvPr>
              <p:extLst>
                <p:ext uri="{D42A27DB-BD31-4B8C-83A1-F6EECF244321}">
                  <p14:modId xmlns:p14="http://schemas.microsoft.com/office/powerpoint/2010/main" val="2099745212"/>
                </p:ext>
              </p:extLst>
            </p:nvPr>
          </p:nvGraphicFramePr>
          <p:xfrm>
            <a:off x="7555398" y="3993070"/>
            <a:ext cx="2592966" cy="1748376"/>
          </p:xfrm>
          <a:graphic>
            <a:graphicData uri="http://schemas.openxmlformats.org/drawingml/2006/table">
              <a:tbl>
                <a:tblPr firstRow="1" bandRow="1">
                  <a:noFill/>
                  <a:tableStyleId>{809C1C93-8995-4D9E-87C8-A8817AF97DB9}</a:tableStyleId>
                </a:tblPr>
                <a:tblGrid>
                  <a:gridCol w="25400">
                    <a:extLst>
                      <a:ext uri="{9D8B030D-6E8A-4147-A177-3AD203B41FA5}">
                        <a16:colId xmlns:a16="http://schemas.microsoft.com/office/drawing/2014/main" val="20000"/>
                      </a:ext>
                    </a:extLst>
                  </a:gridCol>
                  <a:gridCol w="622601">
                    <a:extLst>
                      <a:ext uri="{9D8B030D-6E8A-4147-A177-3AD203B41FA5}">
                        <a16:colId xmlns:a16="http://schemas.microsoft.com/office/drawing/2014/main" val="20001"/>
                      </a:ext>
                    </a:extLst>
                  </a:gridCol>
                  <a:gridCol w="452906">
                    <a:extLst>
                      <a:ext uri="{9D8B030D-6E8A-4147-A177-3AD203B41FA5}">
                        <a16:colId xmlns:a16="http://schemas.microsoft.com/office/drawing/2014/main" val="20002"/>
                      </a:ext>
                    </a:extLst>
                  </a:gridCol>
                  <a:gridCol w="557189">
                    <a:extLst>
                      <a:ext uri="{9D8B030D-6E8A-4147-A177-3AD203B41FA5}">
                        <a16:colId xmlns:a16="http://schemas.microsoft.com/office/drawing/2014/main" val="20003"/>
                      </a:ext>
                    </a:extLst>
                  </a:gridCol>
                </a:tblGrid>
                <a:tr h="247165">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24716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1"/>
                    </a:ext>
                  </a:extLst>
                </a:tr>
                <a:tr h="24716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2"/>
                    </a:ext>
                  </a:extLst>
                </a:tr>
              </a:tbl>
            </a:graphicData>
          </a:graphic>
        </p:graphicFrame>
        <p:sp>
          <p:nvSpPr>
            <p:cNvPr id="21" name="Right Arrow 20"/>
            <p:cNvSpPr/>
            <p:nvPr/>
          </p:nvSpPr>
          <p:spPr>
            <a:xfrm>
              <a:off x="5763072" y="4685272"/>
              <a:ext cx="658747" cy="803577"/>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3" name="Google Shape;131;p17"/>
          <p:cNvSpPr/>
          <p:nvPr/>
        </p:nvSpPr>
        <p:spPr>
          <a:xfrm>
            <a:off x="1758718" y="2201670"/>
            <a:ext cx="886968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4" name="Rectangle 13"/>
          <p:cNvSpPr/>
          <p:nvPr/>
        </p:nvSpPr>
        <p:spPr>
          <a:xfrm>
            <a:off x="1970276" y="2313797"/>
            <a:ext cx="8773556" cy="584775"/>
          </a:xfrm>
          <a:prstGeom prst="rect">
            <a:avLst/>
          </a:prstGeom>
        </p:spPr>
        <p:txBody>
          <a:bodyPr wrap="none">
            <a:spAutoFit/>
          </a:bodyPr>
          <a:lstStyle/>
          <a:p>
            <a:r>
              <a:rPr lang="en-US" sz="3200" dirty="0">
                <a:latin typeface="Consolas" panose="020B0609020204030204" pitchFamily="49" charset="0"/>
                <a:ea typeface="Courier New"/>
                <a:cs typeface="Consolas" panose="020B0609020204030204" pitchFamily="49" charset="0"/>
                <a:sym typeface="Courier New"/>
              </a:rPr>
              <a:t>filter(</a:t>
            </a:r>
            <a:r>
              <a:rPr lang="en-US" sz="3200" dirty="0">
                <a:solidFill>
                  <a:srgbClr val="0365C0"/>
                </a:solidFill>
                <a:latin typeface="Consolas" panose="020B0609020204030204" pitchFamily="49" charset="0"/>
                <a:ea typeface="Courier New"/>
                <a:cs typeface="Consolas" panose="020B0609020204030204" pitchFamily="49" charset="0"/>
                <a:sym typeface="Courier New"/>
              </a:rPr>
              <a:t>data,</a:t>
            </a:r>
            <a:r>
              <a:rPr lang="en-US" sz="3200" dirty="0">
                <a:solidFill>
                  <a:srgbClr val="9BBB59"/>
                </a:solidFill>
                <a:latin typeface="Consolas" panose="020B0609020204030204" pitchFamily="49" charset="0"/>
                <a:ea typeface="Courier New"/>
                <a:cs typeface="Consolas" panose="020B0609020204030204" pitchFamily="49" charset="0"/>
                <a:sym typeface="Courier New"/>
              </a:rPr>
              <a:t> </a:t>
            </a:r>
            <a:r>
              <a:rPr lang="en-US" sz="3200" dirty="0" err="1">
                <a:solidFill>
                  <a:schemeClr val="accent3">
                    <a:lumMod val="75000"/>
                  </a:schemeClr>
                </a:solidFill>
                <a:latin typeface="Consolas" panose="020B0609020204030204" pitchFamily="49" charset="0"/>
                <a:ea typeface="Courier New"/>
                <a:cs typeface="Consolas" panose="020B0609020204030204" pitchFamily="49" charset="0"/>
                <a:sym typeface="Courier New"/>
              </a:rPr>
              <a:t>column_name</a:t>
            </a:r>
            <a:r>
              <a:rPr lang="en-US" sz="3200" dirty="0">
                <a:solidFill>
                  <a:schemeClr val="accent3">
                    <a:lumMod val="75000"/>
                  </a:schemeClr>
                </a:solidFill>
                <a:latin typeface="Consolas" panose="020B0609020204030204" pitchFamily="49" charset="0"/>
                <a:ea typeface="Courier New"/>
                <a:cs typeface="Consolas" panose="020B0609020204030204" pitchFamily="49" charset="0"/>
                <a:sym typeface="Courier New"/>
              </a:rPr>
              <a:t> </a:t>
            </a:r>
            <a:r>
              <a:rPr lang="en-US" sz="3200" dirty="0">
                <a:solidFill>
                  <a:srgbClr val="FF0000"/>
                </a:solidFill>
                <a:latin typeface="Consolas" panose="020B0609020204030204" pitchFamily="49" charset="0"/>
                <a:ea typeface="Courier New"/>
                <a:cs typeface="Consolas" panose="020B0609020204030204" pitchFamily="49" charset="0"/>
                <a:sym typeface="Courier New"/>
              </a:rPr>
              <a:t>==</a:t>
            </a:r>
            <a:r>
              <a:rPr lang="en-US" sz="3200" dirty="0">
                <a:solidFill>
                  <a:schemeClr val="accent3">
                    <a:lumMod val="75000"/>
                  </a:schemeClr>
                </a:solidFill>
                <a:latin typeface="Consolas" panose="020B0609020204030204" pitchFamily="49" charset="0"/>
                <a:ea typeface="Courier New"/>
                <a:cs typeface="Consolas" panose="020B0609020204030204" pitchFamily="49" charset="0"/>
                <a:sym typeface="Courier New"/>
              </a:rPr>
              <a:t> </a:t>
            </a:r>
            <a:r>
              <a:rPr lang="en-US" sz="3200" dirty="0">
                <a:solidFill>
                  <a:srgbClr val="7030A0"/>
                </a:solidFill>
                <a:latin typeface="Consolas" panose="020B0609020204030204" pitchFamily="49" charset="0"/>
                <a:ea typeface="Courier New"/>
                <a:cs typeface="Consolas" panose="020B0609020204030204" pitchFamily="49" charset="0"/>
                <a:sym typeface="Courier New"/>
              </a:rPr>
              <a:t>criteria</a:t>
            </a:r>
            <a:r>
              <a:rPr lang="en-US" sz="3200" dirty="0">
                <a:solidFill>
                  <a:srgbClr val="9BBB59"/>
                </a:solidFill>
                <a:latin typeface="Consolas" panose="020B0609020204030204" pitchFamily="49" charset="0"/>
                <a:ea typeface="Courier New"/>
                <a:cs typeface="Consolas" panose="020B0609020204030204" pitchFamily="49" charset="0"/>
                <a:sym typeface="Courier New"/>
              </a:rPr>
              <a:t> </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297" name="Google Shape;297;p32"/>
          <p:cNvSpPr/>
          <p:nvPr/>
        </p:nvSpPr>
        <p:spPr>
          <a:xfrm>
            <a:off x="7403725" y="3026799"/>
            <a:ext cx="4682084" cy="2132694"/>
          </a:xfrm>
          <a:custGeom>
            <a:avLst/>
            <a:gdLst>
              <a:gd name="connsiteX0" fmla="*/ 0 w 4682084"/>
              <a:gd name="connsiteY0" fmla="*/ 273318 h 1639878"/>
              <a:gd name="connsiteX1" fmla="*/ 273318 w 4682084"/>
              <a:gd name="connsiteY1" fmla="*/ 0 h 1639878"/>
              <a:gd name="connsiteX2" fmla="*/ 780347 w 4682084"/>
              <a:gd name="connsiteY2" fmla="*/ 0 h 1639878"/>
              <a:gd name="connsiteX3" fmla="*/ 880606 w 4682084"/>
              <a:gd name="connsiteY3" fmla="*/ -492816 h 1639878"/>
              <a:gd name="connsiteX4" fmla="*/ 1950868 w 4682084"/>
              <a:gd name="connsiteY4" fmla="*/ 0 h 1639878"/>
              <a:gd name="connsiteX5" fmla="*/ 4408766 w 4682084"/>
              <a:gd name="connsiteY5" fmla="*/ 0 h 1639878"/>
              <a:gd name="connsiteX6" fmla="*/ 4682084 w 4682084"/>
              <a:gd name="connsiteY6" fmla="*/ 273318 h 1639878"/>
              <a:gd name="connsiteX7" fmla="*/ 4682084 w 4682084"/>
              <a:gd name="connsiteY7" fmla="*/ 273313 h 1639878"/>
              <a:gd name="connsiteX8" fmla="*/ 4682084 w 4682084"/>
              <a:gd name="connsiteY8" fmla="*/ 273313 h 1639878"/>
              <a:gd name="connsiteX9" fmla="*/ 4682084 w 4682084"/>
              <a:gd name="connsiteY9" fmla="*/ 683283 h 1639878"/>
              <a:gd name="connsiteX10" fmla="*/ 4682084 w 4682084"/>
              <a:gd name="connsiteY10" fmla="*/ 1366560 h 1639878"/>
              <a:gd name="connsiteX11" fmla="*/ 4408766 w 4682084"/>
              <a:gd name="connsiteY11" fmla="*/ 1639878 h 1639878"/>
              <a:gd name="connsiteX12" fmla="*/ 1950868 w 4682084"/>
              <a:gd name="connsiteY12" fmla="*/ 1639878 h 1639878"/>
              <a:gd name="connsiteX13" fmla="*/ 780347 w 4682084"/>
              <a:gd name="connsiteY13" fmla="*/ 1639878 h 1639878"/>
              <a:gd name="connsiteX14" fmla="*/ 780347 w 4682084"/>
              <a:gd name="connsiteY14" fmla="*/ 1639878 h 1639878"/>
              <a:gd name="connsiteX15" fmla="*/ 273318 w 4682084"/>
              <a:gd name="connsiteY15" fmla="*/ 1639878 h 1639878"/>
              <a:gd name="connsiteX16" fmla="*/ 0 w 4682084"/>
              <a:gd name="connsiteY16" fmla="*/ 1366560 h 1639878"/>
              <a:gd name="connsiteX17" fmla="*/ 0 w 4682084"/>
              <a:gd name="connsiteY17" fmla="*/ 683283 h 1639878"/>
              <a:gd name="connsiteX18" fmla="*/ 0 w 4682084"/>
              <a:gd name="connsiteY18" fmla="*/ 273313 h 1639878"/>
              <a:gd name="connsiteX19" fmla="*/ 0 w 4682084"/>
              <a:gd name="connsiteY19" fmla="*/ 273313 h 1639878"/>
              <a:gd name="connsiteX20" fmla="*/ 0 w 4682084"/>
              <a:gd name="connsiteY20" fmla="*/ 273318 h 1639878"/>
              <a:gd name="connsiteX0" fmla="*/ 0 w 4682084"/>
              <a:gd name="connsiteY0" fmla="*/ 766134 h 2132694"/>
              <a:gd name="connsiteX1" fmla="*/ 273318 w 4682084"/>
              <a:gd name="connsiteY1" fmla="*/ 492816 h 2132694"/>
              <a:gd name="connsiteX2" fmla="*/ 1352841 w 4682084"/>
              <a:gd name="connsiteY2" fmla="*/ 492816 h 2132694"/>
              <a:gd name="connsiteX3" fmla="*/ 880606 w 4682084"/>
              <a:gd name="connsiteY3" fmla="*/ 0 h 2132694"/>
              <a:gd name="connsiteX4" fmla="*/ 1950868 w 4682084"/>
              <a:gd name="connsiteY4" fmla="*/ 492816 h 2132694"/>
              <a:gd name="connsiteX5" fmla="*/ 4408766 w 4682084"/>
              <a:gd name="connsiteY5" fmla="*/ 492816 h 2132694"/>
              <a:gd name="connsiteX6" fmla="*/ 4682084 w 4682084"/>
              <a:gd name="connsiteY6" fmla="*/ 766134 h 2132694"/>
              <a:gd name="connsiteX7" fmla="*/ 4682084 w 4682084"/>
              <a:gd name="connsiteY7" fmla="*/ 766129 h 2132694"/>
              <a:gd name="connsiteX8" fmla="*/ 4682084 w 4682084"/>
              <a:gd name="connsiteY8" fmla="*/ 766129 h 2132694"/>
              <a:gd name="connsiteX9" fmla="*/ 4682084 w 4682084"/>
              <a:gd name="connsiteY9" fmla="*/ 1176099 h 2132694"/>
              <a:gd name="connsiteX10" fmla="*/ 4682084 w 4682084"/>
              <a:gd name="connsiteY10" fmla="*/ 1859376 h 2132694"/>
              <a:gd name="connsiteX11" fmla="*/ 4408766 w 4682084"/>
              <a:gd name="connsiteY11" fmla="*/ 2132694 h 2132694"/>
              <a:gd name="connsiteX12" fmla="*/ 1950868 w 4682084"/>
              <a:gd name="connsiteY12" fmla="*/ 2132694 h 2132694"/>
              <a:gd name="connsiteX13" fmla="*/ 780347 w 4682084"/>
              <a:gd name="connsiteY13" fmla="*/ 2132694 h 2132694"/>
              <a:gd name="connsiteX14" fmla="*/ 780347 w 4682084"/>
              <a:gd name="connsiteY14" fmla="*/ 2132694 h 2132694"/>
              <a:gd name="connsiteX15" fmla="*/ 273318 w 4682084"/>
              <a:gd name="connsiteY15" fmla="*/ 2132694 h 2132694"/>
              <a:gd name="connsiteX16" fmla="*/ 0 w 4682084"/>
              <a:gd name="connsiteY16" fmla="*/ 1859376 h 2132694"/>
              <a:gd name="connsiteX17" fmla="*/ 0 w 4682084"/>
              <a:gd name="connsiteY17" fmla="*/ 1176099 h 2132694"/>
              <a:gd name="connsiteX18" fmla="*/ 0 w 4682084"/>
              <a:gd name="connsiteY18" fmla="*/ 766129 h 2132694"/>
              <a:gd name="connsiteX19" fmla="*/ 0 w 4682084"/>
              <a:gd name="connsiteY19" fmla="*/ 766129 h 2132694"/>
              <a:gd name="connsiteX20" fmla="*/ 0 w 4682084"/>
              <a:gd name="connsiteY20" fmla="*/ 766134 h 2132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682084" h="2132694">
                <a:moveTo>
                  <a:pt x="0" y="766134"/>
                </a:moveTo>
                <a:cubicBezTo>
                  <a:pt x="0" y="615185"/>
                  <a:pt x="122369" y="492816"/>
                  <a:pt x="273318" y="492816"/>
                </a:cubicBezTo>
                <a:lnTo>
                  <a:pt x="1352841" y="492816"/>
                </a:lnTo>
                <a:lnTo>
                  <a:pt x="880606" y="0"/>
                </a:lnTo>
                <a:lnTo>
                  <a:pt x="1950868" y="492816"/>
                </a:lnTo>
                <a:lnTo>
                  <a:pt x="4408766" y="492816"/>
                </a:lnTo>
                <a:cubicBezTo>
                  <a:pt x="4559715" y="492816"/>
                  <a:pt x="4682084" y="615185"/>
                  <a:pt x="4682084" y="766134"/>
                </a:cubicBezTo>
                <a:lnTo>
                  <a:pt x="4682084" y="766129"/>
                </a:lnTo>
                <a:lnTo>
                  <a:pt x="4682084" y="766129"/>
                </a:lnTo>
                <a:lnTo>
                  <a:pt x="4682084" y="1176099"/>
                </a:lnTo>
                <a:lnTo>
                  <a:pt x="4682084" y="1859376"/>
                </a:lnTo>
                <a:cubicBezTo>
                  <a:pt x="4682084" y="2010325"/>
                  <a:pt x="4559715" y="2132694"/>
                  <a:pt x="4408766" y="2132694"/>
                </a:cubicBezTo>
                <a:lnTo>
                  <a:pt x="1950868" y="2132694"/>
                </a:lnTo>
                <a:lnTo>
                  <a:pt x="780347" y="2132694"/>
                </a:lnTo>
                <a:lnTo>
                  <a:pt x="780347" y="2132694"/>
                </a:lnTo>
                <a:lnTo>
                  <a:pt x="273318" y="2132694"/>
                </a:lnTo>
                <a:cubicBezTo>
                  <a:pt x="122369" y="2132694"/>
                  <a:pt x="0" y="2010325"/>
                  <a:pt x="0" y="1859376"/>
                </a:cubicBezTo>
                <a:lnTo>
                  <a:pt x="0" y="1176099"/>
                </a:lnTo>
                <a:lnTo>
                  <a:pt x="0" y="766129"/>
                </a:lnTo>
                <a:lnTo>
                  <a:pt x="0" y="766129"/>
                </a:lnTo>
                <a:lnTo>
                  <a:pt x="0" y="766134"/>
                </a:lnTo>
                <a:close/>
              </a:path>
            </a:pathLst>
          </a:custGeom>
          <a:solidFill>
            <a:srgbClr val="A0C283"/>
          </a:solidFill>
          <a:ln>
            <a:noFill/>
          </a:ln>
        </p:spPr>
        <p:txBody>
          <a:bodyPr spcFirstLastPara="1" wrap="square" lIns="0" tIns="0" rIns="0" bIns="0" anchor="t" anchorCtr="0">
            <a:noAutofit/>
          </a:bodyPr>
          <a:lstStyle/>
          <a:p>
            <a:endParaRPr sz="964"/>
          </a:p>
        </p:txBody>
      </p:sp>
      <p:sp>
        <p:nvSpPr>
          <p:cNvPr id="298" name="Google Shape;298;p32"/>
          <p:cNvSpPr txBox="1"/>
          <p:nvPr/>
        </p:nvSpPr>
        <p:spPr>
          <a:xfrm>
            <a:off x="7398690" y="3519615"/>
            <a:ext cx="4443279" cy="1545366"/>
          </a:xfrm>
          <a:prstGeom prst="rect">
            <a:avLst/>
          </a:prstGeom>
          <a:noFill/>
          <a:ln>
            <a:noFill/>
          </a:ln>
        </p:spPr>
        <p:txBody>
          <a:bodyPr spcFirstLastPara="1" wrap="square" lIns="0" tIns="32652" rIns="0" bIns="0" anchor="t" anchorCtr="0">
            <a:noAutofit/>
          </a:bodyPr>
          <a:lstStyle/>
          <a:p>
            <a:pPr marL="6803" marR="2721" indent="-1360" algn="ctr">
              <a:lnSpc>
                <a:spcPct val="113506"/>
              </a:lnSpc>
            </a:pPr>
            <a:r>
              <a:rPr lang="en-US" sz="2800" b="1" dirty="0">
                <a:solidFill>
                  <a:srgbClr val="FFFFFF"/>
                </a:solidFill>
                <a:latin typeface="+mj-lt"/>
                <a:ea typeface="Trebuchet MS"/>
                <a:cs typeface="Trebuchet MS"/>
                <a:sym typeface="Trebuchet MS"/>
              </a:rPr>
              <a:t>one or more logical tests  </a:t>
            </a:r>
            <a:r>
              <a:rPr lang="en-US" sz="2800" dirty="0">
                <a:solidFill>
                  <a:srgbClr val="FFFFFF"/>
                </a:solidFill>
                <a:latin typeface="+mj-lt"/>
                <a:ea typeface="Calibri"/>
                <a:cs typeface="Calibri"/>
                <a:sym typeface="Calibri"/>
              </a:rPr>
              <a:t>(filter returns each row for  which the test is TRUE)</a:t>
            </a:r>
            <a:endParaRPr sz="2800" dirty="0">
              <a:latin typeface="+mj-lt"/>
              <a:ea typeface="Calibri"/>
              <a:cs typeface="Calibri"/>
              <a:sym typeface="Calibri"/>
            </a:endParaRPr>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6" name="Google Shape;293;p32"/>
          <p:cNvSpPr txBox="1">
            <a:spLocks/>
          </p:cNvSpPr>
          <p:nvPr/>
        </p:nvSpPr>
        <p:spPr>
          <a:xfrm>
            <a:off x="5143765" y="684400"/>
            <a:ext cx="1904470"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000" b="0" i="0" u="none" strike="noStrike" cap="none">
                <a:solidFill>
                  <a:srgbClr val="005493"/>
                </a:solidFill>
                <a:latin typeface="+mj-lt"/>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lgn="ctr"/>
            <a:r>
              <a:rPr lang="en-US" dirty="0">
                <a:solidFill>
                  <a:srgbClr val="000000"/>
                </a:solidFill>
              </a:rPr>
              <a:t>filter()</a:t>
            </a:r>
            <a:endParaRPr lang="en-US" dirty="0"/>
          </a:p>
        </p:txBody>
      </p:sp>
      <p:sp>
        <p:nvSpPr>
          <p:cNvPr id="17" name="Google Shape;296;p32"/>
          <p:cNvSpPr txBox="1"/>
          <p:nvPr/>
        </p:nvSpPr>
        <p:spPr>
          <a:xfrm>
            <a:off x="3377395" y="1789715"/>
            <a:ext cx="6232654" cy="575928"/>
          </a:xfrm>
          <a:prstGeom prst="rect">
            <a:avLst/>
          </a:prstGeom>
          <a:noFill/>
          <a:ln>
            <a:noFill/>
          </a:ln>
        </p:spPr>
        <p:txBody>
          <a:bodyPr spcFirstLastPara="1" wrap="square" lIns="0" tIns="6455" rIns="0" bIns="0" anchor="t" anchorCtr="0">
            <a:noAutofit/>
          </a:bodyPr>
          <a:lstStyle/>
          <a:p>
            <a:pPr marL="6803"/>
            <a:r>
              <a:rPr lang="en-US" sz="2800" dirty="0">
                <a:latin typeface="+mj-lt"/>
                <a:ea typeface="Calibri"/>
                <a:cs typeface="Calibri"/>
                <a:sym typeface="Calibri"/>
              </a:rPr>
              <a:t>Extract rows that meet logical criteria</a:t>
            </a:r>
            <a:endParaRPr sz="2800" dirty="0">
              <a:latin typeface="+mj-lt"/>
              <a:ea typeface="Calibri"/>
              <a:cs typeface="Calibri"/>
              <a:sym typeface="Calibri"/>
            </a:endParaRPr>
          </a:p>
        </p:txBody>
      </p:sp>
      <p:sp>
        <p:nvSpPr>
          <p:cNvPr id="3" name="Slide Number Placeholder 2"/>
          <p:cNvSpPr>
            <a:spLocks noGrp="1"/>
          </p:cNvSpPr>
          <p:nvPr>
            <p:ph type="sldNum" idx="12"/>
          </p:nvPr>
        </p:nvSpPr>
        <p:spPr/>
        <p:txBody>
          <a:bodyPr/>
          <a:lstStyle/>
          <a:p>
            <a:fld id="{00000000-1234-1234-1234-123412341234}" type="slidenum">
              <a:rPr lang="en-US" smtClean="0"/>
              <a:pPr/>
              <a:t>27</a:t>
            </a:fld>
            <a:endParaRPr lang="en-US"/>
          </a:p>
        </p:txBody>
      </p:sp>
      <p:grpSp>
        <p:nvGrpSpPr>
          <p:cNvPr id="2" name="Group 1"/>
          <p:cNvGrpSpPr/>
          <p:nvPr/>
        </p:nvGrpSpPr>
        <p:grpSpPr>
          <a:xfrm>
            <a:off x="2832302" y="5230686"/>
            <a:ext cx="5134126" cy="1488613"/>
            <a:chOff x="2119507" y="3332057"/>
            <a:chExt cx="8028857" cy="3510011"/>
          </a:xfrm>
        </p:grpSpPr>
        <p:graphicFrame>
          <p:nvGraphicFramePr>
            <p:cNvPr id="19" name="Google Shape;154;p18"/>
            <p:cNvGraphicFramePr/>
            <p:nvPr/>
          </p:nvGraphicFramePr>
          <p:xfrm>
            <a:off x="2119507" y="3332057"/>
            <a:ext cx="2763514" cy="3510011"/>
          </p:xfrm>
          <a:graphic>
            <a:graphicData uri="http://schemas.openxmlformats.org/drawingml/2006/table">
              <a:tbl>
                <a:tblPr firstRow="1" bandRow="1">
                  <a:noFill/>
                  <a:tableStyleId>{809C1C93-8995-4D9E-87C8-A8817AF97DB9}</a:tableStyleId>
                </a:tblPr>
                <a:tblGrid>
                  <a:gridCol w="353440">
                    <a:extLst>
                      <a:ext uri="{9D8B030D-6E8A-4147-A177-3AD203B41FA5}">
                        <a16:colId xmlns:a16="http://schemas.microsoft.com/office/drawing/2014/main" val="20000"/>
                      </a:ext>
                    </a:extLst>
                  </a:gridCol>
                  <a:gridCol w="334346">
                    <a:extLst>
                      <a:ext uri="{9D8B030D-6E8A-4147-A177-3AD203B41FA5}">
                        <a16:colId xmlns:a16="http://schemas.microsoft.com/office/drawing/2014/main" val="20001"/>
                      </a:ext>
                    </a:extLst>
                  </a:gridCol>
                  <a:gridCol w="483967">
                    <a:extLst>
                      <a:ext uri="{9D8B030D-6E8A-4147-A177-3AD203B41FA5}">
                        <a16:colId xmlns:a16="http://schemas.microsoft.com/office/drawing/2014/main" val="20002"/>
                      </a:ext>
                    </a:extLst>
                  </a:gridCol>
                  <a:gridCol w="595401">
                    <a:extLst>
                      <a:ext uri="{9D8B030D-6E8A-4147-A177-3AD203B41FA5}">
                        <a16:colId xmlns:a16="http://schemas.microsoft.com/office/drawing/2014/main" val="20003"/>
                      </a:ext>
                    </a:extLst>
                  </a:gridCol>
                </a:tblGrid>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ctr" rtl="0">
                          <a:lnSpc>
                            <a:spcPct val="100000"/>
                          </a:lnSpc>
                          <a:spcBef>
                            <a:spcPts val="0"/>
                          </a:spcBef>
                          <a:spcAft>
                            <a:spcPts val="0"/>
                          </a:spcAft>
                          <a:buNone/>
                        </a:pPr>
                        <a:r>
                          <a:rPr kumimoji="0" lang="en-US" sz="1100" b="0" i="0" u="none" strike="noStrike" kern="0" cap="none" spc="0" normalizeH="0" baseline="0" noProof="0" dirty="0">
                            <a:ln>
                              <a:noFill/>
                            </a:ln>
                            <a:solidFill>
                              <a:srgbClr val="FFFFFF"/>
                            </a:solidFill>
                            <a:effectLst/>
                            <a:uLnTx/>
                            <a:uFillTx/>
                            <a:latin typeface="Arial"/>
                            <a:ea typeface="Times New Roman"/>
                            <a:cs typeface="Times New Roman"/>
                            <a:sym typeface="Times New Roman"/>
                          </a:rPr>
                          <a:t>FALSE</a:t>
                        </a:r>
                        <a:endParaRPr sz="300" u="none" strike="noStrike" cap="none" dirty="0">
                          <a:solidFill>
                            <a:schemeClr val="bg1"/>
                          </a:solidFill>
                          <a:latin typeface="+mj-lt"/>
                          <a:ea typeface="Times New Roman"/>
                          <a:cs typeface="Times New Roman"/>
                          <a:sym typeface="Times New Roman"/>
                        </a:endParaRPr>
                      </a:p>
                    </a:txBody>
                    <a:tcPr marL="0" marR="0"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ctr" rtl="0">
                          <a:lnSpc>
                            <a:spcPct val="100000"/>
                          </a:lnSpc>
                          <a:spcBef>
                            <a:spcPts val="0"/>
                          </a:spcBef>
                          <a:spcAft>
                            <a:spcPts val="0"/>
                          </a:spcAft>
                          <a:buNone/>
                        </a:pPr>
                        <a:r>
                          <a:rPr kumimoji="0" lang="en-US" sz="1100" b="0" i="0" u="none" strike="noStrike" kern="0" cap="none" spc="0" normalizeH="0" baseline="0" noProof="0" dirty="0">
                            <a:ln>
                              <a:noFill/>
                            </a:ln>
                            <a:solidFill>
                              <a:srgbClr val="FFFFFF"/>
                            </a:solidFill>
                            <a:effectLst/>
                            <a:uLnTx/>
                            <a:uFillTx/>
                            <a:latin typeface="Arial"/>
                            <a:ea typeface="Times New Roman"/>
                            <a:cs typeface="Times New Roman"/>
                            <a:sym typeface="Times New Roman"/>
                          </a:rPr>
                          <a:t>FALSE</a:t>
                        </a:r>
                        <a:endParaRPr sz="300" u="none" strike="noStrike" cap="none" dirty="0">
                          <a:latin typeface="Times New Roman"/>
                          <a:ea typeface="Times New Roman"/>
                          <a:cs typeface="Times New Roman"/>
                          <a:sym typeface="Times New Roman"/>
                        </a:endParaRPr>
                      </a:p>
                    </a:txBody>
                    <a:tcPr marL="0" marR="0"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ctr" rtl="0">
                          <a:lnSpc>
                            <a:spcPct val="100000"/>
                          </a:lnSpc>
                          <a:spcBef>
                            <a:spcPts val="0"/>
                          </a:spcBef>
                          <a:spcAft>
                            <a:spcPts val="0"/>
                          </a:spcAft>
                          <a:buNone/>
                        </a:pPr>
                        <a:r>
                          <a:rPr kumimoji="0" lang="en-US" sz="1100" b="0" i="0" u="none" strike="noStrike" kern="0" cap="none" spc="0" normalizeH="0" baseline="0" noProof="0" dirty="0">
                            <a:ln>
                              <a:noFill/>
                            </a:ln>
                            <a:solidFill>
                              <a:srgbClr val="FFFFFF"/>
                            </a:solidFill>
                            <a:effectLst/>
                            <a:uLnTx/>
                            <a:uFillTx/>
                            <a:latin typeface="Arial"/>
                            <a:ea typeface="Times New Roman"/>
                            <a:cs typeface="Times New Roman"/>
                            <a:sym typeface="Times New Roman"/>
                          </a:rPr>
                          <a:t>TRUE</a:t>
                        </a:r>
                        <a:endParaRPr sz="300" u="none" strike="noStrike" cap="none" dirty="0">
                          <a:latin typeface="Times New Roman"/>
                          <a:ea typeface="Times New Roman"/>
                          <a:cs typeface="Times New Roman"/>
                          <a:sym typeface="Times New Roman"/>
                        </a:endParaRPr>
                      </a:p>
                    </a:txBody>
                    <a:tcPr marL="0" marR="0"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3"/>
                    </a:ext>
                  </a:extLst>
                </a:tr>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ctr" rtl="0">
                          <a:lnSpc>
                            <a:spcPct val="100000"/>
                          </a:lnSpc>
                          <a:spcBef>
                            <a:spcPts val="0"/>
                          </a:spcBef>
                          <a:spcAft>
                            <a:spcPts val="0"/>
                          </a:spcAft>
                          <a:buNone/>
                        </a:pPr>
                        <a:r>
                          <a:rPr kumimoji="0" lang="en-US" sz="1100" b="0" i="0" u="none" strike="noStrike" kern="0" cap="none" spc="0" normalizeH="0" baseline="0" noProof="0" dirty="0">
                            <a:ln>
                              <a:noFill/>
                            </a:ln>
                            <a:solidFill>
                              <a:srgbClr val="FFFFFF"/>
                            </a:solidFill>
                            <a:effectLst/>
                            <a:uLnTx/>
                            <a:uFillTx/>
                            <a:latin typeface="Arial"/>
                            <a:ea typeface="Times New Roman"/>
                            <a:cs typeface="Times New Roman"/>
                            <a:sym typeface="Times New Roman"/>
                          </a:rPr>
                          <a:t>FALSE</a:t>
                        </a:r>
                        <a:endParaRPr sz="300" u="none" strike="noStrike" cap="none" dirty="0">
                          <a:latin typeface="Times New Roman"/>
                          <a:ea typeface="Times New Roman"/>
                          <a:cs typeface="Times New Roman"/>
                          <a:sym typeface="Times New Roman"/>
                        </a:endParaRPr>
                      </a:p>
                    </a:txBody>
                    <a:tcPr marL="0" marR="0"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ctr" rtl="0">
                          <a:lnSpc>
                            <a:spcPct val="100000"/>
                          </a:lnSpc>
                          <a:spcBef>
                            <a:spcPts val="0"/>
                          </a:spcBef>
                          <a:spcAft>
                            <a:spcPts val="0"/>
                          </a:spcAft>
                          <a:buNone/>
                        </a:pPr>
                        <a:r>
                          <a:rPr kumimoji="0" lang="en-US" sz="1100" b="0" i="0" u="none" strike="noStrike" kern="0" cap="none" spc="0" normalizeH="0" baseline="0" noProof="0" dirty="0">
                            <a:ln>
                              <a:noFill/>
                            </a:ln>
                            <a:solidFill>
                              <a:srgbClr val="FFFFFF"/>
                            </a:solidFill>
                            <a:effectLst/>
                            <a:uLnTx/>
                            <a:uFillTx/>
                            <a:latin typeface="Arial"/>
                            <a:ea typeface="Times New Roman"/>
                            <a:cs typeface="Times New Roman"/>
                            <a:sym typeface="Times New Roman"/>
                          </a:rPr>
                          <a:t>TRUE</a:t>
                        </a:r>
                        <a:endParaRPr sz="300" u="none" strike="noStrike" cap="none" dirty="0">
                          <a:latin typeface="Times New Roman"/>
                          <a:ea typeface="Times New Roman"/>
                          <a:cs typeface="Times New Roman"/>
                          <a:sym typeface="Times New Roman"/>
                        </a:endParaRPr>
                      </a:p>
                    </a:txBody>
                    <a:tcPr marL="0" marR="0"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5"/>
                    </a:ext>
                  </a:extLst>
                </a:tr>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ctr" rtl="0">
                          <a:lnSpc>
                            <a:spcPct val="100000"/>
                          </a:lnSpc>
                          <a:spcBef>
                            <a:spcPts val="0"/>
                          </a:spcBef>
                          <a:spcAft>
                            <a:spcPts val="0"/>
                          </a:spcAft>
                          <a:buNone/>
                        </a:pPr>
                        <a:r>
                          <a:rPr kumimoji="0" lang="en-US" sz="1100" b="0" i="0" u="none" strike="noStrike" kern="0" cap="none" spc="0" normalizeH="0" baseline="0" noProof="0" dirty="0">
                            <a:ln>
                              <a:noFill/>
                            </a:ln>
                            <a:solidFill>
                              <a:srgbClr val="FFFFFF"/>
                            </a:solidFill>
                            <a:effectLst/>
                            <a:uLnTx/>
                            <a:uFillTx/>
                            <a:latin typeface="Arial"/>
                            <a:ea typeface="Times New Roman"/>
                            <a:cs typeface="Times New Roman"/>
                            <a:sym typeface="Times New Roman"/>
                          </a:rPr>
                          <a:t>FALSE</a:t>
                        </a:r>
                        <a:endParaRPr sz="300" u="none" strike="noStrike" cap="none" dirty="0">
                          <a:latin typeface="Times New Roman"/>
                          <a:ea typeface="Times New Roman"/>
                          <a:cs typeface="Times New Roman"/>
                          <a:sym typeface="Times New Roman"/>
                        </a:endParaRPr>
                      </a:p>
                    </a:txBody>
                    <a:tcPr marL="0" marR="0"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graphicFrame>
          <p:nvGraphicFramePr>
            <p:cNvPr id="20" name="Google Shape;156;p18"/>
            <p:cNvGraphicFramePr/>
            <p:nvPr/>
          </p:nvGraphicFramePr>
          <p:xfrm>
            <a:off x="7555398" y="3993070"/>
            <a:ext cx="2592966" cy="1748376"/>
          </p:xfrm>
          <a:graphic>
            <a:graphicData uri="http://schemas.openxmlformats.org/drawingml/2006/table">
              <a:tbl>
                <a:tblPr firstRow="1" bandRow="1">
                  <a:noFill/>
                  <a:tableStyleId>{809C1C93-8995-4D9E-87C8-A8817AF97DB9}</a:tableStyleId>
                </a:tblPr>
                <a:tblGrid>
                  <a:gridCol w="25400">
                    <a:extLst>
                      <a:ext uri="{9D8B030D-6E8A-4147-A177-3AD203B41FA5}">
                        <a16:colId xmlns:a16="http://schemas.microsoft.com/office/drawing/2014/main" val="20000"/>
                      </a:ext>
                    </a:extLst>
                  </a:gridCol>
                  <a:gridCol w="622601">
                    <a:extLst>
                      <a:ext uri="{9D8B030D-6E8A-4147-A177-3AD203B41FA5}">
                        <a16:colId xmlns:a16="http://schemas.microsoft.com/office/drawing/2014/main" val="20001"/>
                      </a:ext>
                    </a:extLst>
                  </a:gridCol>
                  <a:gridCol w="452906">
                    <a:extLst>
                      <a:ext uri="{9D8B030D-6E8A-4147-A177-3AD203B41FA5}">
                        <a16:colId xmlns:a16="http://schemas.microsoft.com/office/drawing/2014/main" val="20002"/>
                      </a:ext>
                    </a:extLst>
                  </a:gridCol>
                  <a:gridCol w="557189">
                    <a:extLst>
                      <a:ext uri="{9D8B030D-6E8A-4147-A177-3AD203B41FA5}">
                        <a16:colId xmlns:a16="http://schemas.microsoft.com/office/drawing/2014/main" val="20003"/>
                      </a:ext>
                    </a:extLst>
                  </a:gridCol>
                </a:tblGrid>
                <a:tr h="247165">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24716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1"/>
                    </a:ext>
                  </a:extLst>
                </a:tr>
                <a:tr h="24716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2"/>
                    </a:ext>
                  </a:extLst>
                </a:tr>
              </a:tbl>
            </a:graphicData>
          </a:graphic>
        </p:graphicFrame>
        <p:sp>
          <p:nvSpPr>
            <p:cNvPr id="21" name="Right Arrow 20"/>
            <p:cNvSpPr/>
            <p:nvPr/>
          </p:nvSpPr>
          <p:spPr>
            <a:xfrm>
              <a:off x="5763072" y="4685272"/>
              <a:ext cx="658747" cy="803577"/>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009029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3" name="Google Shape;131;p17"/>
          <p:cNvSpPr/>
          <p:nvPr/>
        </p:nvSpPr>
        <p:spPr>
          <a:xfrm>
            <a:off x="1661160" y="2201670"/>
            <a:ext cx="886968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4" name="Rectangle 13"/>
          <p:cNvSpPr/>
          <p:nvPr/>
        </p:nvSpPr>
        <p:spPr>
          <a:xfrm>
            <a:off x="1970276" y="2313797"/>
            <a:ext cx="8095486" cy="584775"/>
          </a:xfrm>
          <a:prstGeom prst="rect">
            <a:avLst/>
          </a:prstGeom>
        </p:spPr>
        <p:txBody>
          <a:bodyPr wrap="none">
            <a:spAutoFit/>
          </a:bodyPr>
          <a:lstStyle/>
          <a:p>
            <a:r>
              <a:rPr lang="en-US" sz="3200" dirty="0">
                <a:latin typeface="Consolas" panose="020B0609020204030204" pitchFamily="49" charset="0"/>
                <a:ea typeface="Courier New"/>
                <a:cs typeface="Consolas" panose="020B0609020204030204" pitchFamily="49" charset="0"/>
                <a:sym typeface="Courier New"/>
              </a:rPr>
              <a:t>filter(</a:t>
            </a:r>
            <a:r>
              <a:rPr lang="en-US" sz="3200" dirty="0" err="1">
                <a:solidFill>
                  <a:srgbClr val="0365C0"/>
                </a:solidFill>
                <a:latin typeface="Consolas" panose="020B0609020204030204" pitchFamily="49" charset="0"/>
                <a:ea typeface="Courier New"/>
                <a:cs typeface="Consolas" panose="020B0609020204030204" pitchFamily="49" charset="0"/>
                <a:sym typeface="Courier New"/>
              </a:rPr>
              <a:t>covid_testing</a:t>
            </a:r>
            <a:r>
              <a:rPr lang="en-US" sz="3200" dirty="0">
                <a:solidFill>
                  <a:srgbClr val="0365C0"/>
                </a:solidFill>
                <a:latin typeface="Consolas" panose="020B0609020204030204" pitchFamily="49" charset="0"/>
                <a:ea typeface="Courier New"/>
                <a:cs typeface="Consolas" panose="020B0609020204030204" pitchFamily="49" charset="0"/>
                <a:sym typeface="Courier New"/>
              </a:rPr>
              <a:t>, </a:t>
            </a:r>
            <a:r>
              <a:rPr lang="en-US" sz="3200" dirty="0" err="1">
                <a:solidFill>
                  <a:srgbClr val="9BBB59"/>
                </a:solidFill>
                <a:latin typeface="Consolas" panose="020B0609020204030204" pitchFamily="49" charset="0"/>
                <a:ea typeface="Courier New"/>
                <a:cs typeface="Consolas" panose="020B0609020204030204" pitchFamily="49" charset="0"/>
                <a:sym typeface="Courier New"/>
              </a:rPr>
              <a:t>mrn</a:t>
            </a:r>
            <a:r>
              <a:rPr lang="en-US" sz="3200" dirty="0">
                <a:solidFill>
                  <a:srgbClr val="9BBB59"/>
                </a:solidFill>
                <a:latin typeface="Consolas" panose="020B0609020204030204" pitchFamily="49" charset="0"/>
                <a:ea typeface="Courier New"/>
                <a:cs typeface="Consolas" panose="020B0609020204030204" pitchFamily="49" charset="0"/>
                <a:sym typeface="Courier New"/>
              </a:rPr>
              <a:t>==5000083</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cxnSp>
        <p:nvCxnSpPr>
          <p:cNvPr id="4" name="Straight Arrow Connector 3"/>
          <p:cNvCxnSpPr/>
          <p:nvPr/>
        </p:nvCxnSpPr>
        <p:spPr>
          <a:xfrm>
            <a:off x="6074511" y="4651867"/>
            <a:ext cx="486241" cy="14570"/>
          </a:xfrm>
          <a:prstGeom prst="straightConnector1">
            <a:avLst/>
          </a:prstGeom>
          <a:ln w="762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Google Shape;293;p32"/>
          <p:cNvSpPr txBox="1">
            <a:spLocks/>
          </p:cNvSpPr>
          <p:nvPr/>
        </p:nvSpPr>
        <p:spPr>
          <a:xfrm>
            <a:off x="5143765" y="684400"/>
            <a:ext cx="1904470"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000" b="0" i="0" u="none" strike="noStrike" cap="none">
                <a:solidFill>
                  <a:srgbClr val="005493"/>
                </a:solidFill>
                <a:latin typeface="+mj-lt"/>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lgn="ctr"/>
            <a:r>
              <a:rPr lang="en-US">
                <a:solidFill>
                  <a:srgbClr val="000000"/>
                </a:solidFill>
              </a:rPr>
              <a:t>filter()</a:t>
            </a:r>
            <a:endParaRPr lang="en-US" dirty="0"/>
          </a:p>
        </p:txBody>
      </p:sp>
      <p:sp>
        <p:nvSpPr>
          <p:cNvPr id="17" name="Google Shape;296;p32"/>
          <p:cNvSpPr txBox="1"/>
          <p:nvPr/>
        </p:nvSpPr>
        <p:spPr>
          <a:xfrm>
            <a:off x="3377395" y="1789715"/>
            <a:ext cx="6232654" cy="575928"/>
          </a:xfrm>
          <a:prstGeom prst="rect">
            <a:avLst/>
          </a:prstGeom>
          <a:noFill/>
          <a:ln>
            <a:noFill/>
          </a:ln>
        </p:spPr>
        <p:txBody>
          <a:bodyPr spcFirstLastPara="1" wrap="square" lIns="0" tIns="6455" rIns="0" bIns="0" anchor="t" anchorCtr="0">
            <a:noAutofit/>
          </a:bodyPr>
          <a:lstStyle/>
          <a:p>
            <a:pPr marL="6803"/>
            <a:r>
              <a:rPr lang="en-US" sz="2800" dirty="0">
                <a:latin typeface="+mj-lt"/>
                <a:ea typeface="Calibri"/>
                <a:cs typeface="Calibri"/>
                <a:sym typeface="Calibri"/>
              </a:rPr>
              <a:t>Extract rows that meet logical criteria</a:t>
            </a:r>
            <a:endParaRPr sz="2800" dirty="0">
              <a:latin typeface="+mj-lt"/>
              <a:ea typeface="Calibri"/>
              <a:cs typeface="Calibri"/>
              <a:sym typeface="Calibri"/>
            </a:endParaRPr>
          </a:p>
        </p:txBody>
      </p:sp>
      <p:graphicFrame>
        <p:nvGraphicFramePr>
          <p:cNvPr id="7" name="Table 6"/>
          <p:cNvGraphicFramePr>
            <a:graphicFrameLocks noGrp="1"/>
          </p:cNvGraphicFramePr>
          <p:nvPr>
            <p:extLst>
              <p:ext uri="{D42A27DB-BD31-4B8C-83A1-F6EECF244321}">
                <p14:modId xmlns:p14="http://schemas.microsoft.com/office/powerpoint/2010/main" val="787045259"/>
              </p:ext>
            </p:extLst>
          </p:nvPr>
        </p:nvGraphicFramePr>
        <p:xfrm>
          <a:off x="1409635" y="3807152"/>
          <a:ext cx="4544738" cy="2729332"/>
        </p:xfrm>
        <a:graphic>
          <a:graphicData uri="http://schemas.openxmlformats.org/drawingml/2006/table">
            <a:tbl>
              <a:tblPr/>
              <a:tblGrid>
                <a:gridCol w="1320431">
                  <a:extLst>
                    <a:ext uri="{9D8B030D-6E8A-4147-A177-3AD203B41FA5}">
                      <a16:colId xmlns:a16="http://schemas.microsoft.com/office/drawing/2014/main" val="3642991579"/>
                    </a:ext>
                  </a:extLst>
                </a:gridCol>
                <a:gridCol w="1688923">
                  <a:extLst>
                    <a:ext uri="{9D8B030D-6E8A-4147-A177-3AD203B41FA5}">
                      <a16:colId xmlns:a16="http://schemas.microsoft.com/office/drawing/2014/main" val="1650678772"/>
                    </a:ext>
                  </a:extLst>
                </a:gridCol>
                <a:gridCol w="1535384">
                  <a:extLst>
                    <a:ext uri="{9D8B030D-6E8A-4147-A177-3AD203B41FA5}">
                      <a16:colId xmlns:a16="http://schemas.microsoft.com/office/drawing/2014/main" val="412331866"/>
                    </a:ext>
                  </a:extLst>
                </a:gridCol>
              </a:tblGrid>
              <a:tr h="907164">
                <a:tc>
                  <a:txBody>
                    <a:bodyPr/>
                    <a:lstStyle/>
                    <a:p>
                      <a:pPr algn="ctr" rtl="0" fontAlgn="ctr"/>
                      <a:r>
                        <a:rPr lang="en-US" sz="2400" b="1" i="0" u="none" strike="noStrike" dirty="0" err="1">
                          <a:solidFill>
                            <a:srgbClr val="FFFFFF"/>
                          </a:solidFill>
                          <a:effectLst/>
                          <a:latin typeface="Arial" panose="020B0604020202020204" pitchFamily="34" charset="0"/>
                        </a:rPr>
                        <a:t>mrn</a:t>
                      </a:r>
                      <a:endParaRPr lang="en-US" sz="24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538DD5"/>
                    </a:solidFill>
                  </a:tcPr>
                </a:tc>
                <a:tc>
                  <a:txBody>
                    <a:bodyPr/>
                    <a:lstStyle/>
                    <a:p>
                      <a:pPr algn="ctr" rtl="0" fontAlgn="ctr"/>
                      <a:r>
                        <a:rPr lang="en-US" sz="2400" b="1" i="0" u="none" strike="noStrike" dirty="0" err="1">
                          <a:solidFill>
                            <a:srgbClr val="FFFFFF"/>
                          </a:solidFill>
                          <a:effectLst/>
                          <a:latin typeface="Arial" panose="020B0604020202020204" pitchFamily="34" charset="0"/>
                        </a:rPr>
                        <a:t>first_name</a:t>
                      </a:r>
                      <a:endParaRPr lang="en-US" sz="24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538DD5"/>
                    </a:solidFill>
                  </a:tcPr>
                </a:tc>
                <a:tc>
                  <a:txBody>
                    <a:bodyPr/>
                    <a:lstStyle/>
                    <a:p>
                      <a:pPr algn="ctr" rtl="0" fontAlgn="ctr"/>
                      <a:r>
                        <a:rPr lang="en-US" sz="2400" b="1" i="0" u="none" strike="noStrike" dirty="0" err="1">
                          <a:solidFill>
                            <a:srgbClr val="FFFFFF"/>
                          </a:solidFill>
                          <a:effectLst/>
                          <a:latin typeface="Arial" panose="020B0604020202020204" pitchFamily="34" charset="0"/>
                        </a:rPr>
                        <a:t>last_name</a:t>
                      </a:r>
                      <a:endParaRPr lang="en-US" sz="24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538DD5"/>
                    </a:solidFill>
                  </a:tcPr>
                </a:tc>
                <a:extLst>
                  <a:ext uri="{0D108BD9-81ED-4DB2-BD59-A6C34878D82A}">
                    <a16:rowId xmlns:a16="http://schemas.microsoft.com/office/drawing/2014/main" val="2889973772"/>
                  </a:ext>
                </a:extLst>
              </a:tr>
              <a:tr h="455542">
                <a:tc>
                  <a:txBody>
                    <a:bodyPr/>
                    <a:lstStyle/>
                    <a:p>
                      <a:pPr algn="ctr" rtl="0" fontAlgn="ctr"/>
                      <a:r>
                        <a:rPr lang="en-US" sz="2400" b="0" i="0" u="none" strike="noStrike" dirty="0">
                          <a:solidFill>
                            <a:srgbClr val="000000"/>
                          </a:solidFill>
                          <a:effectLst/>
                          <a:latin typeface="Arial" panose="020B0604020202020204" pitchFamily="34" charset="0"/>
                        </a:rPr>
                        <a:t>5000876</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dirty="0" err="1">
                          <a:solidFill>
                            <a:srgbClr val="000000"/>
                          </a:solidFill>
                          <a:effectLst/>
                          <a:latin typeface="Arial" panose="020B0604020202020204" pitchFamily="34" charset="0"/>
                        </a:rPr>
                        <a:t>sarella</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dirty="0">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1843102304"/>
                  </a:ext>
                </a:extLst>
              </a:tr>
              <a:tr h="455542">
                <a:tc>
                  <a:txBody>
                    <a:bodyPr/>
                    <a:lstStyle/>
                    <a:p>
                      <a:pPr algn="ctr" rtl="0" fontAlgn="ctr"/>
                      <a:r>
                        <a:rPr lang="en-US" sz="2400" b="0" i="0" u="none" strike="noStrike" dirty="0">
                          <a:solidFill>
                            <a:srgbClr val="000000"/>
                          </a:solidFill>
                          <a:effectLst/>
                          <a:latin typeface="Arial" panose="020B0604020202020204" pitchFamily="34" charset="0"/>
                        </a:rPr>
                        <a:t>5006017</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dirty="0" err="1">
                          <a:solidFill>
                            <a:srgbClr val="000000"/>
                          </a:solidFill>
                          <a:effectLst/>
                          <a:latin typeface="Arial" panose="020B0604020202020204" pitchFamily="34" charset="0"/>
                        </a:rPr>
                        <a:t>alester</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dirty="0">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3563215883"/>
                  </a:ext>
                </a:extLst>
              </a:tr>
              <a:tr h="455542">
                <a:tc>
                  <a:txBody>
                    <a:bodyPr/>
                    <a:lstStyle/>
                    <a:p>
                      <a:pPr algn="ctr" rtl="0" fontAlgn="ctr"/>
                      <a:r>
                        <a:rPr lang="en-US" sz="2400" b="0" i="0" u="none" strike="noStrike">
                          <a:solidFill>
                            <a:srgbClr val="000000"/>
                          </a:solidFill>
                          <a:effectLst/>
                          <a:latin typeface="Arial" panose="020B0604020202020204" pitchFamily="34" charset="0"/>
                        </a:rPr>
                        <a:t>5001412</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a:solidFill>
                            <a:srgbClr val="000000"/>
                          </a:solidFill>
                          <a:effectLst/>
                          <a:latin typeface="Arial" panose="020B0604020202020204" pitchFamily="34" charset="0"/>
                        </a:rPr>
                        <a:t>jhezane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dirty="0" err="1">
                          <a:solidFill>
                            <a:srgbClr val="000000"/>
                          </a:solidFill>
                          <a:effectLst/>
                          <a:latin typeface="Arial" panose="020B0604020202020204" pitchFamily="34" charset="0"/>
                        </a:rPr>
                        <a:t>westerling</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4003288136"/>
                  </a:ext>
                </a:extLst>
              </a:tr>
              <a:tr h="455542">
                <a:tc>
                  <a:txBody>
                    <a:bodyPr/>
                    <a:lstStyle/>
                    <a:p>
                      <a:pPr algn="ctr" rtl="0" fontAlgn="ctr"/>
                      <a:r>
                        <a:rPr lang="en-US" sz="2400" b="0" i="0" u="none" strike="noStrike" dirty="0">
                          <a:solidFill>
                            <a:srgbClr val="000000"/>
                          </a:solidFill>
                          <a:effectLst/>
                          <a:latin typeface="Arial" panose="020B0604020202020204" pitchFamily="34" charset="0"/>
                        </a:rPr>
                        <a:t>5000083</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tc>
                  <a:txBody>
                    <a:bodyPr/>
                    <a:lstStyle/>
                    <a:p>
                      <a:pPr algn="ctr" rtl="0" fontAlgn="ctr"/>
                      <a:r>
                        <a:rPr lang="en-US" sz="2400" b="0" i="0" u="none" strike="noStrike" dirty="0" err="1">
                          <a:solidFill>
                            <a:srgbClr val="000000"/>
                          </a:solidFill>
                          <a:effectLst/>
                          <a:latin typeface="Arial" panose="020B0604020202020204" pitchFamily="34" charset="0"/>
                        </a:rPr>
                        <a:t>lollys</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tc>
                  <a:txBody>
                    <a:bodyPr/>
                    <a:lstStyle/>
                    <a:p>
                      <a:pPr algn="ctr" rtl="0" fontAlgn="ctr"/>
                      <a:r>
                        <a:rPr lang="en-US" sz="2400" b="0" i="0" u="none" strike="noStrike" dirty="0" err="1">
                          <a:solidFill>
                            <a:srgbClr val="000000"/>
                          </a:solidFill>
                          <a:effectLst/>
                          <a:latin typeface="Arial" panose="020B0604020202020204" pitchFamily="34" charset="0"/>
                        </a:rPr>
                        <a:t>clegane</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extLst>
                  <a:ext uri="{0D108BD9-81ED-4DB2-BD59-A6C34878D82A}">
                    <a16:rowId xmlns:a16="http://schemas.microsoft.com/office/drawing/2014/main" val="2004892004"/>
                  </a:ext>
                </a:extLst>
              </a:tr>
            </a:tbl>
          </a:graphicData>
        </a:graphic>
      </p:graphicFrame>
      <p:graphicFrame>
        <p:nvGraphicFramePr>
          <p:cNvPr id="18" name="Table 17"/>
          <p:cNvGraphicFramePr>
            <a:graphicFrameLocks noGrp="1"/>
          </p:cNvGraphicFramePr>
          <p:nvPr>
            <p:extLst>
              <p:ext uri="{D42A27DB-BD31-4B8C-83A1-F6EECF244321}">
                <p14:modId xmlns:p14="http://schemas.microsoft.com/office/powerpoint/2010/main" val="1077557456"/>
              </p:ext>
            </p:extLst>
          </p:nvPr>
        </p:nvGraphicFramePr>
        <p:xfrm>
          <a:off x="6680890" y="4282932"/>
          <a:ext cx="4705577" cy="737870"/>
        </p:xfrm>
        <a:graphic>
          <a:graphicData uri="http://schemas.openxmlformats.org/drawingml/2006/table">
            <a:tbl>
              <a:tblPr/>
              <a:tblGrid>
                <a:gridCol w="1367161">
                  <a:extLst>
                    <a:ext uri="{9D8B030D-6E8A-4147-A177-3AD203B41FA5}">
                      <a16:colId xmlns:a16="http://schemas.microsoft.com/office/drawing/2014/main" val="3642991579"/>
                    </a:ext>
                  </a:extLst>
                </a:gridCol>
                <a:gridCol w="1748694">
                  <a:extLst>
                    <a:ext uri="{9D8B030D-6E8A-4147-A177-3AD203B41FA5}">
                      <a16:colId xmlns:a16="http://schemas.microsoft.com/office/drawing/2014/main" val="1650678772"/>
                    </a:ext>
                  </a:extLst>
                </a:gridCol>
                <a:gridCol w="1589722">
                  <a:extLst>
                    <a:ext uri="{9D8B030D-6E8A-4147-A177-3AD203B41FA5}">
                      <a16:colId xmlns:a16="http://schemas.microsoft.com/office/drawing/2014/main" val="412331866"/>
                    </a:ext>
                  </a:extLst>
                </a:gridCol>
              </a:tblGrid>
              <a:tr h="301625">
                <a:tc>
                  <a:txBody>
                    <a:bodyPr/>
                    <a:lstStyle/>
                    <a:p>
                      <a:pPr algn="ctr" rtl="0" fontAlgn="ctr"/>
                      <a:r>
                        <a:rPr lang="en-US" sz="2400" b="1" i="0" u="none" strike="noStrike" dirty="0" err="1">
                          <a:solidFill>
                            <a:srgbClr val="FFFFFF"/>
                          </a:solidFill>
                          <a:effectLst/>
                          <a:latin typeface="Arial" panose="020B0604020202020204" pitchFamily="34" charset="0"/>
                        </a:rPr>
                        <a:t>mrn</a:t>
                      </a:r>
                      <a:endParaRPr lang="en-US" sz="24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538DD5"/>
                    </a:solidFill>
                  </a:tcPr>
                </a:tc>
                <a:tc>
                  <a:txBody>
                    <a:bodyPr/>
                    <a:lstStyle/>
                    <a:p>
                      <a:pPr algn="ctr" rtl="0" fontAlgn="ctr"/>
                      <a:r>
                        <a:rPr lang="en-US" sz="2400" b="1" i="0" u="none" strike="noStrike" dirty="0" err="1">
                          <a:solidFill>
                            <a:srgbClr val="FFFFFF"/>
                          </a:solidFill>
                          <a:effectLst/>
                          <a:latin typeface="Arial" panose="020B0604020202020204" pitchFamily="34" charset="0"/>
                        </a:rPr>
                        <a:t>first_name</a:t>
                      </a:r>
                      <a:endParaRPr lang="en-US" sz="24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538DD5"/>
                    </a:solidFill>
                  </a:tcPr>
                </a:tc>
                <a:tc>
                  <a:txBody>
                    <a:bodyPr/>
                    <a:lstStyle/>
                    <a:p>
                      <a:pPr algn="ctr" rtl="0" fontAlgn="ctr"/>
                      <a:r>
                        <a:rPr lang="en-US" sz="2400" b="1" i="0" u="none" strike="noStrike" dirty="0" err="1">
                          <a:solidFill>
                            <a:srgbClr val="FFFFFF"/>
                          </a:solidFill>
                          <a:effectLst/>
                          <a:latin typeface="Arial" panose="020B0604020202020204" pitchFamily="34" charset="0"/>
                        </a:rPr>
                        <a:t>last_name</a:t>
                      </a:r>
                      <a:endParaRPr lang="en-US" sz="24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538DD5"/>
                    </a:solidFill>
                  </a:tcPr>
                </a:tc>
                <a:extLst>
                  <a:ext uri="{0D108BD9-81ED-4DB2-BD59-A6C34878D82A}">
                    <a16:rowId xmlns:a16="http://schemas.microsoft.com/office/drawing/2014/main" val="2889973772"/>
                  </a:ext>
                </a:extLst>
              </a:tr>
              <a:tr h="0">
                <a:tc>
                  <a:txBody>
                    <a:bodyPr/>
                    <a:lstStyle/>
                    <a:p>
                      <a:pPr algn="ctr" rtl="0" fontAlgn="ctr"/>
                      <a:r>
                        <a:rPr lang="en-US" sz="2400" b="0" i="0" u="none" strike="noStrike" dirty="0">
                          <a:solidFill>
                            <a:srgbClr val="000000"/>
                          </a:solidFill>
                          <a:effectLst/>
                          <a:latin typeface="Arial" panose="020B0604020202020204" pitchFamily="34" charset="0"/>
                        </a:rPr>
                        <a:t>5000083</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tc>
                  <a:txBody>
                    <a:bodyPr/>
                    <a:lstStyle/>
                    <a:p>
                      <a:pPr algn="ctr" rtl="0" fontAlgn="ctr"/>
                      <a:r>
                        <a:rPr lang="en-US" sz="2400" b="0" i="0" u="none" strike="noStrike">
                          <a:solidFill>
                            <a:srgbClr val="000000"/>
                          </a:solidFill>
                          <a:effectLst/>
                          <a:latin typeface="Arial" panose="020B0604020202020204" pitchFamily="34" charset="0"/>
                        </a:rPr>
                        <a:t>lollys</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tc>
                  <a:txBody>
                    <a:bodyPr/>
                    <a:lstStyle/>
                    <a:p>
                      <a:pPr algn="ctr" rtl="0" fontAlgn="ctr"/>
                      <a:r>
                        <a:rPr lang="en-US" sz="2400" b="0" i="0" u="none" strike="noStrike" dirty="0" err="1">
                          <a:solidFill>
                            <a:srgbClr val="000000"/>
                          </a:solidFill>
                          <a:effectLst/>
                          <a:latin typeface="Arial" panose="020B0604020202020204" pitchFamily="34" charset="0"/>
                        </a:rPr>
                        <a:t>clegane</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extLst>
                  <a:ext uri="{0D108BD9-81ED-4DB2-BD59-A6C34878D82A}">
                    <a16:rowId xmlns:a16="http://schemas.microsoft.com/office/drawing/2014/main" val="2004892004"/>
                  </a:ext>
                </a:extLst>
              </a:tr>
            </a:tbl>
          </a:graphicData>
        </a:graphic>
      </p:graphicFrame>
      <p:sp>
        <p:nvSpPr>
          <p:cNvPr id="9" name="Rectangle 8"/>
          <p:cNvSpPr/>
          <p:nvPr/>
        </p:nvSpPr>
        <p:spPr>
          <a:xfrm>
            <a:off x="407730" y="4748072"/>
            <a:ext cx="941283" cy="369332"/>
          </a:xfrm>
          <a:prstGeom prst="rect">
            <a:avLst/>
          </a:prstGeom>
        </p:spPr>
        <p:txBody>
          <a:bodyPr wrap="none">
            <a:spAutoFit/>
          </a:bodyPr>
          <a:lstStyle/>
          <a:p>
            <a:r>
              <a:rPr lang="en-US" sz="1800" b="1" dirty="0">
                <a:solidFill>
                  <a:srgbClr val="A6A6A6"/>
                </a:solidFill>
              </a:rPr>
              <a:t>FALSE</a:t>
            </a:r>
          </a:p>
        </p:txBody>
      </p:sp>
      <p:sp>
        <p:nvSpPr>
          <p:cNvPr id="21" name="Rectangle 20"/>
          <p:cNvSpPr/>
          <p:nvPr/>
        </p:nvSpPr>
        <p:spPr>
          <a:xfrm>
            <a:off x="407729" y="5205669"/>
            <a:ext cx="941283" cy="369332"/>
          </a:xfrm>
          <a:prstGeom prst="rect">
            <a:avLst/>
          </a:prstGeom>
        </p:spPr>
        <p:txBody>
          <a:bodyPr wrap="none">
            <a:spAutoFit/>
          </a:bodyPr>
          <a:lstStyle/>
          <a:p>
            <a:r>
              <a:rPr lang="en-US" sz="1800" b="1" dirty="0">
                <a:solidFill>
                  <a:srgbClr val="A6A6A6"/>
                </a:solidFill>
              </a:rPr>
              <a:t>FALSE</a:t>
            </a:r>
          </a:p>
        </p:txBody>
      </p:sp>
      <p:sp>
        <p:nvSpPr>
          <p:cNvPr id="22" name="Rectangle 21"/>
          <p:cNvSpPr/>
          <p:nvPr/>
        </p:nvSpPr>
        <p:spPr>
          <a:xfrm>
            <a:off x="407728" y="5663266"/>
            <a:ext cx="941283" cy="369332"/>
          </a:xfrm>
          <a:prstGeom prst="rect">
            <a:avLst/>
          </a:prstGeom>
        </p:spPr>
        <p:txBody>
          <a:bodyPr wrap="none">
            <a:spAutoFit/>
          </a:bodyPr>
          <a:lstStyle/>
          <a:p>
            <a:r>
              <a:rPr lang="en-US" sz="1800" b="1" dirty="0">
                <a:solidFill>
                  <a:srgbClr val="A6A6A6"/>
                </a:solidFill>
              </a:rPr>
              <a:t>FALSE</a:t>
            </a:r>
          </a:p>
        </p:txBody>
      </p:sp>
      <p:sp>
        <p:nvSpPr>
          <p:cNvPr id="23" name="Rectangle 22"/>
          <p:cNvSpPr/>
          <p:nvPr/>
        </p:nvSpPr>
        <p:spPr>
          <a:xfrm>
            <a:off x="437464" y="6120862"/>
            <a:ext cx="941283" cy="369332"/>
          </a:xfrm>
          <a:prstGeom prst="rect">
            <a:avLst/>
          </a:prstGeom>
        </p:spPr>
        <p:txBody>
          <a:bodyPr wrap="square">
            <a:spAutoFit/>
          </a:bodyPr>
          <a:lstStyle/>
          <a:p>
            <a:r>
              <a:rPr lang="en-US" sz="1800" b="1" dirty="0">
                <a:solidFill>
                  <a:schemeClr val="accent1"/>
                </a:solidFill>
              </a:rPr>
              <a:t>TRUE</a:t>
            </a:r>
          </a:p>
        </p:txBody>
      </p:sp>
      <p:sp>
        <p:nvSpPr>
          <p:cNvPr id="10" name="Slide Number Placeholder 9"/>
          <p:cNvSpPr>
            <a:spLocks noGrp="1"/>
          </p:cNvSpPr>
          <p:nvPr>
            <p:ph type="sldNum" idx="12"/>
          </p:nvPr>
        </p:nvSpPr>
        <p:spPr/>
        <p:txBody>
          <a:bodyPr/>
          <a:lstStyle/>
          <a:p>
            <a:fld id="{00000000-1234-1234-1234-123412341234}" type="slidenum">
              <a:rPr lang="en-US" smtClean="0"/>
              <a:pPr/>
              <a:t>28</a:t>
            </a:fld>
            <a:endParaRPr lang="en-US"/>
          </a:p>
        </p:txBody>
      </p:sp>
      <p:graphicFrame>
        <p:nvGraphicFramePr>
          <p:cNvPr id="20" name="Table 19"/>
          <p:cNvGraphicFramePr>
            <a:graphicFrameLocks noGrp="1"/>
          </p:cNvGraphicFramePr>
          <p:nvPr>
            <p:extLst>
              <p:ext uri="{D42A27DB-BD31-4B8C-83A1-F6EECF244321}">
                <p14:modId xmlns:p14="http://schemas.microsoft.com/office/powerpoint/2010/main" val="3648992827"/>
              </p:ext>
            </p:extLst>
          </p:nvPr>
        </p:nvGraphicFramePr>
        <p:xfrm>
          <a:off x="1407433" y="5638767"/>
          <a:ext cx="4544738" cy="455542"/>
        </p:xfrm>
        <a:graphic>
          <a:graphicData uri="http://schemas.openxmlformats.org/drawingml/2006/table">
            <a:tbl>
              <a:tblPr/>
              <a:tblGrid>
                <a:gridCol w="1320431">
                  <a:extLst>
                    <a:ext uri="{9D8B030D-6E8A-4147-A177-3AD203B41FA5}">
                      <a16:colId xmlns:a16="http://schemas.microsoft.com/office/drawing/2014/main" val="3642991579"/>
                    </a:ext>
                  </a:extLst>
                </a:gridCol>
                <a:gridCol w="1688923">
                  <a:extLst>
                    <a:ext uri="{9D8B030D-6E8A-4147-A177-3AD203B41FA5}">
                      <a16:colId xmlns:a16="http://schemas.microsoft.com/office/drawing/2014/main" val="1650678772"/>
                    </a:ext>
                  </a:extLst>
                </a:gridCol>
                <a:gridCol w="1535384">
                  <a:extLst>
                    <a:ext uri="{9D8B030D-6E8A-4147-A177-3AD203B41FA5}">
                      <a16:colId xmlns:a16="http://schemas.microsoft.com/office/drawing/2014/main" val="412331866"/>
                    </a:ext>
                  </a:extLst>
                </a:gridCol>
              </a:tblGrid>
              <a:tr h="455542">
                <a:tc>
                  <a:txBody>
                    <a:bodyPr/>
                    <a:lstStyle/>
                    <a:p>
                      <a:pPr algn="ctr" rtl="0" fontAlgn="ctr"/>
                      <a:r>
                        <a:rPr lang="en-US" sz="2400" b="0" i="0" u="none" strike="noStrike" dirty="0">
                          <a:solidFill>
                            <a:srgbClr val="000000"/>
                          </a:solidFill>
                          <a:effectLst/>
                          <a:latin typeface="Arial" panose="020B0604020202020204" pitchFamily="34" charset="0"/>
                        </a:rPr>
                        <a:t>5001412</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400" b="0" i="0" u="none" strike="noStrike" dirty="0" err="1">
                          <a:solidFill>
                            <a:srgbClr val="000000"/>
                          </a:solidFill>
                          <a:effectLst/>
                          <a:latin typeface="Arial" panose="020B0604020202020204" pitchFamily="34" charset="0"/>
                        </a:rPr>
                        <a:t>jhezane</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400" b="0" i="0" u="none" strike="noStrike" dirty="0" err="1">
                          <a:solidFill>
                            <a:srgbClr val="000000"/>
                          </a:solidFill>
                          <a:effectLst/>
                          <a:latin typeface="Arial" panose="020B0604020202020204" pitchFamily="34" charset="0"/>
                        </a:rPr>
                        <a:t>westerling</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4003288136"/>
                  </a:ext>
                </a:extLst>
              </a:tr>
            </a:tbl>
          </a:graphicData>
        </a:graphic>
      </p:graphicFrame>
      <p:graphicFrame>
        <p:nvGraphicFramePr>
          <p:cNvPr id="24" name="Table 23"/>
          <p:cNvGraphicFramePr>
            <a:graphicFrameLocks noGrp="1"/>
          </p:cNvGraphicFramePr>
          <p:nvPr>
            <p:extLst>
              <p:ext uri="{D42A27DB-BD31-4B8C-83A1-F6EECF244321}">
                <p14:modId xmlns:p14="http://schemas.microsoft.com/office/powerpoint/2010/main" val="3071829116"/>
              </p:ext>
            </p:extLst>
          </p:nvPr>
        </p:nvGraphicFramePr>
        <p:xfrm>
          <a:off x="1407433" y="5177143"/>
          <a:ext cx="4544738" cy="455542"/>
        </p:xfrm>
        <a:graphic>
          <a:graphicData uri="http://schemas.openxmlformats.org/drawingml/2006/table">
            <a:tbl>
              <a:tblPr/>
              <a:tblGrid>
                <a:gridCol w="1320431">
                  <a:extLst>
                    <a:ext uri="{9D8B030D-6E8A-4147-A177-3AD203B41FA5}">
                      <a16:colId xmlns:a16="http://schemas.microsoft.com/office/drawing/2014/main" val="3642991579"/>
                    </a:ext>
                  </a:extLst>
                </a:gridCol>
                <a:gridCol w="1688923">
                  <a:extLst>
                    <a:ext uri="{9D8B030D-6E8A-4147-A177-3AD203B41FA5}">
                      <a16:colId xmlns:a16="http://schemas.microsoft.com/office/drawing/2014/main" val="1650678772"/>
                    </a:ext>
                  </a:extLst>
                </a:gridCol>
                <a:gridCol w="1535384">
                  <a:extLst>
                    <a:ext uri="{9D8B030D-6E8A-4147-A177-3AD203B41FA5}">
                      <a16:colId xmlns:a16="http://schemas.microsoft.com/office/drawing/2014/main" val="412331866"/>
                    </a:ext>
                  </a:extLst>
                </a:gridCol>
              </a:tblGrid>
              <a:tr h="455542">
                <a:tc>
                  <a:txBody>
                    <a:bodyPr/>
                    <a:lstStyle/>
                    <a:p>
                      <a:pPr algn="ctr" rtl="0" fontAlgn="ctr"/>
                      <a:r>
                        <a:rPr lang="en-US" sz="2400" b="0" i="0" u="none" strike="noStrike" dirty="0">
                          <a:solidFill>
                            <a:srgbClr val="000000"/>
                          </a:solidFill>
                          <a:effectLst/>
                          <a:latin typeface="Arial" panose="020B0604020202020204" pitchFamily="34" charset="0"/>
                        </a:rPr>
                        <a:t>5006017</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400" b="0" i="0" u="none" strike="noStrike" dirty="0" err="1">
                          <a:solidFill>
                            <a:srgbClr val="000000"/>
                          </a:solidFill>
                          <a:effectLst/>
                          <a:latin typeface="Arial" panose="020B0604020202020204" pitchFamily="34" charset="0"/>
                        </a:rPr>
                        <a:t>alester</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400" b="0" i="0" u="none" strike="noStrike" dirty="0">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3563215883"/>
                  </a:ext>
                </a:extLst>
              </a:tr>
            </a:tbl>
          </a:graphicData>
        </a:graphic>
      </p:graphicFrame>
      <p:graphicFrame>
        <p:nvGraphicFramePr>
          <p:cNvPr id="25" name="Table 24"/>
          <p:cNvGraphicFramePr>
            <a:graphicFrameLocks noGrp="1"/>
          </p:cNvGraphicFramePr>
          <p:nvPr>
            <p:extLst>
              <p:ext uri="{D42A27DB-BD31-4B8C-83A1-F6EECF244321}">
                <p14:modId xmlns:p14="http://schemas.microsoft.com/office/powerpoint/2010/main" val="3363752447"/>
              </p:ext>
            </p:extLst>
          </p:nvPr>
        </p:nvGraphicFramePr>
        <p:xfrm>
          <a:off x="1407433" y="4715519"/>
          <a:ext cx="4544738" cy="455542"/>
        </p:xfrm>
        <a:graphic>
          <a:graphicData uri="http://schemas.openxmlformats.org/drawingml/2006/table">
            <a:tbl>
              <a:tblPr/>
              <a:tblGrid>
                <a:gridCol w="1320431">
                  <a:extLst>
                    <a:ext uri="{9D8B030D-6E8A-4147-A177-3AD203B41FA5}">
                      <a16:colId xmlns:a16="http://schemas.microsoft.com/office/drawing/2014/main" val="3642991579"/>
                    </a:ext>
                  </a:extLst>
                </a:gridCol>
                <a:gridCol w="1688923">
                  <a:extLst>
                    <a:ext uri="{9D8B030D-6E8A-4147-A177-3AD203B41FA5}">
                      <a16:colId xmlns:a16="http://schemas.microsoft.com/office/drawing/2014/main" val="1650678772"/>
                    </a:ext>
                  </a:extLst>
                </a:gridCol>
                <a:gridCol w="1535384">
                  <a:extLst>
                    <a:ext uri="{9D8B030D-6E8A-4147-A177-3AD203B41FA5}">
                      <a16:colId xmlns:a16="http://schemas.microsoft.com/office/drawing/2014/main" val="412331866"/>
                    </a:ext>
                  </a:extLst>
                </a:gridCol>
              </a:tblGrid>
              <a:tr h="455542">
                <a:tc>
                  <a:txBody>
                    <a:bodyPr/>
                    <a:lstStyle/>
                    <a:p>
                      <a:pPr algn="ctr" rtl="0" fontAlgn="ctr"/>
                      <a:r>
                        <a:rPr lang="en-US" sz="2400" b="0" i="0" u="none" strike="noStrike" dirty="0">
                          <a:solidFill>
                            <a:srgbClr val="000000"/>
                          </a:solidFill>
                          <a:effectLst/>
                          <a:latin typeface="Arial" panose="020B0604020202020204" pitchFamily="34" charset="0"/>
                        </a:rPr>
                        <a:t>5000876</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400" b="0" i="0" u="none" strike="noStrike" dirty="0" err="1">
                          <a:solidFill>
                            <a:srgbClr val="000000"/>
                          </a:solidFill>
                          <a:effectLst/>
                          <a:latin typeface="Arial" panose="020B0604020202020204" pitchFamily="34" charset="0"/>
                        </a:rPr>
                        <a:t>sarella</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400" b="0" i="0" u="none" strike="noStrike" dirty="0">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1843102304"/>
                  </a:ext>
                </a:extLst>
              </a:tr>
            </a:tbl>
          </a:graphicData>
        </a:graphic>
      </p:graphicFrame>
    </p:spTree>
    <p:extLst>
      <p:ext uri="{BB962C8B-B14F-4D97-AF65-F5344CB8AC3E}">
        <p14:creationId xmlns:p14="http://schemas.microsoft.com/office/powerpoint/2010/main" val="2985133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1" grpId="0"/>
      <p:bldP spid="22" grpId="0"/>
      <p:bldP spid="23"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3" name="Google Shape;131;p17"/>
          <p:cNvSpPr/>
          <p:nvPr/>
        </p:nvSpPr>
        <p:spPr>
          <a:xfrm>
            <a:off x="1661160" y="2201670"/>
            <a:ext cx="886968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4" name="Rectangle 13"/>
          <p:cNvSpPr/>
          <p:nvPr/>
        </p:nvSpPr>
        <p:spPr>
          <a:xfrm>
            <a:off x="1970276" y="2313797"/>
            <a:ext cx="8095486" cy="584775"/>
          </a:xfrm>
          <a:prstGeom prst="rect">
            <a:avLst/>
          </a:prstGeom>
        </p:spPr>
        <p:txBody>
          <a:bodyPr wrap="none">
            <a:spAutoFit/>
          </a:bodyPr>
          <a:lstStyle/>
          <a:p>
            <a:r>
              <a:rPr lang="en-US" sz="3200" dirty="0">
                <a:latin typeface="Consolas" panose="020B0609020204030204" pitchFamily="49" charset="0"/>
                <a:ea typeface="Courier New"/>
                <a:cs typeface="Consolas" panose="020B0609020204030204" pitchFamily="49" charset="0"/>
                <a:sym typeface="Courier New"/>
              </a:rPr>
              <a:t>filter(</a:t>
            </a:r>
            <a:r>
              <a:rPr lang="en-US" sz="3200" dirty="0" err="1">
                <a:solidFill>
                  <a:srgbClr val="0365C0"/>
                </a:solidFill>
                <a:latin typeface="Consolas" panose="020B0609020204030204" pitchFamily="49" charset="0"/>
                <a:ea typeface="Courier New"/>
                <a:cs typeface="Consolas" panose="020B0609020204030204" pitchFamily="49" charset="0"/>
                <a:sym typeface="Courier New"/>
              </a:rPr>
              <a:t>covid_testing</a:t>
            </a:r>
            <a:r>
              <a:rPr lang="en-US" sz="3200" dirty="0">
                <a:solidFill>
                  <a:srgbClr val="0365C0"/>
                </a:solidFill>
                <a:latin typeface="Consolas" panose="020B0609020204030204" pitchFamily="49" charset="0"/>
                <a:ea typeface="Courier New"/>
                <a:cs typeface="Consolas" panose="020B0609020204030204" pitchFamily="49" charset="0"/>
                <a:sym typeface="Courier New"/>
              </a:rPr>
              <a:t>, </a:t>
            </a:r>
            <a:r>
              <a:rPr lang="en-US" sz="3200" dirty="0" err="1">
                <a:solidFill>
                  <a:srgbClr val="9BBB59"/>
                </a:solidFill>
                <a:latin typeface="Consolas" panose="020B0609020204030204" pitchFamily="49" charset="0"/>
                <a:ea typeface="Courier New"/>
                <a:cs typeface="Consolas" panose="020B0609020204030204" pitchFamily="49" charset="0"/>
                <a:sym typeface="Courier New"/>
              </a:rPr>
              <a:t>mrn</a:t>
            </a:r>
            <a:r>
              <a:rPr lang="en-US" sz="3200" dirty="0">
                <a:solidFill>
                  <a:srgbClr val="9BBB59"/>
                </a:solidFill>
                <a:latin typeface="Consolas" panose="020B0609020204030204" pitchFamily="49" charset="0"/>
                <a:ea typeface="Courier New"/>
                <a:cs typeface="Consolas" panose="020B0609020204030204" pitchFamily="49" charset="0"/>
                <a:sym typeface="Courier New"/>
              </a:rPr>
              <a:t>==5000083</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12" name="Google Shape;138;p17"/>
          <p:cNvSpPr txBox="1"/>
          <p:nvPr/>
        </p:nvSpPr>
        <p:spPr>
          <a:xfrm>
            <a:off x="1762309" y="3800330"/>
            <a:ext cx="2327721" cy="1143810"/>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800" b="1" dirty="0">
                <a:solidFill>
                  <a:srgbClr val="FFFFFF"/>
                </a:solidFill>
                <a:latin typeface="Trebuchet MS"/>
                <a:ea typeface="Trebuchet MS"/>
                <a:cs typeface="Trebuchet MS"/>
                <a:sym typeface="Trebuchet MS"/>
              </a:rPr>
              <a:t>data frame to transform</a:t>
            </a:r>
            <a:endParaRPr sz="2800" dirty="0">
              <a:latin typeface="Trebuchet MS"/>
              <a:ea typeface="Trebuchet MS"/>
              <a:cs typeface="Trebuchet MS"/>
              <a:sym typeface="Trebuchet MS"/>
            </a:endParaRPr>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6" name="Google Shape;293;p32"/>
          <p:cNvSpPr txBox="1">
            <a:spLocks/>
          </p:cNvSpPr>
          <p:nvPr/>
        </p:nvSpPr>
        <p:spPr>
          <a:xfrm>
            <a:off x="5143765" y="684400"/>
            <a:ext cx="1904470"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000" b="0" i="0" u="none" strike="noStrike" cap="none">
                <a:solidFill>
                  <a:srgbClr val="005493"/>
                </a:solidFill>
                <a:latin typeface="+mj-lt"/>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lgn="ctr"/>
            <a:r>
              <a:rPr lang="en-US">
                <a:solidFill>
                  <a:srgbClr val="000000"/>
                </a:solidFill>
              </a:rPr>
              <a:t>filter()</a:t>
            </a:r>
            <a:endParaRPr lang="en-US" dirty="0"/>
          </a:p>
        </p:txBody>
      </p:sp>
      <p:sp>
        <p:nvSpPr>
          <p:cNvPr id="17" name="Google Shape;296;p32"/>
          <p:cNvSpPr txBox="1"/>
          <p:nvPr/>
        </p:nvSpPr>
        <p:spPr>
          <a:xfrm>
            <a:off x="3377395" y="1789715"/>
            <a:ext cx="6232654" cy="575928"/>
          </a:xfrm>
          <a:prstGeom prst="rect">
            <a:avLst/>
          </a:prstGeom>
          <a:noFill/>
          <a:ln>
            <a:noFill/>
          </a:ln>
        </p:spPr>
        <p:txBody>
          <a:bodyPr spcFirstLastPara="1" wrap="square" lIns="0" tIns="6455" rIns="0" bIns="0" anchor="t" anchorCtr="0">
            <a:noAutofit/>
          </a:bodyPr>
          <a:lstStyle/>
          <a:p>
            <a:pPr marL="6803"/>
            <a:r>
              <a:rPr lang="en-US" sz="2800" dirty="0">
                <a:latin typeface="+mj-lt"/>
                <a:ea typeface="Calibri"/>
                <a:cs typeface="Calibri"/>
                <a:sym typeface="Calibri"/>
              </a:rPr>
              <a:t>Extract rows that meet logical criteria</a:t>
            </a:r>
            <a:endParaRPr sz="2800" dirty="0">
              <a:latin typeface="+mj-lt"/>
              <a:ea typeface="Calibri"/>
              <a:cs typeface="Calibri"/>
              <a:sym typeface="Calibri"/>
            </a:endParaRPr>
          </a:p>
        </p:txBody>
      </p:sp>
      <p:sp>
        <p:nvSpPr>
          <p:cNvPr id="11" name="Rounded Rectangular Callout 2"/>
          <p:cNvSpPr/>
          <p:nvPr/>
        </p:nvSpPr>
        <p:spPr>
          <a:xfrm>
            <a:off x="7048071" y="2750816"/>
            <a:ext cx="2928396" cy="2552214"/>
          </a:xfrm>
          <a:custGeom>
            <a:avLst/>
            <a:gdLst>
              <a:gd name="connsiteX0" fmla="*/ 0 w 2928396"/>
              <a:gd name="connsiteY0" fmla="*/ 285509 h 1713022"/>
              <a:gd name="connsiteX1" fmla="*/ 285509 w 2928396"/>
              <a:gd name="connsiteY1" fmla="*/ 0 h 1713022"/>
              <a:gd name="connsiteX2" fmla="*/ 488066 w 2928396"/>
              <a:gd name="connsiteY2" fmla="*/ 0 h 1713022"/>
              <a:gd name="connsiteX3" fmla="*/ 1050884 w 2928396"/>
              <a:gd name="connsiteY3" fmla="*/ -839192 h 1713022"/>
              <a:gd name="connsiteX4" fmla="*/ 1220165 w 2928396"/>
              <a:gd name="connsiteY4" fmla="*/ 0 h 1713022"/>
              <a:gd name="connsiteX5" fmla="*/ 2642887 w 2928396"/>
              <a:gd name="connsiteY5" fmla="*/ 0 h 1713022"/>
              <a:gd name="connsiteX6" fmla="*/ 2928396 w 2928396"/>
              <a:gd name="connsiteY6" fmla="*/ 285509 h 1713022"/>
              <a:gd name="connsiteX7" fmla="*/ 2928396 w 2928396"/>
              <a:gd name="connsiteY7" fmla="*/ 285504 h 1713022"/>
              <a:gd name="connsiteX8" fmla="*/ 2928396 w 2928396"/>
              <a:gd name="connsiteY8" fmla="*/ 285504 h 1713022"/>
              <a:gd name="connsiteX9" fmla="*/ 2928396 w 2928396"/>
              <a:gd name="connsiteY9" fmla="*/ 713759 h 1713022"/>
              <a:gd name="connsiteX10" fmla="*/ 2928396 w 2928396"/>
              <a:gd name="connsiteY10" fmla="*/ 1427513 h 1713022"/>
              <a:gd name="connsiteX11" fmla="*/ 2642887 w 2928396"/>
              <a:gd name="connsiteY11" fmla="*/ 1713022 h 1713022"/>
              <a:gd name="connsiteX12" fmla="*/ 1220165 w 2928396"/>
              <a:gd name="connsiteY12" fmla="*/ 1713022 h 1713022"/>
              <a:gd name="connsiteX13" fmla="*/ 488066 w 2928396"/>
              <a:gd name="connsiteY13" fmla="*/ 1713022 h 1713022"/>
              <a:gd name="connsiteX14" fmla="*/ 488066 w 2928396"/>
              <a:gd name="connsiteY14" fmla="*/ 1713022 h 1713022"/>
              <a:gd name="connsiteX15" fmla="*/ 285509 w 2928396"/>
              <a:gd name="connsiteY15" fmla="*/ 1713022 h 1713022"/>
              <a:gd name="connsiteX16" fmla="*/ 0 w 2928396"/>
              <a:gd name="connsiteY16" fmla="*/ 1427513 h 1713022"/>
              <a:gd name="connsiteX17" fmla="*/ 0 w 2928396"/>
              <a:gd name="connsiteY17" fmla="*/ 713759 h 1713022"/>
              <a:gd name="connsiteX18" fmla="*/ 0 w 2928396"/>
              <a:gd name="connsiteY18" fmla="*/ 285504 h 1713022"/>
              <a:gd name="connsiteX19" fmla="*/ 0 w 2928396"/>
              <a:gd name="connsiteY19" fmla="*/ 285504 h 1713022"/>
              <a:gd name="connsiteX20" fmla="*/ 0 w 2928396"/>
              <a:gd name="connsiteY20" fmla="*/ 285509 h 1713022"/>
              <a:gd name="connsiteX0" fmla="*/ 0 w 2928396"/>
              <a:gd name="connsiteY0" fmla="*/ 1124701 h 2552214"/>
              <a:gd name="connsiteX1" fmla="*/ 285509 w 2928396"/>
              <a:gd name="connsiteY1" fmla="*/ 839192 h 2552214"/>
              <a:gd name="connsiteX2" fmla="*/ 904754 w 2928396"/>
              <a:gd name="connsiteY2" fmla="*/ 862342 h 2552214"/>
              <a:gd name="connsiteX3" fmla="*/ 1050884 w 2928396"/>
              <a:gd name="connsiteY3" fmla="*/ 0 h 2552214"/>
              <a:gd name="connsiteX4" fmla="*/ 1220165 w 2928396"/>
              <a:gd name="connsiteY4" fmla="*/ 839192 h 2552214"/>
              <a:gd name="connsiteX5" fmla="*/ 2642887 w 2928396"/>
              <a:gd name="connsiteY5" fmla="*/ 839192 h 2552214"/>
              <a:gd name="connsiteX6" fmla="*/ 2928396 w 2928396"/>
              <a:gd name="connsiteY6" fmla="*/ 1124701 h 2552214"/>
              <a:gd name="connsiteX7" fmla="*/ 2928396 w 2928396"/>
              <a:gd name="connsiteY7" fmla="*/ 1124696 h 2552214"/>
              <a:gd name="connsiteX8" fmla="*/ 2928396 w 2928396"/>
              <a:gd name="connsiteY8" fmla="*/ 1124696 h 2552214"/>
              <a:gd name="connsiteX9" fmla="*/ 2928396 w 2928396"/>
              <a:gd name="connsiteY9" fmla="*/ 1552951 h 2552214"/>
              <a:gd name="connsiteX10" fmla="*/ 2928396 w 2928396"/>
              <a:gd name="connsiteY10" fmla="*/ 2266705 h 2552214"/>
              <a:gd name="connsiteX11" fmla="*/ 2642887 w 2928396"/>
              <a:gd name="connsiteY11" fmla="*/ 2552214 h 2552214"/>
              <a:gd name="connsiteX12" fmla="*/ 1220165 w 2928396"/>
              <a:gd name="connsiteY12" fmla="*/ 2552214 h 2552214"/>
              <a:gd name="connsiteX13" fmla="*/ 488066 w 2928396"/>
              <a:gd name="connsiteY13" fmla="*/ 2552214 h 2552214"/>
              <a:gd name="connsiteX14" fmla="*/ 488066 w 2928396"/>
              <a:gd name="connsiteY14" fmla="*/ 2552214 h 2552214"/>
              <a:gd name="connsiteX15" fmla="*/ 285509 w 2928396"/>
              <a:gd name="connsiteY15" fmla="*/ 2552214 h 2552214"/>
              <a:gd name="connsiteX16" fmla="*/ 0 w 2928396"/>
              <a:gd name="connsiteY16" fmla="*/ 2266705 h 2552214"/>
              <a:gd name="connsiteX17" fmla="*/ 0 w 2928396"/>
              <a:gd name="connsiteY17" fmla="*/ 1552951 h 2552214"/>
              <a:gd name="connsiteX18" fmla="*/ 0 w 2928396"/>
              <a:gd name="connsiteY18" fmla="*/ 1124696 h 2552214"/>
              <a:gd name="connsiteX19" fmla="*/ 0 w 2928396"/>
              <a:gd name="connsiteY19" fmla="*/ 1124696 h 2552214"/>
              <a:gd name="connsiteX20" fmla="*/ 0 w 2928396"/>
              <a:gd name="connsiteY20" fmla="*/ 1124701 h 255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28396" h="2552214">
                <a:moveTo>
                  <a:pt x="0" y="1124701"/>
                </a:moveTo>
                <a:cubicBezTo>
                  <a:pt x="0" y="967019"/>
                  <a:pt x="127827" y="839192"/>
                  <a:pt x="285509" y="839192"/>
                </a:cubicBezTo>
                <a:lnTo>
                  <a:pt x="904754" y="862342"/>
                </a:lnTo>
                <a:lnTo>
                  <a:pt x="1050884" y="0"/>
                </a:lnTo>
                <a:lnTo>
                  <a:pt x="1220165" y="839192"/>
                </a:lnTo>
                <a:lnTo>
                  <a:pt x="2642887" y="839192"/>
                </a:lnTo>
                <a:cubicBezTo>
                  <a:pt x="2800569" y="839192"/>
                  <a:pt x="2928396" y="967019"/>
                  <a:pt x="2928396" y="1124701"/>
                </a:cubicBezTo>
                <a:lnTo>
                  <a:pt x="2928396" y="1124696"/>
                </a:lnTo>
                <a:lnTo>
                  <a:pt x="2928396" y="1124696"/>
                </a:lnTo>
                <a:lnTo>
                  <a:pt x="2928396" y="1552951"/>
                </a:lnTo>
                <a:lnTo>
                  <a:pt x="2928396" y="2266705"/>
                </a:lnTo>
                <a:cubicBezTo>
                  <a:pt x="2928396" y="2424387"/>
                  <a:pt x="2800569" y="2552214"/>
                  <a:pt x="2642887" y="2552214"/>
                </a:cubicBezTo>
                <a:lnTo>
                  <a:pt x="1220165" y="2552214"/>
                </a:lnTo>
                <a:lnTo>
                  <a:pt x="488066" y="2552214"/>
                </a:lnTo>
                <a:lnTo>
                  <a:pt x="488066" y="2552214"/>
                </a:lnTo>
                <a:lnTo>
                  <a:pt x="285509" y="2552214"/>
                </a:lnTo>
                <a:cubicBezTo>
                  <a:pt x="127827" y="2552214"/>
                  <a:pt x="0" y="2424387"/>
                  <a:pt x="0" y="2266705"/>
                </a:cubicBezTo>
                <a:lnTo>
                  <a:pt x="0" y="1552951"/>
                </a:lnTo>
                <a:lnTo>
                  <a:pt x="0" y="1124696"/>
                </a:lnTo>
                <a:lnTo>
                  <a:pt x="0" y="1124696"/>
                </a:lnTo>
                <a:lnTo>
                  <a:pt x="0" y="1124701"/>
                </a:lnTo>
                <a:close/>
              </a:path>
            </a:pathLst>
          </a:custGeom>
          <a:solidFill>
            <a:schemeClr val="tx1">
              <a:lumMod val="75000"/>
              <a:lumOff val="25000"/>
            </a:schemeClr>
          </a:solidFill>
          <a:ln>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9" name="Google Shape;324;p34"/>
          <p:cNvSpPr txBox="1"/>
          <p:nvPr/>
        </p:nvSpPr>
        <p:spPr>
          <a:xfrm>
            <a:off x="7203250" y="3601619"/>
            <a:ext cx="2618036" cy="1510232"/>
          </a:xfrm>
          <a:prstGeom prst="rect">
            <a:avLst/>
          </a:prstGeom>
          <a:noFill/>
          <a:ln>
            <a:noFill/>
          </a:ln>
        </p:spPr>
        <p:txBody>
          <a:bodyPr spcFirstLastPara="1" wrap="square" lIns="0" tIns="8504" rIns="0" bIns="0" anchor="t" anchorCtr="0">
            <a:noAutofit/>
          </a:bodyPr>
          <a:lstStyle/>
          <a:p>
            <a:pPr marL="8164" algn="ctr">
              <a:lnSpc>
                <a:spcPct val="116753"/>
              </a:lnSpc>
            </a:pPr>
            <a:r>
              <a:rPr lang="en-US" sz="2062" b="1" dirty="0">
                <a:solidFill>
                  <a:srgbClr val="FFFFFF"/>
                </a:solidFill>
                <a:latin typeface="Trebuchet MS"/>
                <a:ea typeface="Trebuchet MS"/>
                <a:cs typeface="Trebuchet MS"/>
                <a:sym typeface="Trebuchet MS"/>
              </a:rPr>
              <a:t>= sets</a:t>
            </a:r>
            <a:endParaRPr sz="2062" dirty="0">
              <a:latin typeface="Trebuchet MS"/>
              <a:ea typeface="Trebuchet MS"/>
              <a:cs typeface="Trebuchet MS"/>
              <a:sym typeface="Trebuchet MS"/>
            </a:endParaRPr>
          </a:p>
          <a:p>
            <a:pPr marL="7484" algn="ctr">
              <a:lnSpc>
                <a:spcPct val="116753"/>
              </a:lnSpc>
            </a:pPr>
            <a:r>
              <a:rPr lang="en-US" sz="2062" dirty="0">
                <a:solidFill>
                  <a:srgbClr val="FFFFFF"/>
                </a:solidFill>
                <a:latin typeface="Calibri"/>
                <a:ea typeface="Calibri"/>
                <a:cs typeface="Calibri"/>
                <a:sym typeface="Calibri"/>
              </a:rPr>
              <a:t>(returns nothing)</a:t>
            </a:r>
            <a:endParaRPr sz="2062" dirty="0">
              <a:latin typeface="Calibri"/>
              <a:ea typeface="Calibri"/>
              <a:cs typeface="Calibri"/>
              <a:sym typeface="Calibri"/>
            </a:endParaRPr>
          </a:p>
          <a:p>
            <a:pPr marL="7823" algn="ctr">
              <a:lnSpc>
                <a:spcPct val="116753"/>
              </a:lnSpc>
              <a:spcBef>
                <a:spcPts val="747"/>
              </a:spcBef>
            </a:pPr>
            <a:r>
              <a:rPr lang="en-US" sz="2062" b="1" dirty="0">
                <a:solidFill>
                  <a:srgbClr val="FFFFFF"/>
                </a:solidFill>
                <a:latin typeface="Trebuchet MS"/>
                <a:ea typeface="Trebuchet MS"/>
                <a:cs typeface="Trebuchet MS"/>
                <a:sym typeface="Trebuchet MS"/>
              </a:rPr>
              <a:t>== tests if equal</a:t>
            </a:r>
            <a:endParaRPr sz="2062" dirty="0">
              <a:latin typeface="Trebuchet MS"/>
              <a:ea typeface="Trebuchet MS"/>
              <a:cs typeface="Trebuchet MS"/>
              <a:sym typeface="Trebuchet MS"/>
            </a:endParaRPr>
          </a:p>
          <a:p>
            <a:pPr algn="ctr">
              <a:lnSpc>
                <a:spcPct val="116753"/>
              </a:lnSpc>
            </a:pPr>
            <a:r>
              <a:rPr lang="en-US" sz="2062" dirty="0">
                <a:solidFill>
                  <a:srgbClr val="FFFFFF"/>
                </a:solidFill>
                <a:latin typeface="Calibri"/>
                <a:ea typeface="Calibri"/>
                <a:cs typeface="Calibri"/>
                <a:sym typeface="Calibri"/>
              </a:rPr>
              <a:t>(returns TRUE or FALSE)</a:t>
            </a:r>
            <a:endParaRPr sz="2062" dirty="0">
              <a:latin typeface="Calibri"/>
              <a:ea typeface="Calibri"/>
              <a:cs typeface="Calibri"/>
              <a:sym typeface="Calibri"/>
            </a:endParaRPr>
          </a:p>
        </p:txBody>
      </p:sp>
      <p:graphicFrame>
        <p:nvGraphicFramePr>
          <p:cNvPr id="20" name="Table 19"/>
          <p:cNvGraphicFramePr>
            <a:graphicFrameLocks noGrp="1"/>
          </p:cNvGraphicFramePr>
          <p:nvPr>
            <p:extLst>
              <p:ext uri="{D42A27DB-BD31-4B8C-83A1-F6EECF244321}">
                <p14:modId xmlns:p14="http://schemas.microsoft.com/office/powerpoint/2010/main" val="3115097070"/>
              </p:ext>
            </p:extLst>
          </p:nvPr>
        </p:nvGraphicFramePr>
        <p:xfrm>
          <a:off x="1291862" y="3573364"/>
          <a:ext cx="4544738" cy="2729332"/>
        </p:xfrm>
        <a:graphic>
          <a:graphicData uri="http://schemas.openxmlformats.org/drawingml/2006/table">
            <a:tbl>
              <a:tblPr/>
              <a:tblGrid>
                <a:gridCol w="1320431">
                  <a:extLst>
                    <a:ext uri="{9D8B030D-6E8A-4147-A177-3AD203B41FA5}">
                      <a16:colId xmlns:a16="http://schemas.microsoft.com/office/drawing/2014/main" val="3642991579"/>
                    </a:ext>
                  </a:extLst>
                </a:gridCol>
                <a:gridCol w="1688923">
                  <a:extLst>
                    <a:ext uri="{9D8B030D-6E8A-4147-A177-3AD203B41FA5}">
                      <a16:colId xmlns:a16="http://schemas.microsoft.com/office/drawing/2014/main" val="1650678772"/>
                    </a:ext>
                  </a:extLst>
                </a:gridCol>
                <a:gridCol w="1535384">
                  <a:extLst>
                    <a:ext uri="{9D8B030D-6E8A-4147-A177-3AD203B41FA5}">
                      <a16:colId xmlns:a16="http://schemas.microsoft.com/office/drawing/2014/main" val="412331866"/>
                    </a:ext>
                  </a:extLst>
                </a:gridCol>
              </a:tblGrid>
              <a:tr h="907164">
                <a:tc>
                  <a:txBody>
                    <a:bodyPr/>
                    <a:lstStyle/>
                    <a:p>
                      <a:pPr algn="ctr" rtl="0" fontAlgn="ctr"/>
                      <a:r>
                        <a:rPr lang="en-US" sz="2400" b="1" i="0" u="none" strike="noStrike">
                          <a:solidFill>
                            <a:srgbClr val="FFFFFF"/>
                          </a:solidFill>
                          <a:effectLst/>
                          <a:latin typeface="Arial" panose="020B0604020202020204" pitchFamily="34" charset="0"/>
                        </a:rPr>
                        <a:t>mrn</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A6A6A6"/>
                    </a:solidFill>
                  </a:tcPr>
                </a:tc>
                <a:tc>
                  <a:txBody>
                    <a:bodyPr/>
                    <a:lstStyle/>
                    <a:p>
                      <a:pPr algn="ctr" rtl="0" fontAlgn="ctr"/>
                      <a:r>
                        <a:rPr lang="en-US" sz="2400" b="1" i="0" u="none" strike="noStrike" dirty="0" err="1">
                          <a:solidFill>
                            <a:srgbClr val="FFFFFF"/>
                          </a:solidFill>
                          <a:effectLst/>
                          <a:latin typeface="Arial" panose="020B0604020202020204" pitchFamily="34" charset="0"/>
                        </a:rPr>
                        <a:t>first_name</a:t>
                      </a:r>
                      <a:endParaRPr lang="en-US" sz="24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A6A6A6"/>
                    </a:solidFill>
                  </a:tcPr>
                </a:tc>
                <a:tc>
                  <a:txBody>
                    <a:bodyPr/>
                    <a:lstStyle/>
                    <a:p>
                      <a:pPr algn="ctr" rtl="0" fontAlgn="ctr"/>
                      <a:r>
                        <a:rPr lang="en-US" sz="2400" b="1" i="0" u="none" strike="noStrike">
                          <a:solidFill>
                            <a:srgbClr val="FFFFFF"/>
                          </a:solidFill>
                          <a:effectLst/>
                          <a:latin typeface="Arial" panose="020B0604020202020204" pitchFamily="34" charset="0"/>
                        </a:rPr>
                        <a:t>last_name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A6A6A6"/>
                    </a:solidFill>
                  </a:tcPr>
                </a:tc>
                <a:extLst>
                  <a:ext uri="{0D108BD9-81ED-4DB2-BD59-A6C34878D82A}">
                    <a16:rowId xmlns:a16="http://schemas.microsoft.com/office/drawing/2014/main" val="2889973772"/>
                  </a:ext>
                </a:extLst>
              </a:tr>
              <a:tr h="455542">
                <a:tc>
                  <a:txBody>
                    <a:bodyPr/>
                    <a:lstStyle/>
                    <a:p>
                      <a:pPr algn="ctr" rtl="0" fontAlgn="ctr"/>
                      <a:r>
                        <a:rPr lang="en-US" sz="2400" b="0" i="0" u="none" strike="noStrike">
                          <a:solidFill>
                            <a:srgbClr val="000000"/>
                          </a:solidFill>
                          <a:effectLst/>
                          <a:latin typeface="Arial" panose="020B0604020202020204" pitchFamily="34" charset="0"/>
                        </a:rPr>
                        <a:t>5000876</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400" b="0" i="0" u="none" strike="noStrike">
                          <a:solidFill>
                            <a:srgbClr val="000000"/>
                          </a:solidFill>
                          <a:effectLst/>
                          <a:latin typeface="Arial" panose="020B0604020202020204" pitchFamily="34" charset="0"/>
                        </a:rPr>
                        <a:t>sarella</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400" b="0" i="0" u="none" strike="noStrike" dirty="0">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1843102304"/>
                  </a:ext>
                </a:extLst>
              </a:tr>
              <a:tr h="455542">
                <a:tc>
                  <a:txBody>
                    <a:bodyPr/>
                    <a:lstStyle/>
                    <a:p>
                      <a:pPr algn="ctr" rtl="0" fontAlgn="ctr"/>
                      <a:r>
                        <a:rPr lang="en-US" sz="2400" b="0" i="0" u="none" strike="noStrike">
                          <a:solidFill>
                            <a:srgbClr val="000000"/>
                          </a:solidFill>
                          <a:effectLst/>
                          <a:latin typeface="Arial" panose="020B0604020202020204" pitchFamily="34" charset="0"/>
                        </a:rPr>
                        <a:t>5006017</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400" b="0" i="0" u="none" strike="noStrike">
                          <a:solidFill>
                            <a:srgbClr val="000000"/>
                          </a:solidFill>
                          <a:effectLst/>
                          <a:latin typeface="Arial" panose="020B0604020202020204" pitchFamily="34" charset="0"/>
                        </a:rPr>
                        <a:t>alester</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400" b="0" i="0" u="none" strike="noStrike" dirty="0">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3563215883"/>
                  </a:ext>
                </a:extLst>
              </a:tr>
              <a:tr h="455542">
                <a:tc>
                  <a:txBody>
                    <a:bodyPr/>
                    <a:lstStyle/>
                    <a:p>
                      <a:pPr algn="ctr" rtl="0" fontAlgn="ctr"/>
                      <a:r>
                        <a:rPr lang="en-US" sz="2400" b="0" i="0" u="none" strike="noStrike">
                          <a:solidFill>
                            <a:srgbClr val="000000"/>
                          </a:solidFill>
                          <a:effectLst/>
                          <a:latin typeface="Arial" panose="020B0604020202020204" pitchFamily="34" charset="0"/>
                        </a:rPr>
                        <a:t>5001412</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400" b="0" i="0" u="none" strike="noStrike">
                          <a:solidFill>
                            <a:srgbClr val="000000"/>
                          </a:solidFill>
                          <a:effectLst/>
                          <a:latin typeface="Arial" panose="020B0604020202020204" pitchFamily="34" charset="0"/>
                        </a:rPr>
                        <a:t>jhezane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400" b="0" i="0" u="none" strike="noStrike">
                          <a:solidFill>
                            <a:srgbClr val="000000"/>
                          </a:solidFill>
                          <a:effectLst/>
                          <a:latin typeface="Arial" panose="020B0604020202020204" pitchFamily="34" charset="0"/>
                        </a:rPr>
                        <a:t>westerling</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4003288136"/>
                  </a:ext>
                </a:extLst>
              </a:tr>
              <a:tr h="455542">
                <a:tc>
                  <a:txBody>
                    <a:bodyPr/>
                    <a:lstStyle/>
                    <a:p>
                      <a:pPr algn="ctr" rtl="0" fontAlgn="ctr"/>
                      <a:r>
                        <a:rPr lang="en-US" sz="2400" b="0" i="0" u="none" strike="noStrike">
                          <a:solidFill>
                            <a:srgbClr val="000000"/>
                          </a:solidFill>
                          <a:effectLst/>
                          <a:latin typeface="Arial" panose="020B0604020202020204" pitchFamily="34" charset="0"/>
                        </a:rPr>
                        <a:t>5000083</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tc>
                  <a:txBody>
                    <a:bodyPr/>
                    <a:lstStyle/>
                    <a:p>
                      <a:pPr algn="ctr" rtl="0" fontAlgn="ctr"/>
                      <a:r>
                        <a:rPr lang="en-US" sz="2400" b="0" i="0" u="none" strike="noStrike" dirty="0" err="1">
                          <a:solidFill>
                            <a:srgbClr val="000000"/>
                          </a:solidFill>
                          <a:effectLst/>
                          <a:latin typeface="Arial" panose="020B0604020202020204" pitchFamily="34" charset="0"/>
                        </a:rPr>
                        <a:t>lollys</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tc>
                  <a:txBody>
                    <a:bodyPr/>
                    <a:lstStyle/>
                    <a:p>
                      <a:pPr algn="ctr" rtl="0" fontAlgn="ctr"/>
                      <a:r>
                        <a:rPr lang="en-US" sz="2400" b="0" i="0" u="none" strike="noStrike" dirty="0" err="1">
                          <a:solidFill>
                            <a:srgbClr val="000000"/>
                          </a:solidFill>
                          <a:effectLst/>
                          <a:latin typeface="Arial" panose="020B0604020202020204" pitchFamily="34" charset="0"/>
                        </a:rPr>
                        <a:t>clegane</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extLst>
                  <a:ext uri="{0D108BD9-81ED-4DB2-BD59-A6C34878D82A}">
                    <a16:rowId xmlns:a16="http://schemas.microsoft.com/office/drawing/2014/main" val="2004892004"/>
                  </a:ext>
                </a:extLst>
              </a:tr>
            </a:tbl>
          </a:graphicData>
        </a:graphic>
      </p:graphicFrame>
      <p:sp>
        <p:nvSpPr>
          <p:cNvPr id="2" name="Slide Number Placeholder 1"/>
          <p:cNvSpPr>
            <a:spLocks noGrp="1"/>
          </p:cNvSpPr>
          <p:nvPr>
            <p:ph type="sldNum" idx="12"/>
          </p:nvPr>
        </p:nvSpPr>
        <p:spPr/>
        <p:txBody>
          <a:bodyPr/>
          <a:lstStyle/>
          <a:p>
            <a:fld id="{00000000-1234-1234-1234-123412341234}" type="slidenum">
              <a:rPr lang="en-US" smtClean="0"/>
              <a:pPr/>
              <a:t>29</a:t>
            </a:fld>
            <a:endParaRPr lang="en-US"/>
          </a:p>
        </p:txBody>
      </p:sp>
    </p:spTree>
    <p:extLst>
      <p:ext uri="{BB962C8B-B14F-4D97-AF65-F5344CB8AC3E}">
        <p14:creationId xmlns:p14="http://schemas.microsoft.com/office/powerpoint/2010/main" val="27924272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9" name="Table 88"/>
          <p:cNvGraphicFramePr>
            <a:graphicFrameLocks noGrp="1"/>
          </p:cNvGraphicFramePr>
          <p:nvPr>
            <p:extLst>
              <p:ext uri="{D42A27DB-BD31-4B8C-83A1-F6EECF244321}">
                <p14:modId xmlns:p14="http://schemas.microsoft.com/office/powerpoint/2010/main" val="1592173350"/>
              </p:ext>
            </p:extLst>
          </p:nvPr>
        </p:nvGraphicFramePr>
        <p:xfrm>
          <a:off x="883579" y="287674"/>
          <a:ext cx="10880330" cy="6138809"/>
        </p:xfrm>
        <a:graphic>
          <a:graphicData uri="http://schemas.openxmlformats.org/drawingml/2006/table">
            <a:tbl>
              <a:tblPr/>
              <a:tblGrid>
                <a:gridCol w="2176062">
                  <a:extLst>
                    <a:ext uri="{9D8B030D-6E8A-4147-A177-3AD203B41FA5}">
                      <a16:colId xmlns:a16="http://schemas.microsoft.com/office/drawing/2014/main" val="3165365227"/>
                    </a:ext>
                  </a:extLst>
                </a:gridCol>
                <a:gridCol w="4352134">
                  <a:extLst>
                    <a:ext uri="{9D8B030D-6E8A-4147-A177-3AD203B41FA5}">
                      <a16:colId xmlns:a16="http://schemas.microsoft.com/office/drawing/2014/main" val="3978612482"/>
                    </a:ext>
                  </a:extLst>
                </a:gridCol>
                <a:gridCol w="4352134">
                  <a:extLst>
                    <a:ext uri="{9D8B030D-6E8A-4147-A177-3AD203B41FA5}">
                      <a16:colId xmlns:a16="http://schemas.microsoft.com/office/drawing/2014/main" val="974137365"/>
                    </a:ext>
                  </a:extLst>
                </a:gridCol>
              </a:tblGrid>
              <a:tr h="653661">
                <a:tc>
                  <a:txBody>
                    <a:bodyPr/>
                    <a:lstStyle/>
                    <a:p>
                      <a:pPr rtl="0" fontAlgn="t">
                        <a:spcBef>
                          <a:spcPts val="0"/>
                        </a:spcBef>
                        <a:spcAft>
                          <a:spcPts val="1500"/>
                        </a:spcAft>
                      </a:pPr>
                      <a:r>
                        <a:rPr lang="en-US" sz="1800" b="0" i="0" u="none" strike="noStrike" dirty="0">
                          <a:solidFill>
                            <a:srgbClr val="212121"/>
                          </a:solidFill>
                          <a:effectLst/>
                          <a:latin typeface="Arial"/>
                        </a:rPr>
                        <a:t>July 15, 2021</a:t>
                      </a:r>
                      <a:endParaRPr lang="en-US" sz="1800" dirty="0">
                        <a:effectLst/>
                        <a:latin typeface="Arial"/>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CC"/>
                    </a:solidFill>
                  </a:tcPr>
                </a:tc>
                <a:tc>
                  <a:txBody>
                    <a:bodyPr/>
                    <a:lstStyle/>
                    <a:p>
                      <a:pPr rtl="0" fontAlgn="t">
                        <a:spcBef>
                          <a:spcPts val="0"/>
                        </a:spcBef>
                        <a:spcAft>
                          <a:spcPts val="1500"/>
                        </a:spcAft>
                      </a:pPr>
                      <a:r>
                        <a:rPr lang="en-US" sz="1800" b="1" i="0" u="none" strike="noStrike" dirty="0">
                          <a:solidFill>
                            <a:srgbClr val="0000FF"/>
                          </a:solidFill>
                          <a:effectLst/>
                          <a:latin typeface="Arial"/>
                        </a:rPr>
                        <a:t>Session</a:t>
                      </a:r>
                      <a:endParaRPr lang="en-US" sz="1800" dirty="0">
                        <a:effectLst/>
                        <a:latin typeface="Arial"/>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CC"/>
                    </a:solidFill>
                  </a:tcPr>
                </a:tc>
                <a:tc>
                  <a:txBody>
                    <a:bodyPr/>
                    <a:lstStyle/>
                    <a:p>
                      <a:pPr rtl="0" fontAlgn="t">
                        <a:spcBef>
                          <a:spcPts val="0"/>
                        </a:spcBef>
                        <a:spcAft>
                          <a:spcPts val="1500"/>
                        </a:spcAft>
                      </a:pPr>
                      <a:r>
                        <a:rPr lang="en-US" sz="1800" b="1" i="0" u="none" strike="noStrike" dirty="0">
                          <a:solidFill>
                            <a:srgbClr val="0000FF"/>
                          </a:solidFill>
                          <a:effectLst/>
                          <a:latin typeface="Arial" panose="020B0604020202020204" pitchFamily="34" charset="0"/>
                        </a:rPr>
                        <a:t>Instructor</a:t>
                      </a:r>
                      <a:endParaRPr lang="en-US" sz="18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CC"/>
                    </a:solidFill>
                  </a:tcPr>
                </a:tc>
                <a:extLst>
                  <a:ext uri="{0D108BD9-81ED-4DB2-BD59-A6C34878D82A}">
                    <a16:rowId xmlns:a16="http://schemas.microsoft.com/office/drawing/2014/main" val="4028080633"/>
                  </a:ext>
                </a:extLst>
              </a:tr>
              <a:tr h="909441">
                <a:tc>
                  <a:txBody>
                    <a:bodyPr/>
                    <a:lstStyle/>
                    <a:p>
                      <a:pPr rtl="0" fontAlgn="t">
                        <a:spcBef>
                          <a:spcPts val="0"/>
                        </a:spcBef>
                        <a:spcAft>
                          <a:spcPts val="1500"/>
                        </a:spcAft>
                      </a:pPr>
                      <a:r>
                        <a:rPr lang="en-US" sz="1800" b="0" i="0" u="none" strike="noStrike" dirty="0">
                          <a:solidFill>
                            <a:srgbClr val="212121"/>
                          </a:solidFill>
                          <a:effectLst/>
                          <a:latin typeface="Arial"/>
                        </a:rPr>
                        <a:t>1:00 pm - 1:30 pm</a:t>
                      </a:r>
                      <a:endParaRPr lang="en-US" sz="1800" dirty="0">
                        <a:effectLst/>
                        <a:latin typeface="Arial"/>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kern="1200" dirty="0">
                          <a:solidFill>
                            <a:srgbClr val="212121"/>
                          </a:solidFill>
                          <a:effectLst/>
                          <a:latin typeface="Arial" panose="020B0604020202020204" pitchFamily="34" charset="0"/>
                          <a:ea typeface="+mn-ea"/>
                          <a:cs typeface="+mn-cs"/>
                        </a:rPr>
                        <a:t>Instructor Introductions, Introduction to technology</a:t>
                      </a: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kern="1200" dirty="0">
                          <a:solidFill>
                            <a:srgbClr val="212121"/>
                          </a:solidFill>
                          <a:effectLst/>
                          <a:latin typeface="Arial"/>
                          <a:ea typeface="+mn-ea"/>
                          <a:cs typeface="+mn-cs"/>
                        </a:rPr>
                        <a:t>Amrom Obstfeld</a:t>
                      </a: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4200374226"/>
                  </a:ext>
                </a:extLst>
              </a:tr>
              <a:tr h="653661">
                <a:tc>
                  <a:txBody>
                    <a:bodyPr/>
                    <a:lstStyle/>
                    <a:p>
                      <a:pPr rtl="0" fontAlgn="t">
                        <a:spcBef>
                          <a:spcPts val="0"/>
                        </a:spcBef>
                        <a:spcAft>
                          <a:spcPts val="1500"/>
                        </a:spcAft>
                      </a:pPr>
                      <a:r>
                        <a:rPr lang="en-US" sz="1800" b="0" i="0" u="none" strike="noStrike" dirty="0">
                          <a:solidFill>
                            <a:srgbClr val="212121"/>
                          </a:solidFill>
                          <a:effectLst/>
                          <a:latin typeface="Arial"/>
                        </a:rPr>
                        <a:t>1:35 pm - 2:15 pm</a:t>
                      </a:r>
                      <a:endParaRPr lang="en-US" sz="1800" dirty="0">
                        <a:effectLst/>
                        <a:latin typeface="Arial"/>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kern="1200" dirty="0">
                          <a:solidFill>
                            <a:srgbClr val="212121"/>
                          </a:solidFill>
                          <a:effectLst/>
                          <a:latin typeface="Arial"/>
                          <a:ea typeface="+mn-ea"/>
                          <a:cs typeface="+mn-cs"/>
                        </a:rPr>
                        <a:t>Introduction to R and RStudio </a:t>
                      </a: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kern="1200" dirty="0">
                          <a:solidFill>
                            <a:srgbClr val="212121"/>
                          </a:solidFill>
                          <a:effectLst/>
                          <a:latin typeface="Arial" panose="020B0604020202020204" pitchFamily="34" charset="0"/>
                          <a:ea typeface="+mn-ea"/>
                          <a:cs typeface="+mn-cs"/>
                        </a:rPr>
                        <a:t>Joe Rudolf</a:t>
                      </a: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820667567"/>
                  </a:ext>
                </a:extLst>
              </a:tr>
              <a:tr h="653661">
                <a:tc>
                  <a:txBody>
                    <a:bodyPr/>
                    <a:lstStyle/>
                    <a:p>
                      <a:pPr rtl="0" fontAlgn="t">
                        <a:spcBef>
                          <a:spcPts val="0"/>
                        </a:spcBef>
                        <a:spcAft>
                          <a:spcPts val="1500"/>
                        </a:spcAft>
                      </a:pPr>
                      <a:r>
                        <a:rPr lang="en-US" sz="1800" b="0" i="0" u="none" strike="noStrike" dirty="0">
                          <a:solidFill>
                            <a:srgbClr val="212121"/>
                          </a:solidFill>
                          <a:effectLst/>
                          <a:latin typeface="Arial"/>
                        </a:rPr>
                        <a:t>2:30 pm - 3:15 pm</a:t>
                      </a:r>
                      <a:endParaRPr lang="en-US" sz="1800" dirty="0">
                        <a:effectLst/>
                        <a:latin typeface="Arial"/>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dirty="0">
                          <a:solidFill>
                            <a:srgbClr val="212121"/>
                          </a:solidFill>
                          <a:effectLst/>
                          <a:latin typeface="Arial" panose="020B0604020202020204" pitchFamily="34" charset="0"/>
                        </a:rPr>
                        <a:t>Reproducible Reporting</a:t>
                      </a:r>
                      <a:endParaRPr lang="en-US" sz="18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lvl="0">
                        <a:spcBef>
                          <a:spcPts val="0"/>
                        </a:spcBef>
                        <a:spcAft>
                          <a:spcPts val="1500"/>
                        </a:spcAft>
                        <a:buNone/>
                      </a:pPr>
                      <a:r>
                        <a:rPr lang="en-US" sz="1800" b="0" i="0" u="none" strike="noStrike" noProof="0" dirty="0">
                          <a:solidFill>
                            <a:srgbClr val="212121"/>
                          </a:solidFill>
                          <a:effectLst/>
                          <a:latin typeface="Arial"/>
                        </a:rPr>
                        <a:t>Joe Rudolf</a:t>
                      </a:r>
                      <a:endParaRPr lang="en-US" dirty="0"/>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4023930905"/>
                  </a:ext>
                </a:extLst>
              </a:tr>
              <a:tr h="653661">
                <a:tc>
                  <a:txBody>
                    <a:bodyPr/>
                    <a:lstStyle/>
                    <a:p>
                      <a:pPr rtl="0" fontAlgn="t">
                        <a:spcBef>
                          <a:spcPts val="0"/>
                        </a:spcBef>
                        <a:spcAft>
                          <a:spcPts val="1500"/>
                        </a:spcAft>
                      </a:pPr>
                      <a:r>
                        <a:rPr lang="en-US" sz="1800" b="0" i="0" u="none" strike="noStrike" dirty="0">
                          <a:solidFill>
                            <a:srgbClr val="212121"/>
                          </a:solidFill>
                          <a:effectLst/>
                          <a:latin typeface="Arial"/>
                        </a:rPr>
                        <a:t>3:30 pm - 5:00 pm</a:t>
                      </a:r>
                      <a:endParaRPr lang="en-US" sz="1800" dirty="0">
                        <a:effectLst/>
                        <a:latin typeface="Arial"/>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dirty="0">
                          <a:solidFill>
                            <a:srgbClr val="212121"/>
                          </a:solidFill>
                          <a:effectLst/>
                          <a:latin typeface="Arial" panose="020B0604020202020204" pitchFamily="34" charset="0"/>
                        </a:rPr>
                        <a:t>Data Visualization</a:t>
                      </a:r>
                      <a:endParaRPr lang="en-US" sz="18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dirty="0">
                          <a:solidFill>
                            <a:srgbClr val="212121"/>
                          </a:solidFill>
                          <a:effectLst/>
                          <a:latin typeface="Arial"/>
                        </a:rPr>
                        <a:t>Stephan </a:t>
                      </a:r>
                      <a:r>
                        <a:rPr lang="en-US" sz="1800" b="0" i="0" u="none" strike="noStrike" dirty="0" err="1">
                          <a:solidFill>
                            <a:srgbClr val="212121"/>
                          </a:solidFill>
                          <a:effectLst/>
                          <a:latin typeface="Arial"/>
                        </a:rPr>
                        <a:t>Kadauke</a:t>
                      </a:r>
                      <a:endParaRPr lang="en-US" sz="1800" dirty="0" err="1">
                        <a:effectLst/>
                        <a:latin typeface="Arial"/>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506962476"/>
                  </a:ext>
                </a:extLst>
              </a:tr>
              <a:tr h="653741">
                <a:tc>
                  <a:txBody>
                    <a:bodyPr/>
                    <a:lstStyle/>
                    <a:p>
                      <a:pPr rtl="0" fontAlgn="t">
                        <a:spcBef>
                          <a:spcPts val="0"/>
                        </a:spcBef>
                        <a:spcAft>
                          <a:spcPts val="1500"/>
                        </a:spcAft>
                      </a:pPr>
                      <a:r>
                        <a:rPr lang="en-US" sz="1800" b="0" i="0" u="none" strike="noStrike" dirty="0">
                          <a:solidFill>
                            <a:srgbClr val="000000"/>
                          </a:solidFill>
                          <a:effectLst/>
                          <a:latin typeface="Arial"/>
                        </a:rPr>
                        <a:t>July 16, 2021</a:t>
                      </a:r>
                      <a:endParaRPr lang="en-US" sz="1800" dirty="0">
                        <a:effectLst/>
                        <a:latin typeface="Arial"/>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CC"/>
                    </a:solidFill>
                  </a:tcPr>
                </a:tc>
                <a:tc>
                  <a:txBody>
                    <a:bodyPr/>
                    <a:lstStyle/>
                    <a:p>
                      <a:pPr fontAlgn="t"/>
                      <a:br>
                        <a:rPr lang="en-US" sz="1800" dirty="0">
                          <a:effectLst/>
                        </a:rPr>
                      </a:br>
                      <a:endParaRPr lang="en-US" sz="18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CC"/>
                    </a:solidFill>
                  </a:tcPr>
                </a:tc>
                <a:tc>
                  <a:txBody>
                    <a:bodyPr/>
                    <a:lstStyle/>
                    <a:p>
                      <a:pPr fontAlgn="t"/>
                      <a:br>
                        <a:rPr lang="en-US" sz="1800" dirty="0">
                          <a:effectLst/>
                        </a:rPr>
                      </a:br>
                      <a:endParaRPr lang="en-US" sz="18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CC"/>
                    </a:solidFill>
                  </a:tcPr>
                </a:tc>
                <a:extLst>
                  <a:ext uri="{0D108BD9-81ED-4DB2-BD59-A6C34878D82A}">
                    <a16:rowId xmlns:a16="http://schemas.microsoft.com/office/drawing/2014/main" val="762833297"/>
                  </a:ext>
                </a:extLst>
              </a:tr>
              <a:tr h="653661">
                <a:tc>
                  <a:txBody>
                    <a:bodyPr/>
                    <a:lstStyle/>
                    <a:p>
                      <a:pPr rtl="0" fontAlgn="t">
                        <a:spcBef>
                          <a:spcPts val="0"/>
                        </a:spcBef>
                        <a:spcAft>
                          <a:spcPts val="1500"/>
                        </a:spcAft>
                      </a:pPr>
                      <a:r>
                        <a:rPr lang="en-US" sz="1800" b="0" i="0" u="none" strike="noStrike" dirty="0">
                          <a:solidFill>
                            <a:srgbClr val="212121"/>
                          </a:solidFill>
                          <a:effectLst/>
                          <a:latin typeface="Arial"/>
                        </a:rPr>
                        <a:t>1:00 pm - 2:30 pm</a:t>
                      </a:r>
                      <a:endParaRPr lang="en-US" sz="1800" dirty="0">
                        <a:effectLst/>
                        <a:latin typeface="Arial"/>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dirty="0">
                          <a:solidFill>
                            <a:srgbClr val="212121"/>
                          </a:solidFill>
                          <a:effectLst/>
                          <a:latin typeface="Arial" panose="020B0604020202020204" pitchFamily="34" charset="0"/>
                        </a:rPr>
                        <a:t>Data Transformation  </a:t>
                      </a:r>
                      <a:endParaRPr lang="en-US" sz="18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dirty="0">
                          <a:solidFill>
                            <a:srgbClr val="212121"/>
                          </a:solidFill>
                          <a:effectLst/>
                          <a:latin typeface="Arial"/>
                        </a:rPr>
                        <a:t>Amrom Obstfeld</a:t>
                      </a:r>
                      <a:endParaRPr lang="en-US" sz="1800" dirty="0">
                        <a:effectLst/>
                        <a:latin typeface="Arial"/>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451718709"/>
                  </a:ext>
                </a:extLst>
              </a:tr>
              <a:tr h="653661">
                <a:tc>
                  <a:txBody>
                    <a:bodyPr/>
                    <a:lstStyle/>
                    <a:p>
                      <a:pPr rtl="0" fontAlgn="t">
                        <a:spcBef>
                          <a:spcPts val="0"/>
                        </a:spcBef>
                        <a:spcAft>
                          <a:spcPts val="1500"/>
                        </a:spcAft>
                      </a:pPr>
                      <a:r>
                        <a:rPr lang="en-US" sz="1800" b="0" i="0" u="none" strike="noStrike" dirty="0">
                          <a:solidFill>
                            <a:srgbClr val="212121"/>
                          </a:solidFill>
                          <a:effectLst/>
                          <a:latin typeface="Arial"/>
                        </a:rPr>
                        <a:t>2:45 pm - 4:15 pm</a:t>
                      </a:r>
                      <a:endParaRPr lang="en-US" sz="1800" dirty="0">
                        <a:effectLst/>
                        <a:latin typeface="Arial"/>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dirty="0">
                          <a:solidFill>
                            <a:srgbClr val="212121"/>
                          </a:solidFill>
                          <a:effectLst/>
                          <a:latin typeface="Arial" panose="020B0604020202020204" pitchFamily="34" charset="0"/>
                        </a:rPr>
                        <a:t>Statistical Analysis</a:t>
                      </a:r>
                      <a:endParaRPr lang="en-US" sz="18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dirty="0">
                          <a:solidFill>
                            <a:srgbClr val="212121"/>
                          </a:solidFill>
                          <a:effectLst/>
                          <a:latin typeface="Arial"/>
                        </a:rPr>
                        <a:t>Dan Herman</a:t>
                      </a:r>
                      <a:endParaRPr lang="en-US" sz="1800" dirty="0">
                        <a:effectLst/>
                        <a:latin typeface="Arial"/>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164314208"/>
                  </a:ext>
                </a:extLst>
              </a:tr>
              <a:tr h="653661">
                <a:tc>
                  <a:txBody>
                    <a:bodyPr/>
                    <a:lstStyle/>
                    <a:p>
                      <a:pPr rtl="0" fontAlgn="t">
                        <a:spcBef>
                          <a:spcPts val="0"/>
                        </a:spcBef>
                        <a:spcAft>
                          <a:spcPts val="1500"/>
                        </a:spcAft>
                      </a:pPr>
                      <a:r>
                        <a:rPr lang="en-US" sz="1800" b="0" i="0" u="none" strike="noStrike" dirty="0">
                          <a:solidFill>
                            <a:srgbClr val="212121"/>
                          </a:solidFill>
                          <a:effectLst/>
                          <a:latin typeface="Arial"/>
                        </a:rPr>
                        <a:t>4:30 pm - 5:00 pm</a:t>
                      </a:r>
                      <a:endParaRPr lang="en-US" sz="1800" dirty="0">
                        <a:effectLst/>
                        <a:latin typeface="Arial"/>
                      </a:endParaRPr>
                    </a:p>
                  </a:txBody>
                  <a:tcPr marL="46559" marR="46559" marT="46559" marB="46559">
                    <a:lnL>
                      <a:noFill/>
                    </a:lnL>
                    <a:lnR>
                      <a:noFill/>
                    </a:lnR>
                    <a:lnT w="12649" cap="flat" cmpd="sng" algn="ctr">
                      <a:solidFill>
                        <a:srgbClr val="DDDDDD"/>
                      </a:solidFill>
                      <a:prstDash val="solid"/>
                      <a:round/>
                      <a:headEnd type="none" w="med" len="med"/>
                      <a:tailEnd type="none" w="med" len="med"/>
                    </a:lnT>
                    <a:lnB>
                      <a:noFill/>
                    </a:lnB>
                    <a:solidFill>
                      <a:srgbClr val="FFFFFF"/>
                    </a:solidFill>
                  </a:tcPr>
                </a:tc>
                <a:tc>
                  <a:txBody>
                    <a:bodyPr/>
                    <a:lstStyle/>
                    <a:p>
                      <a:pPr rtl="0" fontAlgn="t">
                        <a:spcBef>
                          <a:spcPts val="0"/>
                        </a:spcBef>
                        <a:spcAft>
                          <a:spcPts val="1500"/>
                        </a:spcAft>
                      </a:pPr>
                      <a:r>
                        <a:rPr lang="en-US" sz="1800" b="0" i="0" u="none" strike="noStrike" dirty="0">
                          <a:solidFill>
                            <a:srgbClr val="212121"/>
                          </a:solidFill>
                          <a:effectLst/>
                          <a:latin typeface="Arial" panose="020B0604020202020204" pitchFamily="34" charset="0"/>
                        </a:rPr>
                        <a:t>Advanced Reporting</a:t>
                      </a:r>
                      <a:endParaRPr lang="en-US" sz="18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a:noFill/>
                    </a:lnB>
                    <a:solidFill>
                      <a:srgbClr val="FFFFFF"/>
                    </a:solidFill>
                  </a:tcPr>
                </a:tc>
                <a:tc>
                  <a:txBody>
                    <a:bodyPr/>
                    <a:lstStyle/>
                    <a:p>
                      <a:pPr rtl="0" fontAlgn="t">
                        <a:spcBef>
                          <a:spcPts val="0"/>
                        </a:spcBef>
                        <a:spcAft>
                          <a:spcPts val="1500"/>
                        </a:spcAft>
                      </a:pPr>
                      <a:r>
                        <a:rPr lang="en-US" sz="1800" b="0" i="0" u="none" strike="noStrike" dirty="0">
                          <a:solidFill>
                            <a:srgbClr val="212121"/>
                          </a:solidFill>
                          <a:effectLst/>
                          <a:latin typeface="Arial" panose="020B0604020202020204" pitchFamily="34" charset="0"/>
                        </a:rPr>
                        <a:t>Patrick Mathias</a:t>
                      </a:r>
                      <a:endParaRPr lang="en-US" sz="18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4272760592"/>
                  </a:ext>
                </a:extLst>
              </a:tr>
            </a:tbl>
          </a:graphicData>
        </a:graphic>
      </p:graphicFrame>
      <p:sp>
        <p:nvSpPr>
          <p:cNvPr id="2" name="Rectangle 1"/>
          <p:cNvSpPr/>
          <p:nvPr/>
        </p:nvSpPr>
        <p:spPr>
          <a:xfrm>
            <a:off x="883579" y="4495601"/>
            <a:ext cx="10880330" cy="611312"/>
          </a:xfrm>
          <a:prstGeom prst="rect">
            <a:avLst/>
          </a:prstGeom>
          <a:solidFill>
            <a:schemeClr val="accent1">
              <a:alpha val="3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idx="12"/>
          </p:nvPr>
        </p:nvSpPr>
        <p:spPr>
          <a:xfrm>
            <a:off x="9307360" y="6475546"/>
            <a:ext cx="2804134" cy="342964"/>
          </a:xfrm>
        </p:spPr>
        <p:txBody>
          <a:bodyPr/>
          <a:lstStyle/>
          <a:p>
            <a:fld id="{00000000-1234-1234-1234-123412341234}" type="slidenum">
              <a:rPr lang="en-US" smtClean="0"/>
              <a:pPr/>
              <a:t>3</a:t>
            </a:fld>
            <a:endParaRPr lang="en-US" dirty="0"/>
          </a:p>
        </p:txBody>
      </p:sp>
    </p:spTree>
    <p:extLst>
      <p:ext uri="{BB962C8B-B14F-4D97-AF65-F5344CB8AC3E}">
        <p14:creationId xmlns:p14="http://schemas.microsoft.com/office/powerpoint/2010/main" val="10194874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3" name="Google Shape;131;p17"/>
          <p:cNvSpPr/>
          <p:nvPr/>
        </p:nvSpPr>
        <p:spPr>
          <a:xfrm>
            <a:off x="1758717" y="2201670"/>
            <a:ext cx="9750923"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293" name="Google Shape;293;p32"/>
          <p:cNvSpPr txBox="1">
            <a:spLocks noGrp="1"/>
          </p:cNvSpPr>
          <p:nvPr>
            <p:ph type="title"/>
          </p:nvPr>
        </p:nvSpPr>
        <p:spPr>
          <a:xfrm>
            <a:off x="4927600" y="684400"/>
            <a:ext cx="1904470"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filter()</a:t>
            </a:r>
            <a:endParaRPr dirty="0"/>
          </a:p>
        </p:txBody>
      </p:sp>
      <p:sp>
        <p:nvSpPr>
          <p:cNvPr id="296" name="Google Shape;296;p32"/>
          <p:cNvSpPr txBox="1"/>
          <p:nvPr/>
        </p:nvSpPr>
        <p:spPr>
          <a:xfrm>
            <a:off x="2190655" y="1713022"/>
            <a:ext cx="6159054" cy="1167589"/>
          </a:xfrm>
          <a:prstGeom prst="rect">
            <a:avLst/>
          </a:prstGeom>
          <a:noFill/>
          <a:ln>
            <a:noFill/>
          </a:ln>
        </p:spPr>
        <p:txBody>
          <a:bodyPr spcFirstLastPara="1" wrap="square" lIns="0" tIns="6455" rIns="0" bIns="0" anchor="t" anchorCtr="0">
            <a:noAutofit/>
          </a:bodyPr>
          <a:lstStyle/>
          <a:p>
            <a:pPr marL="6803"/>
            <a:r>
              <a:rPr lang="en-US" sz="2652" dirty="0">
                <a:latin typeface="Calibri"/>
                <a:ea typeface="Calibri"/>
                <a:cs typeface="Calibri"/>
                <a:sym typeface="Calibri"/>
              </a:rPr>
              <a:t>Extract rows that meet logical criteria.</a:t>
            </a:r>
            <a:endParaRPr sz="2652" dirty="0">
              <a:latin typeface="Calibri"/>
              <a:ea typeface="Calibri"/>
              <a:cs typeface="Calibri"/>
              <a:sym typeface="Calibri"/>
            </a:endParaRPr>
          </a:p>
        </p:txBody>
      </p:sp>
      <p:sp>
        <p:nvSpPr>
          <p:cNvPr id="14" name="Rectangle 13"/>
          <p:cNvSpPr/>
          <p:nvPr/>
        </p:nvSpPr>
        <p:spPr>
          <a:xfrm>
            <a:off x="1970276" y="2313797"/>
            <a:ext cx="9451626" cy="584775"/>
          </a:xfrm>
          <a:prstGeom prst="rect">
            <a:avLst/>
          </a:prstGeom>
        </p:spPr>
        <p:txBody>
          <a:bodyPr wrap="none">
            <a:spAutoFit/>
          </a:bodyPr>
          <a:lstStyle/>
          <a:p>
            <a:r>
              <a:rPr lang="en-US" sz="3200" dirty="0">
                <a:latin typeface="Consolas" panose="020B0609020204030204" pitchFamily="49" charset="0"/>
                <a:ea typeface="Courier New"/>
                <a:cs typeface="Consolas" panose="020B0609020204030204" pitchFamily="49" charset="0"/>
                <a:sym typeface="Courier New"/>
              </a:rPr>
              <a:t>filter(</a:t>
            </a:r>
            <a:r>
              <a:rPr lang="en-US" sz="3200" dirty="0" err="1">
                <a:solidFill>
                  <a:srgbClr val="0365C0"/>
                </a:solidFill>
                <a:latin typeface="Consolas" panose="020B0609020204030204" pitchFamily="49" charset="0"/>
                <a:ea typeface="Courier New"/>
                <a:cs typeface="Consolas" panose="020B0609020204030204" pitchFamily="49" charset="0"/>
                <a:sym typeface="Courier New"/>
              </a:rPr>
              <a:t>covid_testing</a:t>
            </a:r>
            <a:r>
              <a:rPr lang="en-US" sz="3200" dirty="0">
                <a:solidFill>
                  <a:srgbClr val="0365C0"/>
                </a:solidFill>
                <a:latin typeface="Consolas" panose="020B0609020204030204" pitchFamily="49" charset="0"/>
                <a:ea typeface="Courier New"/>
                <a:cs typeface="Consolas" panose="020B0609020204030204" pitchFamily="49" charset="0"/>
                <a:sym typeface="Courier New"/>
              </a:rPr>
              <a:t>, </a:t>
            </a:r>
            <a:r>
              <a:rPr lang="en-US" sz="3200" dirty="0" err="1">
                <a:solidFill>
                  <a:srgbClr val="9BBB59"/>
                </a:solidFill>
                <a:latin typeface="Consolas" panose="020B0609020204030204" pitchFamily="49" charset="0"/>
                <a:ea typeface="Courier New"/>
                <a:cs typeface="Consolas" panose="020B0609020204030204" pitchFamily="49" charset="0"/>
                <a:sym typeface="Courier New"/>
              </a:rPr>
              <a:t>last_name</a:t>
            </a:r>
            <a:r>
              <a:rPr lang="en-US" sz="3200" dirty="0">
                <a:solidFill>
                  <a:srgbClr val="9BBB59"/>
                </a:solidFill>
                <a:latin typeface="Consolas" panose="020B0609020204030204" pitchFamily="49" charset="0"/>
                <a:ea typeface="Courier New"/>
                <a:cs typeface="Consolas" panose="020B0609020204030204" pitchFamily="49" charset="0"/>
                <a:sym typeface="Courier New"/>
              </a:rPr>
              <a:t>=="stark"</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2" name="Rounded Rectangular Callout 2"/>
          <p:cNvSpPr/>
          <p:nvPr/>
        </p:nvSpPr>
        <p:spPr>
          <a:xfrm rot="10800000" flipH="1">
            <a:off x="7523750" y="381000"/>
            <a:ext cx="3220449" cy="1785377"/>
          </a:xfrm>
          <a:custGeom>
            <a:avLst/>
            <a:gdLst>
              <a:gd name="connsiteX0" fmla="*/ 0 w 2928396"/>
              <a:gd name="connsiteY0" fmla="*/ 285509 h 1713022"/>
              <a:gd name="connsiteX1" fmla="*/ 285509 w 2928396"/>
              <a:gd name="connsiteY1" fmla="*/ 0 h 1713022"/>
              <a:gd name="connsiteX2" fmla="*/ 488066 w 2928396"/>
              <a:gd name="connsiteY2" fmla="*/ 0 h 1713022"/>
              <a:gd name="connsiteX3" fmla="*/ 1050884 w 2928396"/>
              <a:gd name="connsiteY3" fmla="*/ -839192 h 1713022"/>
              <a:gd name="connsiteX4" fmla="*/ 1220165 w 2928396"/>
              <a:gd name="connsiteY4" fmla="*/ 0 h 1713022"/>
              <a:gd name="connsiteX5" fmla="*/ 2642887 w 2928396"/>
              <a:gd name="connsiteY5" fmla="*/ 0 h 1713022"/>
              <a:gd name="connsiteX6" fmla="*/ 2928396 w 2928396"/>
              <a:gd name="connsiteY6" fmla="*/ 285509 h 1713022"/>
              <a:gd name="connsiteX7" fmla="*/ 2928396 w 2928396"/>
              <a:gd name="connsiteY7" fmla="*/ 285504 h 1713022"/>
              <a:gd name="connsiteX8" fmla="*/ 2928396 w 2928396"/>
              <a:gd name="connsiteY8" fmla="*/ 285504 h 1713022"/>
              <a:gd name="connsiteX9" fmla="*/ 2928396 w 2928396"/>
              <a:gd name="connsiteY9" fmla="*/ 713759 h 1713022"/>
              <a:gd name="connsiteX10" fmla="*/ 2928396 w 2928396"/>
              <a:gd name="connsiteY10" fmla="*/ 1427513 h 1713022"/>
              <a:gd name="connsiteX11" fmla="*/ 2642887 w 2928396"/>
              <a:gd name="connsiteY11" fmla="*/ 1713022 h 1713022"/>
              <a:gd name="connsiteX12" fmla="*/ 1220165 w 2928396"/>
              <a:gd name="connsiteY12" fmla="*/ 1713022 h 1713022"/>
              <a:gd name="connsiteX13" fmla="*/ 488066 w 2928396"/>
              <a:gd name="connsiteY13" fmla="*/ 1713022 h 1713022"/>
              <a:gd name="connsiteX14" fmla="*/ 488066 w 2928396"/>
              <a:gd name="connsiteY14" fmla="*/ 1713022 h 1713022"/>
              <a:gd name="connsiteX15" fmla="*/ 285509 w 2928396"/>
              <a:gd name="connsiteY15" fmla="*/ 1713022 h 1713022"/>
              <a:gd name="connsiteX16" fmla="*/ 0 w 2928396"/>
              <a:gd name="connsiteY16" fmla="*/ 1427513 h 1713022"/>
              <a:gd name="connsiteX17" fmla="*/ 0 w 2928396"/>
              <a:gd name="connsiteY17" fmla="*/ 713759 h 1713022"/>
              <a:gd name="connsiteX18" fmla="*/ 0 w 2928396"/>
              <a:gd name="connsiteY18" fmla="*/ 285504 h 1713022"/>
              <a:gd name="connsiteX19" fmla="*/ 0 w 2928396"/>
              <a:gd name="connsiteY19" fmla="*/ 285504 h 1713022"/>
              <a:gd name="connsiteX20" fmla="*/ 0 w 2928396"/>
              <a:gd name="connsiteY20" fmla="*/ 285509 h 1713022"/>
              <a:gd name="connsiteX0" fmla="*/ 0 w 2928396"/>
              <a:gd name="connsiteY0" fmla="*/ 1124701 h 2552214"/>
              <a:gd name="connsiteX1" fmla="*/ 285509 w 2928396"/>
              <a:gd name="connsiteY1" fmla="*/ 839192 h 2552214"/>
              <a:gd name="connsiteX2" fmla="*/ 904754 w 2928396"/>
              <a:gd name="connsiteY2" fmla="*/ 862342 h 2552214"/>
              <a:gd name="connsiteX3" fmla="*/ 1050884 w 2928396"/>
              <a:gd name="connsiteY3" fmla="*/ 0 h 2552214"/>
              <a:gd name="connsiteX4" fmla="*/ 1220165 w 2928396"/>
              <a:gd name="connsiteY4" fmla="*/ 839192 h 2552214"/>
              <a:gd name="connsiteX5" fmla="*/ 2642887 w 2928396"/>
              <a:gd name="connsiteY5" fmla="*/ 839192 h 2552214"/>
              <a:gd name="connsiteX6" fmla="*/ 2928396 w 2928396"/>
              <a:gd name="connsiteY6" fmla="*/ 1124701 h 2552214"/>
              <a:gd name="connsiteX7" fmla="*/ 2928396 w 2928396"/>
              <a:gd name="connsiteY7" fmla="*/ 1124696 h 2552214"/>
              <a:gd name="connsiteX8" fmla="*/ 2928396 w 2928396"/>
              <a:gd name="connsiteY8" fmla="*/ 1124696 h 2552214"/>
              <a:gd name="connsiteX9" fmla="*/ 2928396 w 2928396"/>
              <a:gd name="connsiteY9" fmla="*/ 1552951 h 2552214"/>
              <a:gd name="connsiteX10" fmla="*/ 2928396 w 2928396"/>
              <a:gd name="connsiteY10" fmla="*/ 2266705 h 2552214"/>
              <a:gd name="connsiteX11" fmla="*/ 2642887 w 2928396"/>
              <a:gd name="connsiteY11" fmla="*/ 2552214 h 2552214"/>
              <a:gd name="connsiteX12" fmla="*/ 1220165 w 2928396"/>
              <a:gd name="connsiteY12" fmla="*/ 2552214 h 2552214"/>
              <a:gd name="connsiteX13" fmla="*/ 488066 w 2928396"/>
              <a:gd name="connsiteY13" fmla="*/ 2552214 h 2552214"/>
              <a:gd name="connsiteX14" fmla="*/ 488066 w 2928396"/>
              <a:gd name="connsiteY14" fmla="*/ 2552214 h 2552214"/>
              <a:gd name="connsiteX15" fmla="*/ 285509 w 2928396"/>
              <a:gd name="connsiteY15" fmla="*/ 2552214 h 2552214"/>
              <a:gd name="connsiteX16" fmla="*/ 0 w 2928396"/>
              <a:gd name="connsiteY16" fmla="*/ 2266705 h 2552214"/>
              <a:gd name="connsiteX17" fmla="*/ 0 w 2928396"/>
              <a:gd name="connsiteY17" fmla="*/ 1552951 h 2552214"/>
              <a:gd name="connsiteX18" fmla="*/ 0 w 2928396"/>
              <a:gd name="connsiteY18" fmla="*/ 1124696 h 2552214"/>
              <a:gd name="connsiteX19" fmla="*/ 0 w 2928396"/>
              <a:gd name="connsiteY19" fmla="*/ 1124696 h 2552214"/>
              <a:gd name="connsiteX20" fmla="*/ 0 w 2928396"/>
              <a:gd name="connsiteY20" fmla="*/ 1124701 h 255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28396" h="2552214">
                <a:moveTo>
                  <a:pt x="0" y="1124701"/>
                </a:moveTo>
                <a:cubicBezTo>
                  <a:pt x="0" y="967019"/>
                  <a:pt x="127827" y="839192"/>
                  <a:pt x="285509" y="839192"/>
                </a:cubicBezTo>
                <a:lnTo>
                  <a:pt x="904754" y="862342"/>
                </a:lnTo>
                <a:lnTo>
                  <a:pt x="1050884" y="0"/>
                </a:lnTo>
                <a:lnTo>
                  <a:pt x="1220165" y="839192"/>
                </a:lnTo>
                <a:lnTo>
                  <a:pt x="2642887" y="839192"/>
                </a:lnTo>
                <a:cubicBezTo>
                  <a:pt x="2800569" y="839192"/>
                  <a:pt x="2928396" y="967019"/>
                  <a:pt x="2928396" y="1124701"/>
                </a:cubicBezTo>
                <a:lnTo>
                  <a:pt x="2928396" y="1124696"/>
                </a:lnTo>
                <a:lnTo>
                  <a:pt x="2928396" y="1124696"/>
                </a:lnTo>
                <a:lnTo>
                  <a:pt x="2928396" y="1552951"/>
                </a:lnTo>
                <a:lnTo>
                  <a:pt x="2928396" y="2266705"/>
                </a:lnTo>
                <a:cubicBezTo>
                  <a:pt x="2928396" y="2424387"/>
                  <a:pt x="2800569" y="2552214"/>
                  <a:pt x="2642887" y="2552214"/>
                </a:cubicBezTo>
                <a:lnTo>
                  <a:pt x="1220165" y="2552214"/>
                </a:lnTo>
                <a:lnTo>
                  <a:pt x="488066" y="2552214"/>
                </a:lnTo>
                <a:lnTo>
                  <a:pt x="488066" y="2552214"/>
                </a:lnTo>
                <a:lnTo>
                  <a:pt x="285509" y="2552214"/>
                </a:lnTo>
                <a:cubicBezTo>
                  <a:pt x="127827" y="2552214"/>
                  <a:pt x="0" y="2424387"/>
                  <a:pt x="0" y="2266705"/>
                </a:cubicBezTo>
                <a:lnTo>
                  <a:pt x="0" y="1552951"/>
                </a:lnTo>
                <a:lnTo>
                  <a:pt x="0" y="1124696"/>
                </a:lnTo>
                <a:lnTo>
                  <a:pt x="0" y="1124696"/>
                </a:lnTo>
                <a:lnTo>
                  <a:pt x="0" y="1124701"/>
                </a:lnTo>
                <a:close/>
              </a:path>
            </a:pathLst>
          </a:custGeom>
          <a:solidFill>
            <a:schemeClr val="tx1">
              <a:lumMod val="75000"/>
              <a:lumOff val="25000"/>
            </a:schemeClr>
          </a:solidFill>
          <a:ln>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8" name="Google Shape;324;p34"/>
          <p:cNvSpPr txBox="1"/>
          <p:nvPr/>
        </p:nvSpPr>
        <p:spPr>
          <a:xfrm>
            <a:off x="7659240" y="423343"/>
            <a:ext cx="2949467" cy="1043052"/>
          </a:xfrm>
          <a:prstGeom prst="rect">
            <a:avLst/>
          </a:prstGeom>
          <a:noFill/>
          <a:ln>
            <a:noFill/>
          </a:ln>
        </p:spPr>
        <p:txBody>
          <a:bodyPr spcFirstLastPara="1" wrap="square" lIns="0" tIns="8504" rIns="0" bIns="0" anchor="t" anchorCtr="0">
            <a:noAutofit/>
          </a:bodyPr>
          <a:lstStyle/>
          <a:p>
            <a:pPr marL="8164" algn="ctr">
              <a:lnSpc>
                <a:spcPct val="116753"/>
              </a:lnSpc>
            </a:pPr>
            <a:r>
              <a:rPr lang="en-US" sz="2062" dirty="0">
                <a:solidFill>
                  <a:schemeClr val="bg1"/>
                </a:solidFill>
                <a:latin typeface="Calibri"/>
                <a:ea typeface="Calibri"/>
                <a:cs typeface="Calibri"/>
                <a:sym typeface="Calibri"/>
              </a:rPr>
              <a:t>Values coded as character strings must be surrounded by quotes</a:t>
            </a:r>
            <a:endParaRPr sz="2062" dirty="0">
              <a:solidFill>
                <a:schemeClr val="bg1"/>
              </a:solidFill>
              <a:latin typeface="Calibri"/>
              <a:ea typeface="Calibri"/>
              <a:cs typeface="Calibri"/>
              <a:sym typeface="Calibri"/>
            </a:endParaRPr>
          </a:p>
        </p:txBody>
      </p:sp>
      <p:cxnSp>
        <p:nvCxnSpPr>
          <p:cNvPr id="19" name="Straight Arrow Connector 18"/>
          <p:cNvCxnSpPr/>
          <p:nvPr/>
        </p:nvCxnSpPr>
        <p:spPr>
          <a:xfrm>
            <a:off x="5227289" y="4327928"/>
            <a:ext cx="548640" cy="0"/>
          </a:xfrm>
          <a:prstGeom prst="straightConnector1">
            <a:avLst/>
          </a:prstGeom>
          <a:ln w="762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20" name="Table 19"/>
          <p:cNvGraphicFramePr>
            <a:graphicFrameLocks noGrp="1"/>
          </p:cNvGraphicFramePr>
          <p:nvPr>
            <p:extLst>
              <p:ext uri="{D42A27DB-BD31-4B8C-83A1-F6EECF244321}">
                <p14:modId xmlns:p14="http://schemas.microsoft.com/office/powerpoint/2010/main" val="730648011"/>
              </p:ext>
            </p:extLst>
          </p:nvPr>
        </p:nvGraphicFramePr>
        <p:xfrm>
          <a:off x="206477" y="3807152"/>
          <a:ext cx="4544738" cy="2729332"/>
        </p:xfrm>
        <a:graphic>
          <a:graphicData uri="http://schemas.openxmlformats.org/drawingml/2006/table">
            <a:tbl>
              <a:tblPr/>
              <a:tblGrid>
                <a:gridCol w="1320431">
                  <a:extLst>
                    <a:ext uri="{9D8B030D-6E8A-4147-A177-3AD203B41FA5}">
                      <a16:colId xmlns:a16="http://schemas.microsoft.com/office/drawing/2014/main" val="3642991579"/>
                    </a:ext>
                  </a:extLst>
                </a:gridCol>
                <a:gridCol w="1688923">
                  <a:extLst>
                    <a:ext uri="{9D8B030D-6E8A-4147-A177-3AD203B41FA5}">
                      <a16:colId xmlns:a16="http://schemas.microsoft.com/office/drawing/2014/main" val="1650678772"/>
                    </a:ext>
                  </a:extLst>
                </a:gridCol>
                <a:gridCol w="1535384">
                  <a:extLst>
                    <a:ext uri="{9D8B030D-6E8A-4147-A177-3AD203B41FA5}">
                      <a16:colId xmlns:a16="http://schemas.microsoft.com/office/drawing/2014/main" val="412331866"/>
                    </a:ext>
                  </a:extLst>
                </a:gridCol>
              </a:tblGrid>
              <a:tr h="907164">
                <a:tc>
                  <a:txBody>
                    <a:bodyPr/>
                    <a:lstStyle/>
                    <a:p>
                      <a:pPr algn="ctr" rtl="0" fontAlgn="ctr"/>
                      <a:r>
                        <a:rPr lang="en-US" sz="2400" b="1" i="0" u="none" strike="noStrike">
                          <a:solidFill>
                            <a:srgbClr val="FFFFFF"/>
                          </a:solidFill>
                          <a:effectLst/>
                          <a:latin typeface="Arial" panose="020B0604020202020204" pitchFamily="34" charset="0"/>
                        </a:rPr>
                        <a:t>mrn</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A6A6A6"/>
                    </a:solidFill>
                  </a:tcPr>
                </a:tc>
                <a:tc>
                  <a:txBody>
                    <a:bodyPr/>
                    <a:lstStyle/>
                    <a:p>
                      <a:pPr algn="ctr" rtl="0" fontAlgn="ctr"/>
                      <a:r>
                        <a:rPr lang="en-US" sz="2400" b="1" i="0" u="none" strike="noStrike" dirty="0" err="1">
                          <a:solidFill>
                            <a:srgbClr val="FFFFFF"/>
                          </a:solidFill>
                          <a:effectLst/>
                          <a:latin typeface="Arial" panose="020B0604020202020204" pitchFamily="34" charset="0"/>
                        </a:rPr>
                        <a:t>first_name</a:t>
                      </a:r>
                      <a:endParaRPr lang="en-US" sz="24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A6A6A6"/>
                    </a:solidFill>
                  </a:tcPr>
                </a:tc>
                <a:tc>
                  <a:txBody>
                    <a:bodyPr/>
                    <a:lstStyle/>
                    <a:p>
                      <a:pPr algn="ctr" rtl="0" fontAlgn="ctr"/>
                      <a:r>
                        <a:rPr lang="en-US" sz="2400" b="1" i="0" u="none" strike="noStrike">
                          <a:solidFill>
                            <a:srgbClr val="FFFFFF"/>
                          </a:solidFill>
                          <a:effectLst/>
                          <a:latin typeface="Arial" panose="020B0604020202020204" pitchFamily="34" charset="0"/>
                        </a:rPr>
                        <a:t>last_name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A6A6A6"/>
                    </a:solidFill>
                  </a:tcPr>
                </a:tc>
                <a:extLst>
                  <a:ext uri="{0D108BD9-81ED-4DB2-BD59-A6C34878D82A}">
                    <a16:rowId xmlns:a16="http://schemas.microsoft.com/office/drawing/2014/main" val="2889973772"/>
                  </a:ext>
                </a:extLst>
              </a:tr>
              <a:tr h="455542">
                <a:tc>
                  <a:txBody>
                    <a:bodyPr/>
                    <a:lstStyle/>
                    <a:p>
                      <a:pPr algn="ctr" rtl="0" fontAlgn="ctr"/>
                      <a:r>
                        <a:rPr lang="en-US" sz="2400" b="0" i="0" u="none" strike="noStrike" dirty="0">
                          <a:solidFill>
                            <a:srgbClr val="000000"/>
                          </a:solidFill>
                          <a:effectLst/>
                          <a:latin typeface="Arial" panose="020B0604020202020204" pitchFamily="34" charset="0"/>
                        </a:rPr>
                        <a:t>5000876</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a:solidFill>
                            <a:srgbClr val="000000"/>
                          </a:solidFill>
                          <a:effectLst/>
                          <a:latin typeface="Arial" panose="020B0604020202020204" pitchFamily="34" charset="0"/>
                        </a:rPr>
                        <a:t>sarella</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cap="none" dirty="0">
                          <a:solidFill>
                            <a:srgbClr val="000000"/>
                          </a:solidFill>
                          <a:effectLst/>
                          <a:latin typeface="Arial" panose="020B0604020202020204" pitchFamily="34" charset="0"/>
                          <a:ea typeface="+mn-ea"/>
                          <a:cs typeface="+mn-cs"/>
                          <a:sym typeface="Arial"/>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1843102304"/>
                  </a:ext>
                </a:extLst>
              </a:tr>
              <a:tr h="455542">
                <a:tc>
                  <a:txBody>
                    <a:bodyPr/>
                    <a:lstStyle/>
                    <a:p>
                      <a:pPr algn="ctr" rtl="0" fontAlgn="ctr"/>
                      <a:r>
                        <a:rPr lang="en-US" sz="2400" b="0" i="0" u="none" strike="noStrike" dirty="0">
                          <a:solidFill>
                            <a:srgbClr val="000000"/>
                          </a:solidFill>
                          <a:effectLst/>
                          <a:latin typeface="Arial" panose="020B0604020202020204" pitchFamily="34" charset="0"/>
                        </a:rPr>
                        <a:t>5006017</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a:solidFill>
                            <a:srgbClr val="000000"/>
                          </a:solidFill>
                          <a:effectLst/>
                          <a:latin typeface="Arial" panose="020B0604020202020204" pitchFamily="34" charset="0"/>
                        </a:rPr>
                        <a:t>alester</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dirty="0">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3563215883"/>
                  </a:ext>
                </a:extLst>
              </a:tr>
              <a:tr h="455542">
                <a:tc>
                  <a:txBody>
                    <a:bodyPr/>
                    <a:lstStyle/>
                    <a:p>
                      <a:pPr algn="ctr" rtl="0" fontAlgn="ctr"/>
                      <a:r>
                        <a:rPr lang="en-US" sz="2400" b="0" i="0" u="none" strike="noStrike">
                          <a:solidFill>
                            <a:srgbClr val="000000"/>
                          </a:solidFill>
                          <a:effectLst/>
                          <a:latin typeface="Arial" panose="020B0604020202020204" pitchFamily="34" charset="0"/>
                        </a:rPr>
                        <a:t>5001412</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400" b="0" i="0" u="none" strike="noStrike">
                          <a:solidFill>
                            <a:srgbClr val="000000"/>
                          </a:solidFill>
                          <a:effectLst/>
                          <a:latin typeface="Arial" panose="020B0604020202020204" pitchFamily="34" charset="0"/>
                        </a:rPr>
                        <a:t>jhezane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400" b="0" i="0" u="none" strike="noStrike">
                          <a:solidFill>
                            <a:srgbClr val="000000"/>
                          </a:solidFill>
                          <a:effectLst/>
                          <a:latin typeface="Arial" panose="020B0604020202020204" pitchFamily="34" charset="0"/>
                        </a:rPr>
                        <a:t>westerling</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4003288136"/>
                  </a:ext>
                </a:extLst>
              </a:tr>
              <a:tr h="455542">
                <a:tc>
                  <a:txBody>
                    <a:bodyPr/>
                    <a:lstStyle/>
                    <a:p>
                      <a:pPr algn="ctr" rtl="0" fontAlgn="ctr"/>
                      <a:r>
                        <a:rPr lang="en-US" sz="2400" b="0" i="0" u="none" strike="noStrike">
                          <a:solidFill>
                            <a:srgbClr val="000000"/>
                          </a:solidFill>
                          <a:effectLst/>
                          <a:latin typeface="Arial" panose="020B0604020202020204" pitchFamily="34" charset="0"/>
                        </a:rPr>
                        <a:t>5000083</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D9D9D9"/>
                    </a:solidFill>
                  </a:tcPr>
                </a:tc>
                <a:tc>
                  <a:txBody>
                    <a:bodyPr/>
                    <a:lstStyle/>
                    <a:p>
                      <a:pPr algn="ctr" rtl="0" fontAlgn="ctr"/>
                      <a:r>
                        <a:rPr lang="en-US" sz="2400" b="0" i="0" u="none" strike="noStrike" dirty="0" err="1">
                          <a:solidFill>
                            <a:srgbClr val="000000"/>
                          </a:solidFill>
                          <a:effectLst/>
                          <a:latin typeface="Arial" panose="020B0604020202020204" pitchFamily="34" charset="0"/>
                        </a:rPr>
                        <a:t>lollys</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D9D9D9"/>
                    </a:solidFill>
                  </a:tcPr>
                </a:tc>
                <a:tc>
                  <a:txBody>
                    <a:bodyPr/>
                    <a:lstStyle/>
                    <a:p>
                      <a:pPr algn="ctr" rtl="0" fontAlgn="ctr"/>
                      <a:r>
                        <a:rPr lang="en-US" sz="2400" b="0" i="0" u="none" strike="noStrike" dirty="0" err="1">
                          <a:solidFill>
                            <a:srgbClr val="000000"/>
                          </a:solidFill>
                          <a:effectLst/>
                          <a:latin typeface="Arial" panose="020B0604020202020204" pitchFamily="34" charset="0"/>
                        </a:rPr>
                        <a:t>clegane</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D9D9D9"/>
                    </a:solidFill>
                  </a:tcPr>
                </a:tc>
                <a:extLst>
                  <a:ext uri="{0D108BD9-81ED-4DB2-BD59-A6C34878D82A}">
                    <a16:rowId xmlns:a16="http://schemas.microsoft.com/office/drawing/2014/main" val="2004892004"/>
                  </a:ext>
                </a:extLst>
              </a:tr>
            </a:tbl>
          </a:graphicData>
        </a:graphic>
      </p:graphicFrame>
      <p:graphicFrame>
        <p:nvGraphicFramePr>
          <p:cNvPr id="21" name="Table 20"/>
          <p:cNvGraphicFramePr>
            <a:graphicFrameLocks noGrp="1"/>
          </p:cNvGraphicFramePr>
          <p:nvPr>
            <p:extLst>
              <p:ext uri="{D42A27DB-BD31-4B8C-83A1-F6EECF244321}">
                <p14:modId xmlns:p14="http://schemas.microsoft.com/office/powerpoint/2010/main" val="2057091616"/>
              </p:ext>
            </p:extLst>
          </p:nvPr>
        </p:nvGraphicFramePr>
        <p:xfrm>
          <a:off x="6358212" y="3807152"/>
          <a:ext cx="4544738" cy="1818248"/>
        </p:xfrm>
        <a:graphic>
          <a:graphicData uri="http://schemas.openxmlformats.org/drawingml/2006/table">
            <a:tbl>
              <a:tblPr/>
              <a:tblGrid>
                <a:gridCol w="1320431">
                  <a:extLst>
                    <a:ext uri="{9D8B030D-6E8A-4147-A177-3AD203B41FA5}">
                      <a16:colId xmlns:a16="http://schemas.microsoft.com/office/drawing/2014/main" val="3642991579"/>
                    </a:ext>
                  </a:extLst>
                </a:gridCol>
                <a:gridCol w="1688923">
                  <a:extLst>
                    <a:ext uri="{9D8B030D-6E8A-4147-A177-3AD203B41FA5}">
                      <a16:colId xmlns:a16="http://schemas.microsoft.com/office/drawing/2014/main" val="1650678772"/>
                    </a:ext>
                  </a:extLst>
                </a:gridCol>
                <a:gridCol w="1535384">
                  <a:extLst>
                    <a:ext uri="{9D8B030D-6E8A-4147-A177-3AD203B41FA5}">
                      <a16:colId xmlns:a16="http://schemas.microsoft.com/office/drawing/2014/main" val="412331866"/>
                    </a:ext>
                  </a:extLst>
                </a:gridCol>
              </a:tblGrid>
              <a:tr h="907164">
                <a:tc>
                  <a:txBody>
                    <a:bodyPr/>
                    <a:lstStyle/>
                    <a:p>
                      <a:pPr algn="ctr" rtl="0" fontAlgn="ctr"/>
                      <a:r>
                        <a:rPr lang="en-US" sz="2400" b="1" i="0" u="none" strike="noStrike" dirty="0" err="1">
                          <a:solidFill>
                            <a:srgbClr val="FFFFFF"/>
                          </a:solidFill>
                          <a:effectLst/>
                          <a:latin typeface="Arial" panose="020B0604020202020204" pitchFamily="34" charset="0"/>
                        </a:rPr>
                        <a:t>mrn</a:t>
                      </a:r>
                      <a:endParaRPr lang="en-US" sz="24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A6A6A6"/>
                    </a:solidFill>
                  </a:tcPr>
                </a:tc>
                <a:tc>
                  <a:txBody>
                    <a:bodyPr/>
                    <a:lstStyle/>
                    <a:p>
                      <a:pPr algn="ctr" rtl="0" fontAlgn="ctr"/>
                      <a:r>
                        <a:rPr lang="en-US" sz="2400" b="1" i="0" u="none" strike="noStrike" dirty="0" err="1">
                          <a:solidFill>
                            <a:srgbClr val="FFFFFF"/>
                          </a:solidFill>
                          <a:effectLst/>
                          <a:latin typeface="Arial" panose="020B0604020202020204" pitchFamily="34" charset="0"/>
                        </a:rPr>
                        <a:t>first_name</a:t>
                      </a:r>
                      <a:endParaRPr lang="en-US" sz="24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A6A6A6"/>
                    </a:solidFill>
                  </a:tcPr>
                </a:tc>
                <a:tc>
                  <a:txBody>
                    <a:bodyPr/>
                    <a:lstStyle/>
                    <a:p>
                      <a:pPr algn="ctr" rtl="0" fontAlgn="ctr"/>
                      <a:r>
                        <a:rPr lang="en-US" sz="2400" b="1" i="0" u="none" strike="noStrike" dirty="0" err="1">
                          <a:solidFill>
                            <a:srgbClr val="FFFFFF"/>
                          </a:solidFill>
                          <a:effectLst/>
                          <a:latin typeface="Arial" panose="020B0604020202020204" pitchFamily="34" charset="0"/>
                        </a:rPr>
                        <a:t>last_name</a:t>
                      </a:r>
                      <a:endParaRPr lang="en-US" sz="24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A6A6A6"/>
                    </a:solidFill>
                  </a:tcPr>
                </a:tc>
                <a:extLst>
                  <a:ext uri="{0D108BD9-81ED-4DB2-BD59-A6C34878D82A}">
                    <a16:rowId xmlns:a16="http://schemas.microsoft.com/office/drawing/2014/main" val="2889973772"/>
                  </a:ext>
                </a:extLst>
              </a:tr>
              <a:tr h="455542">
                <a:tc>
                  <a:txBody>
                    <a:bodyPr/>
                    <a:lstStyle/>
                    <a:p>
                      <a:pPr algn="ctr" rtl="0" fontAlgn="ctr"/>
                      <a:r>
                        <a:rPr lang="en-US" sz="2400" b="0" i="0" u="none" strike="noStrike">
                          <a:solidFill>
                            <a:srgbClr val="000000"/>
                          </a:solidFill>
                          <a:effectLst/>
                          <a:latin typeface="Arial" panose="020B0604020202020204" pitchFamily="34" charset="0"/>
                        </a:rPr>
                        <a:t>5000876</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a:solidFill>
                            <a:srgbClr val="000000"/>
                          </a:solidFill>
                          <a:effectLst/>
                          <a:latin typeface="Arial" panose="020B0604020202020204" pitchFamily="34" charset="0"/>
                        </a:rPr>
                        <a:t>sarella</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cap="none" dirty="0">
                          <a:solidFill>
                            <a:srgbClr val="000000"/>
                          </a:solidFill>
                          <a:effectLst/>
                          <a:latin typeface="Arial" panose="020B0604020202020204" pitchFamily="34" charset="0"/>
                          <a:ea typeface="+mn-ea"/>
                          <a:cs typeface="+mn-cs"/>
                          <a:sym typeface="Arial"/>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1843102304"/>
                  </a:ext>
                </a:extLst>
              </a:tr>
              <a:tr h="455542">
                <a:tc>
                  <a:txBody>
                    <a:bodyPr/>
                    <a:lstStyle/>
                    <a:p>
                      <a:pPr algn="ctr" rtl="0" fontAlgn="ctr"/>
                      <a:r>
                        <a:rPr lang="en-US" sz="2400" b="0" i="0" u="none" strike="noStrike">
                          <a:solidFill>
                            <a:srgbClr val="000000"/>
                          </a:solidFill>
                          <a:effectLst/>
                          <a:latin typeface="Arial" panose="020B0604020202020204" pitchFamily="34" charset="0"/>
                        </a:rPr>
                        <a:t>5006017</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a:solidFill>
                            <a:srgbClr val="000000"/>
                          </a:solidFill>
                          <a:effectLst/>
                          <a:latin typeface="Arial" panose="020B0604020202020204" pitchFamily="34" charset="0"/>
                        </a:rPr>
                        <a:t>alester</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dirty="0">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3563215883"/>
                  </a:ext>
                </a:extLst>
              </a:tr>
            </a:tbl>
          </a:graphicData>
        </a:graphic>
      </p:graphicFrame>
      <p:sp>
        <p:nvSpPr>
          <p:cNvPr id="22" name="Rectangle 21"/>
          <p:cNvSpPr/>
          <p:nvPr/>
        </p:nvSpPr>
        <p:spPr>
          <a:xfrm>
            <a:off x="4751217" y="4794362"/>
            <a:ext cx="813043" cy="369332"/>
          </a:xfrm>
          <a:prstGeom prst="rect">
            <a:avLst/>
          </a:prstGeom>
        </p:spPr>
        <p:txBody>
          <a:bodyPr wrap="none">
            <a:spAutoFit/>
          </a:bodyPr>
          <a:lstStyle/>
          <a:p>
            <a:r>
              <a:rPr lang="en-US" sz="1800" b="1" dirty="0">
                <a:solidFill>
                  <a:schemeClr val="accent1"/>
                </a:solidFill>
              </a:rPr>
              <a:t>TRUE</a:t>
            </a:r>
            <a:endParaRPr lang="en-US" sz="1800" b="1" dirty="0">
              <a:solidFill>
                <a:srgbClr val="A6A6A6"/>
              </a:solidFill>
            </a:endParaRPr>
          </a:p>
        </p:txBody>
      </p:sp>
      <p:sp>
        <p:nvSpPr>
          <p:cNvPr id="23" name="Rectangle 22"/>
          <p:cNvSpPr/>
          <p:nvPr/>
        </p:nvSpPr>
        <p:spPr>
          <a:xfrm>
            <a:off x="4751216" y="5251959"/>
            <a:ext cx="813043" cy="369332"/>
          </a:xfrm>
          <a:prstGeom prst="rect">
            <a:avLst/>
          </a:prstGeom>
        </p:spPr>
        <p:txBody>
          <a:bodyPr wrap="none">
            <a:spAutoFit/>
          </a:bodyPr>
          <a:lstStyle/>
          <a:p>
            <a:r>
              <a:rPr lang="en-US" sz="1800" b="1" dirty="0">
                <a:solidFill>
                  <a:schemeClr val="accent1"/>
                </a:solidFill>
              </a:rPr>
              <a:t>TRUE</a:t>
            </a:r>
            <a:endParaRPr lang="en-US" sz="1800" b="1" dirty="0">
              <a:solidFill>
                <a:srgbClr val="A6A6A6"/>
              </a:solidFill>
            </a:endParaRPr>
          </a:p>
        </p:txBody>
      </p:sp>
      <p:sp>
        <p:nvSpPr>
          <p:cNvPr id="24" name="Rectangle 23"/>
          <p:cNvSpPr/>
          <p:nvPr/>
        </p:nvSpPr>
        <p:spPr>
          <a:xfrm>
            <a:off x="4751215" y="5709556"/>
            <a:ext cx="941283" cy="369332"/>
          </a:xfrm>
          <a:prstGeom prst="rect">
            <a:avLst/>
          </a:prstGeom>
        </p:spPr>
        <p:txBody>
          <a:bodyPr wrap="none">
            <a:spAutoFit/>
          </a:bodyPr>
          <a:lstStyle/>
          <a:p>
            <a:r>
              <a:rPr lang="en-US" sz="1800" b="1" dirty="0">
                <a:solidFill>
                  <a:srgbClr val="A6A6A6"/>
                </a:solidFill>
              </a:rPr>
              <a:t>FALSE</a:t>
            </a:r>
          </a:p>
        </p:txBody>
      </p:sp>
      <p:sp>
        <p:nvSpPr>
          <p:cNvPr id="25" name="Rectangle 24"/>
          <p:cNvSpPr/>
          <p:nvPr/>
        </p:nvSpPr>
        <p:spPr>
          <a:xfrm>
            <a:off x="4780951" y="6167152"/>
            <a:ext cx="941283" cy="369332"/>
          </a:xfrm>
          <a:prstGeom prst="rect">
            <a:avLst/>
          </a:prstGeom>
        </p:spPr>
        <p:txBody>
          <a:bodyPr wrap="square">
            <a:spAutoFit/>
          </a:bodyPr>
          <a:lstStyle/>
          <a:p>
            <a:r>
              <a:rPr lang="en-US" sz="1800" b="1" dirty="0">
                <a:solidFill>
                  <a:srgbClr val="A6A6A6"/>
                </a:solidFill>
              </a:rPr>
              <a:t>FALSE</a:t>
            </a:r>
          </a:p>
        </p:txBody>
      </p:sp>
      <p:sp>
        <p:nvSpPr>
          <p:cNvPr id="5" name="Slide Number Placeholder 4"/>
          <p:cNvSpPr>
            <a:spLocks noGrp="1"/>
          </p:cNvSpPr>
          <p:nvPr>
            <p:ph type="sldNum" idx="12"/>
          </p:nvPr>
        </p:nvSpPr>
        <p:spPr/>
        <p:txBody>
          <a:bodyPr/>
          <a:lstStyle/>
          <a:p>
            <a:fld id="{00000000-1234-1234-1234-123412341234}" type="slidenum">
              <a:rPr lang="en-US" smtClean="0"/>
              <a:pPr/>
              <a:t>30</a:t>
            </a:fld>
            <a:endParaRPr lang="en-US"/>
          </a:p>
        </p:txBody>
      </p:sp>
    </p:spTree>
    <p:extLst>
      <p:ext uri="{BB962C8B-B14F-4D97-AF65-F5344CB8AC3E}">
        <p14:creationId xmlns:p14="http://schemas.microsoft.com/office/powerpoint/2010/main" val="151026269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3" name="Google Shape;131;p17"/>
          <p:cNvSpPr/>
          <p:nvPr/>
        </p:nvSpPr>
        <p:spPr>
          <a:xfrm>
            <a:off x="1758718" y="2201670"/>
            <a:ext cx="886968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4" name="Rectangle 13"/>
          <p:cNvSpPr/>
          <p:nvPr/>
        </p:nvSpPr>
        <p:spPr>
          <a:xfrm>
            <a:off x="1970276" y="2313797"/>
            <a:ext cx="6965368" cy="584775"/>
          </a:xfrm>
          <a:prstGeom prst="rect">
            <a:avLst/>
          </a:prstGeom>
        </p:spPr>
        <p:txBody>
          <a:bodyPr wrap="none">
            <a:spAutoFit/>
          </a:bodyPr>
          <a:lstStyle/>
          <a:p>
            <a:r>
              <a:rPr lang="en-US" sz="3200" dirty="0">
                <a:latin typeface="Consolas" panose="020B0609020204030204" pitchFamily="49" charset="0"/>
                <a:ea typeface="Courier New"/>
                <a:cs typeface="Consolas" panose="020B0609020204030204" pitchFamily="49" charset="0"/>
                <a:sym typeface="Courier New"/>
              </a:rPr>
              <a:t>filter(</a:t>
            </a:r>
            <a:r>
              <a:rPr lang="en-US" sz="3200" dirty="0">
                <a:solidFill>
                  <a:srgbClr val="0365C0"/>
                </a:solidFill>
                <a:latin typeface="Consolas" panose="020B0609020204030204" pitchFamily="49" charset="0"/>
                <a:ea typeface="Courier New"/>
                <a:cs typeface="Consolas" panose="020B0609020204030204" pitchFamily="49" charset="0"/>
                <a:sym typeface="Courier New"/>
              </a:rPr>
              <a:t>data,</a:t>
            </a:r>
            <a:r>
              <a:rPr lang="en-US" sz="3200" dirty="0">
                <a:solidFill>
                  <a:srgbClr val="9BBB59"/>
                </a:solidFill>
                <a:latin typeface="Consolas" panose="020B0609020204030204" pitchFamily="49" charset="0"/>
                <a:ea typeface="Courier New"/>
                <a:cs typeface="Consolas" panose="020B0609020204030204" pitchFamily="49" charset="0"/>
                <a:sym typeface="Courier New"/>
              </a:rPr>
              <a:t>...              </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11" name="Google Shape;137;p17"/>
          <p:cNvSpPr/>
          <p:nvPr/>
        </p:nvSpPr>
        <p:spPr>
          <a:xfrm>
            <a:off x="1632769" y="2880611"/>
            <a:ext cx="2462296" cy="2153752"/>
          </a:xfrm>
          <a:custGeom>
            <a:avLst/>
            <a:gdLst>
              <a:gd name="connsiteX0" fmla="*/ 0 w 2183801"/>
              <a:gd name="connsiteY0" fmla="*/ 263730 h 1582350"/>
              <a:gd name="connsiteX1" fmla="*/ 263730 w 2183801"/>
              <a:gd name="connsiteY1" fmla="*/ 0 h 1582350"/>
              <a:gd name="connsiteX2" fmla="*/ 363967 w 2183801"/>
              <a:gd name="connsiteY2" fmla="*/ 0 h 1582350"/>
              <a:gd name="connsiteX3" fmla="*/ 27341 w 2183801"/>
              <a:gd name="connsiteY3" fmla="*/ -668416 h 1582350"/>
              <a:gd name="connsiteX4" fmla="*/ 909917 w 2183801"/>
              <a:gd name="connsiteY4" fmla="*/ 0 h 1582350"/>
              <a:gd name="connsiteX5" fmla="*/ 1920071 w 2183801"/>
              <a:gd name="connsiteY5" fmla="*/ 0 h 1582350"/>
              <a:gd name="connsiteX6" fmla="*/ 2183801 w 2183801"/>
              <a:gd name="connsiteY6" fmla="*/ 263730 h 1582350"/>
              <a:gd name="connsiteX7" fmla="*/ 2183801 w 2183801"/>
              <a:gd name="connsiteY7" fmla="*/ 263725 h 1582350"/>
              <a:gd name="connsiteX8" fmla="*/ 2183801 w 2183801"/>
              <a:gd name="connsiteY8" fmla="*/ 263725 h 1582350"/>
              <a:gd name="connsiteX9" fmla="*/ 2183801 w 2183801"/>
              <a:gd name="connsiteY9" fmla="*/ 659313 h 1582350"/>
              <a:gd name="connsiteX10" fmla="*/ 2183801 w 2183801"/>
              <a:gd name="connsiteY10" fmla="*/ 1318620 h 1582350"/>
              <a:gd name="connsiteX11" fmla="*/ 1920071 w 2183801"/>
              <a:gd name="connsiteY11" fmla="*/ 1582350 h 1582350"/>
              <a:gd name="connsiteX12" fmla="*/ 909917 w 2183801"/>
              <a:gd name="connsiteY12" fmla="*/ 1582350 h 1582350"/>
              <a:gd name="connsiteX13" fmla="*/ 363967 w 2183801"/>
              <a:gd name="connsiteY13" fmla="*/ 1582350 h 1582350"/>
              <a:gd name="connsiteX14" fmla="*/ 363967 w 2183801"/>
              <a:gd name="connsiteY14" fmla="*/ 1582350 h 1582350"/>
              <a:gd name="connsiteX15" fmla="*/ 263730 w 2183801"/>
              <a:gd name="connsiteY15" fmla="*/ 1582350 h 1582350"/>
              <a:gd name="connsiteX16" fmla="*/ 0 w 2183801"/>
              <a:gd name="connsiteY16" fmla="*/ 1318620 h 1582350"/>
              <a:gd name="connsiteX17" fmla="*/ 0 w 2183801"/>
              <a:gd name="connsiteY17" fmla="*/ 659313 h 1582350"/>
              <a:gd name="connsiteX18" fmla="*/ 0 w 2183801"/>
              <a:gd name="connsiteY18" fmla="*/ 263725 h 1582350"/>
              <a:gd name="connsiteX19" fmla="*/ 0 w 2183801"/>
              <a:gd name="connsiteY19" fmla="*/ 263725 h 1582350"/>
              <a:gd name="connsiteX20" fmla="*/ 0 w 2183801"/>
              <a:gd name="connsiteY20" fmla="*/ 263730 h 1582350"/>
              <a:gd name="connsiteX0" fmla="*/ 0 w 2183801"/>
              <a:gd name="connsiteY0" fmla="*/ 932146 h 2250766"/>
              <a:gd name="connsiteX1" fmla="*/ 263730 w 2183801"/>
              <a:gd name="connsiteY1" fmla="*/ 668416 h 2250766"/>
              <a:gd name="connsiteX2" fmla="*/ 536687 w 2183801"/>
              <a:gd name="connsiteY2" fmla="*/ 668416 h 2250766"/>
              <a:gd name="connsiteX3" fmla="*/ 27341 w 2183801"/>
              <a:gd name="connsiteY3" fmla="*/ 0 h 2250766"/>
              <a:gd name="connsiteX4" fmla="*/ 909917 w 2183801"/>
              <a:gd name="connsiteY4" fmla="*/ 668416 h 2250766"/>
              <a:gd name="connsiteX5" fmla="*/ 1920071 w 2183801"/>
              <a:gd name="connsiteY5" fmla="*/ 668416 h 2250766"/>
              <a:gd name="connsiteX6" fmla="*/ 2183801 w 2183801"/>
              <a:gd name="connsiteY6" fmla="*/ 932146 h 2250766"/>
              <a:gd name="connsiteX7" fmla="*/ 2183801 w 2183801"/>
              <a:gd name="connsiteY7" fmla="*/ 932141 h 2250766"/>
              <a:gd name="connsiteX8" fmla="*/ 2183801 w 2183801"/>
              <a:gd name="connsiteY8" fmla="*/ 932141 h 2250766"/>
              <a:gd name="connsiteX9" fmla="*/ 2183801 w 2183801"/>
              <a:gd name="connsiteY9" fmla="*/ 1327729 h 2250766"/>
              <a:gd name="connsiteX10" fmla="*/ 2183801 w 2183801"/>
              <a:gd name="connsiteY10" fmla="*/ 1987036 h 2250766"/>
              <a:gd name="connsiteX11" fmla="*/ 1920071 w 2183801"/>
              <a:gd name="connsiteY11" fmla="*/ 2250766 h 2250766"/>
              <a:gd name="connsiteX12" fmla="*/ 909917 w 2183801"/>
              <a:gd name="connsiteY12" fmla="*/ 2250766 h 2250766"/>
              <a:gd name="connsiteX13" fmla="*/ 363967 w 2183801"/>
              <a:gd name="connsiteY13" fmla="*/ 2250766 h 2250766"/>
              <a:gd name="connsiteX14" fmla="*/ 363967 w 2183801"/>
              <a:gd name="connsiteY14" fmla="*/ 2250766 h 2250766"/>
              <a:gd name="connsiteX15" fmla="*/ 263730 w 2183801"/>
              <a:gd name="connsiteY15" fmla="*/ 2250766 h 2250766"/>
              <a:gd name="connsiteX16" fmla="*/ 0 w 2183801"/>
              <a:gd name="connsiteY16" fmla="*/ 1987036 h 2250766"/>
              <a:gd name="connsiteX17" fmla="*/ 0 w 2183801"/>
              <a:gd name="connsiteY17" fmla="*/ 1327729 h 2250766"/>
              <a:gd name="connsiteX18" fmla="*/ 0 w 2183801"/>
              <a:gd name="connsiteY18" fmla="*/ 932141 h 2250766"/>
              <a:gd name="connsiteX19" fmla="*/ 0 w 2183801"/>
              <a:gd name="connsiteY19" fmla="*/ 932141 h 2250766"/>
              <a:gd name="connsiteX20" fmla="*/ 0 w 2183801"/>
              <a:gd name="connsiteY20" fmla="*/ 932146 h 2250766"/>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909917 w 2423251"/>
              <a:gd name="connsiteY4" fmla="*/ 690730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1209057 w 2423251"/>
              <a:gd name="connsiteY2" fmla="*/ 668416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183801"/>
              <a:gd name="connsiteY0" fmla="*/ 1046506 h 2365126"/>
              <a:gd name="connsiteX1" fmla="*/ 263730 w 2183801"/>
              <a:gd name="connsiteY1" fmla="*/ 782776 h 2365126"/>
              <a:gd name="connsiteX2" fmla="*/ 1209057 w 2183801"/>
              <a:gd name="connsiteY2" fmla="*/ 760462 h 2365126"/>
              <a:gd name="connsiteX3" fmla="*/ 1961588 w 2183801"/>
              <a:gd name="connsiteY3" fmla="*/ 0 h 2365126"/>
              <a:gd name="connsiteX4" fmla="*/ 1478117 w 2183801"/>
              <a:gd name="connsiteY4" fmla="*/ 793934 h 2365126"/>
              <a:gd name="connsiteX5" fmla="*/ 1920071 w 2183801"/>
              <a:gd name="connsiteY5" fmla="*/ 782776 h 2365126"/>
              <a:gd name="connsiteX6" fmla="*/ 2183801 w 2183801"/>
              <a:gd name="connsiteY6" fmla="*/ 1046506 h 2365126"/>
              <a:gd name="connsiteX7" fmla="*/ 2183801 w 2183801"/>
              <a:gd name="connsiteY7" fmla="*/ 1046501 h 2365126"/>
              <a:gd name="connsiteX8" fmla="*/ 2183801 w 2183801"/>
              <a:gd name="connsiteY8" fmla="*/ 1046501 h 2365126"/>
              <a:gd name="connsiteX9" fmla="*/ 2183801 w 2183801"/>
              <a:gd name="connsiteY9" fmla="*/ 1442089 h 2365126"/>
              <a:gd name="connsiteX10" fmla="*/ 2183801 w 2183801"/>
              <a:gd name="connsiteY10" fmla="*/ 2101396 h 2365126"/>
              <a:gd name="connsiteX11" fmla="*/ 1920071 w 2183801"/>
              <a:gd name="connsiteY11" fmla="*/ 2365126 h 2365126"/>
              <a:gd name="connsiteX12" fmla="*/ 909917 w 2183801"/>
              <a:gd name="connsiteY12" fmla="*/ 2365126 h 2365126"/>
              <a:gd name="connsiteX13" fmla="*/ 363967 w 2183801"/>
              <a:gd name="connsiteY13" fmla="*/ 2365126 h 2365126"/>
              <a:gd name="connsiteX14" fmla="*/ 363967 w 2183801"/>
              <a:gd name="connsiteY14" fmla="*/ 2365126 h 2365126"/>
              <a:gd name="connsiteX15" fmla="*/ 263730 w 2183801"/>
              <a:gd name="connsiteY15" fmla="*/ 2365126 h 2365126"/>
              <a:gd name="connsiteX16" fmla="*/ 0 w 2183801"/>
              <a:gd name="connsiteY16" fmla="*/ 2101396 h 2365126"/>
              <a:gd name="connsiteX17" fmla="*/ 0 w 2183801"/>
              <a:gd name="connsiteY17" fmla="*/ 1442089 h 2365126"/>
              <a:gd name="connsiteX18" fmla="*/ 0 w 2183801"/>
              <a:gd name="connsiteY18" fmla="*/ 1046501 h 2365126"/>
              <a:gd name="connsiteX19" fmla="*/ 0 w 2183801"/>
              <a:gd name="connsiteY19" fmla="*/ 1046501 h 2365126"/>
              <a:gd name="connsiteX20" fmla="*/ 0 w 2183801"/>
              <a:gd name="connsiteY20" fmla="*/ 1046506 h 2365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83801" h="2365126">
                <a:moveTo>
                  <a:pt x="0" y="1046506"/>
                </a:moveTo>
                <a:cubicBezTo>
                  <a:pt x="0" y="900852"/>
                  <a:pt x="118076" y="782776"/>
                  <a:pt x="263730" y="782776"/>
                </a:cubicBezTo>
                <a:lnTo>
                  <a:pt x="1209057" y="760462"/>
                </a:lnTo>
                <a:lnTo>
                  <a:pt x="1961588" y="0"/>
                </a:lnTo>
                <a:lnTo>
                  <a:pt x="1478117" y="793934"/>
                </a:lnTo>
                <a:lnTo>
                  <a:pt x="1920071" y="782776"/>
                </a:lnTo>
                <a:cubicBezTo>
                  <a:pt x="2065725" y="782776"/>
                  <a:pt x="2183801" y="900852"/>
                  <a:pt x="2183801" y="1046506"/>
                </a:cubicBezTo>
                <a:lnTo>
                  <a:pt x="2183801" y="1046501"/>
                </a:lnTo>
                <a:lnTo>
                  <a:pt x="2183801" y="1046501"/>
                </a:lnTo>
                <a:lnTo>
                  <a:pt x="2183801" y="1442089"/>
                </a:lnTo>
                <a:lnTo>
                  <a:pt x="2183801" y="2101396"/>
                </a:lnTo>
                <a:cubicBezTo>
                  <a:pt x="2183801" y="2247050"/>
                  <a:pt x="2065725" y="2365126"/>
                  <a:pt x="1920071" y="2365126"/>
                </a:cubicBezTo>
                <a:lnTo>
                  <a:pt x="909917" y="2365126"/>
                </a:lnTo>
                <a:lnTo>
                  <a:pt x="363967" y="2365126"/>
                </a:lnTo>
                <a:lnTo>
                  <a:pt x="363967" y="2365126"/>
                </a:lnTo>
                <a:lnTo>
                  <a:pt x="263730" y="2365126"/>
                </a:lnTo>
                <a:cubicBezTo>
                  <a:pt x="118076" y="2365126"/>
                  <a:pt x="0" y="2247050"/>
                  <a:pt x="0" y="2101396"/>
                </a:cubicBezTo>
                <a:lnTo>
                  <a:pt x="0" y="1442089"/>
                </a:lnTo>
                <a:lnTo>
                  <a:pt x="0" y="1046501"/>
                </a:lnTo>
                <a:lnTo>
                  <a:pt x="0" y="1046501"/>
                </a:lnTo>
                <a:lnTo>
                  <a:pt x="0" y="1046506"/>
                </a:lnTo>
                <a:close/>
              </a:path>
            </a:pathLst>
          </a:custGeom>
          <a:solidFill>
            <a:srgbClr val="78AAD6"/>
          </a:solidFill>
          <a:ln>
            <a:noFill/>
          </a:ln>
        </p:spPr>
        <p:txBody>
          <a:bodyPr spcFirstLastPara="1" wrap="square" lIns="0" tIns="0" rIns="0" bIns="0" anchor="t" anchorCtr="0">
            <a:noAutofit/>
          </a:bodyPr>
          <a:lstStyle/>
          <a:p>
            <a:endParaRPr sz="964"/>
          </a:p>
        </p:txBody>
      </p:sp>
      <p:sp>
        <p:nvSpPr>
          <p:cNvPr id="12" name="Google Shape;138;p17"/>
          <p:cNvSpPr txBox="1"/>
          <p:nvPr/>
        </p:nvSpPr>
        <p:spPr>
          <a:xfrm>
            <a:off x="1762309" y="3800330"/>
            <a:ext cx="2327721" cy="1143810"/>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800" b="1" dirty="0">
                <a:solidFill>
                  <a:srgbClr val="FFFFFF"/>
                </a:solidFill>
                <a:latin typeface="+mj-lt"/>
                <a:ea typeface="Trebuchet MS"/>
                <a:cs typeface="Trebuchet MS"/>
                <a:sym typeface="Trebuchet MS"/>
              </a:rPr>
              <a:t>data frame to transform</a:t>
            </a:r>
            <a:endParaRPr sz="2800" dirty="0">
              <a:latin typeface="+mj-lt"/>
              <a:ea typeface="Trebuchet MS"/>
              <a:cs typeface="Trebuchet MS"/>
              <a:sym typeface="Trebuchet MS"/>
            </a:endParaRPr>
          </a:p>
        </p:txBody>
      </p:sp>
      <p:sp>
        <p:nvSpPr>
          <p:cNvPr id="297" name="Google Shape;297;p32"/>
          <p:cNvSpPr/>
          <p:nvPr/>
        </p:nvSpPr>
        <p:spPr>
          <a:xfrm>
            <a:off x="4695596" y="2799128"/>
            <a:ext cx="4682084" cy="2235235"/>
          </a:xfrm>
          <a:custGeom>
            <a:avLst/>
            <a:gdLst/>
            <a:ahLst/>
            <a:cxnLst/>
            <a:rect l="l" t="t" r="r" b="b"/>
            <a:pathLst>
              <a:path w="5965190" h="3684270" extrusionOk="0">
                <a:moveTo>
                  <a:pt x="5608470" y="1066067"/>
                </a:moveTo>
                <a:lnTo>
                  <a:pt x="356337" y="1066067"/>
                </a:lnTo>
                <a:lnTo>
                  <a:pt x="307986" y="1069320"/>
                </a:lnTo>
                <a:lnTo>
                  <a:pt x="261611" y="1078796"/>
                </a:lnTo>
                <a:lnTo>
                  <a:pt x="217637" y="1094070"/>
                </a:lnTo>
                <a:lnTo>
                  <a:pt x="176489" y="1114718"/>
                </a:lnTo>
                <a:lnTo>
                  <a:pt x="138592" y="1140315"/>
                </a:lnTo>
                <a:lnTo>
                  <a:pt x="104371" y="1170437"/>
                </a:lnTo>
                <a:lnTo>
                  <a:pt x="74249" y="1204659"/>
                </a:lnTo>
                <a:lnTo>
                  <a:pt x="48651" y="1242556"/>
                </a:lnTo>
                <a:lnTo>
                  <a:pt x="28003" y="1283703"/>
                </a:lnTo>
                <a:lnTo>
                  <a:pt x="12729" y="1327677"/>
                </a:lnTo>
                <a:lnTo>
                  <a:pt x="3253" y="1374052"/>
                </a:lnTo>
                <a:lnTo>
                  <a:pt x="0" y="1422403"/>
                </a:lnTo>
                <a:lnTo>
                  <a:pt x="0" y="3327450"/>
                </a:lnTo>
                <a:lnTo>
                  <a:pt x="3253" y="3375802"/>
                </a:lnTo>
                <a:lnTo>
                  <a:pt x="12729" y="3422177"/>
                </a:lnTo>
                <a:lnTo>
                  <a:pt x="28003" y="3466150"/>
                </a:lnTo>
                <a:lnTo>
                  <a:pt x="48651" y="3507298"/>
                </a:lnTo>
                <a:lnTo>
                  <a:pt x="74249" y="3545195"/>
                </a:lnTo>
                <a:lnTo>
                  <a:pt x="104371" y="3579417"/>
                </a:lnTo>
                <a:lnTo>
                  <a:pt x="138592" y="3609539"/>
                </a:lnTo>
                <a:lnTo>
                  <a:pt x="176489" y="3635136"/>
                </a:lnTo>
                <a:lnTo>
                  <a:pt x="217637" y="3655784"/>
                </a:lnTo>
                <a:lnTo>
                  <a:pt x="261611" y="3671059"/>
                </a:lnTo>
                <a:lnTo>
                  <a:pt x="307986" y="3680535"/>
                </a:lnTo>
                <a:lnTo>
                  <a:pt x="356337" y="3683788"/>
                </a:lnTo>
                <a:lnTo>
                  <a:pt x="5608470" y="3683788"/>
                </a:lnTo>
                <a:lnTo>
                  <a:pt x="5656820" y="3680535"/>
                </a:lnTo>
                <a:lnTo>
                  <a:pt x="5703195" y="3671058"/>
                </a:lnTo>
                <a:lnTo>
                  <a:pt x="5747168" y="3655784"/>
                </a:lnTo>
                <a:lnTo>
                  <a:pt x="5788315" y="3635136"/>
                </a:lnTo>
                <a:lnTo>
                  <a:pt x="5826212" y="3609538"/>
                </a:lnTo>
                <a:lnTo>
                  <a:pt x="5860433" y="3579416"/>
                </a:lnTo>
                <a:lnTo>
                  <a:pt x="5890555" y="3545195"/>
                </a:lnTo>
                <a:lnTo>
                  <a:pt x="5916152" y="3507298"/>
                </a:lnTo>
                <a:lnTo>
                  <a:pt x="5936801" y="3466150"/>
                </a:lnTo>
                <a:lnTo>
                  <a:pt x="5952075" y="3422177"/>
                </a:lnTo>
                <a:lnTo>
                  <a:pt x="5961551" y="3375802"/>
                </a:lnTo>
                <a:lnTo>
                  <a:pt x="5964804" y="3327450"/>
                </a:lnTo>
                <a:lnTo>
                  <a:pt x="5964804" y="1422403"/>
                </a:lnTo>
                <a:lnTo>
                  <a:pt x="5961551" y="1374052"/>
                </a:lnTo>
                <a:lnTo>
                  <a:pt x="5952075" y="1327677"/>
                </a:lnTo>
                <a:lnTo>
                  <a:pt x="5936801" y="1283703"/>
                </a:lnTo>
                <a:lnTo>
                  <a:pt x="5916152" y="1242556"/>
                </a:lnTo>
                <a:lnTo>
                  <a:pt x="5890555" y="1204659"/>
                </a:lnTo>
                <a:lnTo>
                  <a:pt x="5860433" y="1170437"/>
                </a:lnTo>
                <a:lnTo>
                  <a:pt x="5826212" y="1140315"/>
                </a:lnTo>
                <a:lnTo>
                  <a:pt x="5788315" y="1114718"/>
                </a:lnTo>
                <a:lnTo>
                  <a:pt x="5747168" y="1094070"/>
                </a:lnTo>
                <a:lnTo>
                  <a:pt x="5703195" y="1078796"/>
                </a:lnTo>
                <a:lnTo>
                  <a:pt x="5656820" y="1069320"/>
                </a:lnTo>
                <a:lnTo>
                  <a:pt x="5608470" y="1066067"/>
                </a:lnTo>
                <a:close/>
              </a:path>
              <a:path w="5965190" h="3684270" extrusionOk="0">
                <a:moveTo>
                  <a:pt x="708093" y="0"/>
                </a:moveTo>
                <a:lnTo>
                  <a:pt x="603384" y="1066067"/>
                </a:lnTo>
                <a:lnTo>
                  <a:pt x="812802" y="1066067"/>
                </a:lnTo>
                <a:lnTo>
                  <a:pt x="708093" y="0"/>
                </a:lnTo>
                <a:close/>
              </a:path>
            </a:pathLst>
          </a:custGeom>
          <a:solidFill>
            <a:srgbClr val="A0C283"/>
          </a:solidFill>
          <a:ln>
            <a:noFill/>
          </a:ln>
        </p:spPr>
        <p:txBody>
          <a:bodyPr spcFirstLastPara="1" wrap="square" lIns="0" tIns="0" rIns="0" bIns="0" anchor="t" anchorCtr="0">
            <a:noAutofit/>
          </a:bodyPr>
          <a:lstStyle/>
          <a:p>
            <a:endParaRPr sz="964"/>
          </a:p>
        </p:txBody>
      </p:sp>
      <p:sp>
        <p:nvSpPr>
          <p:cNvPr id="298" name="Google Shape;298;p32"/>
          <p:cNvSpPr txBox="1"/>
          <p:nvPr/>
        </p:nvSpPr>
        <p:spPr>
          <a:xfrm>
            <a:off x="4690561" y="3394485"/>
            <a:ext cx="4443279" cy="1046571"/>
          </a:xfrm>
          <a:prstGeom prst="rect">
            <a:avLst/>
          </a:prstGeom>
          <a:noFill/>
          <a:ln>
            <a:noFill/>
          </a:ln>
        </p:spPr>
        <p:txBody>
          <a:bodyPr spcFirstLastPara="1" wrap="square" lIns="0" tIns="32652" rIns="0" bIns="0" anchor="t" anchorCtr="0">
            <a:noAutofit/>
          </a:bodyPr>
          <a:lstStyle/>
          <a:p>
            <a:pPr marL="6803" marR="2721" indent="-1360" algn="ctr">
              <a:lnSpc>
                <a:spcPct val="113506"/>
              </a:lnSpc>
            </a:pPr>
            <a:r>
              <a:rPr lang="en-US" sz="2800" b="1" dirty="0">
                <a:solidFill>
                  <a:srgbClr val="FFFFFF"/>
                </a:solidFill>
                <a:latin typeface="+mj-lt"/>
                <a:ea typeface="Trebuchet MS"/>
                <a:cs typeface="Trebuchet MS"/>
                <a:sym typeface="Trebuchet MS"/>
              </a:rPr>
              <a:t>one or more logical tests  </a:t>
            </a:r>
            <a:r>
              <a:rPr lang="en-US" sz="2800" dirty="0">
                <a:solidFill>
                  <a:srgbClr val="FFFFFF"/>
                </a:solidFill>
                <a:latin typeface="+mj-lt"/>
                <a:ea typeface="Calibri"/>
                <a:cs typeface="Calibri"/>
                <a:sym typeface="Calibri"/>
              </a:rPr>
              <a:t>(filter returns each row for  which the test is TRUE)</a:t>
            </a:r>
            <a:endParaRPr sz="2800" dirty="0">
              <a:latin typeface="+mj-lt"/>
              <a:ea typeface="Calibri"/>
              <a:cs typeface="Calibri"/>
              <a:sym typeface="Calibri"/>
            </a:endParaRPr>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6" name="Google Shape;293;p32"/>
          <p:cNvSpPr txBox="1">
            <a:spLocks/>
          </p:cNvSpPr>
          <p:nvPr/>
        </p:nvSpPr>
        <p:spPr>
          <a:xfrm>
            <a:off x="5143765" y="684400"/>
            <a:ext cx="1904470"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000" b="0" i="0" u="none" strike="noStrike" cap="none">
                <a:solidFill>
                  <a:srgbClr val="005493"/>
                </a:solidFill>
                <a:latin typeface="+mj-lt"/>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lgn="ctr"/>
            <a:r>
              <a:rPr lang="en-US">
                <a:solidFill>
                  <a:srgbClr val="000000"/>
                </a:solidFill>
              </a:rPr>
              <a:t>filter()</a:t>
            </a:r>
            <a:endParaRPr lang="en-US" dirty="0"/>
          </a:p>
        </p:txBody>
      </p:sp>
      <p:sp>
        <p:nvSpPr>
          <p:cNvPr id="17" name="Google Shape;296;p32"/>
          <p:cNvSpPr txBox="1"/>
          <p:nvPr/>
        </p:nvSpPr>
        <p:spPr>
          <a:xfrm>
            <a:off x="3377395" y="1789715"/>
            <a:ext cx="6232654" cy="575928"/>
          </a:xfrm>
          <a:prstGeom prst="rect">
            <a:avLst/>
          </a:prstGeom>
          <a:noFill/>
          <a:ln>
            <a:noFill/>
          </a:ln>
        </p:spPr>
        <p:txBody>
          <a:bodyPr spcFirstLastPara="1" wrap="square" lIns="0" tIns="6455" rIns="0" bIns="0" anchor="t" anchorCtr="0">
            <a:noAutofit/>
          </a:bodyPr>
          <a:lstStyle/>
          <a:p>
            <a:pPr marL="6803"/>
            <a:r>
              <a:rPr lang="en-US" sz="2800" dirty="0">
                <a:latin typeface="+mj-lt"/>
                <a:ea typeface="Calibri"/>
                <a:cs typeface="Calibri"/>
                <a:sym typeface="Calibri"/>
              </a:rPr>
              <a:t>Extract rows that meet logical criteria</a:t>
            </a:r>
            <a:endParaRPr sz="2800" dirty="0">
              <a:latin typeface="+mj-lt"/>
              <a:ea typeface="Calibri"/>
              <a:cs typeface="Calibri"/>
              <a:sym typeface="Calibri"/>
            </a:endParaRPr>
          </a:p>
        </p:txBody>
      </p:sp>
      <p:sp>
        <p:nvSpPr>
          <p:cNvPr id="2" name="Rounded Rectangle 1"/>
          <p:cNvSpPr/>
          <p:nvPr/>
        </p:nvSpPr>
        <p:spPr>
          <a:xfrm>
            <a:off x="4738686" y="2345004"/>
            <a:ext cx="3731544" cy="566814"/>
          </a:xfrm>
          <a:prstGeom prst="roundRect">
            <a:avLst/>
          </a:prstGeom>
          <a:solidFill>
            <a:srgbClr val="A0C283">
              <a:alpha val="8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p:cNvSpPr>
            <a:spLocks noGrp="1"/>
          </p:cNvSpPr>
          <p:nvPr>
            <p:ph type="sldNum" idx="12"/>
          </p:nvPr>
        </p:nvSpPr>
        <p:spPr/>
        <p:txBody>
          <a:bodyPr/>
          <a:lstStyle/>
          <a:p>
            <a:fld id="{00000000-1234-1234-1234-123412341234}" type="slidenum">
              <a:rPr lang="en-US" smtClean="0"/>
              <a:pPr/>
              <a:t>31</a:t>
            </a:fld>
            <a:endParaRPr lang="en-US"/>
          </a:p>
        </p:txBody>
      </p:sp>
    </p:spTree>
    <p:extLst>
      <p:ext uri="{BB962C8B-B14F-4D97-AF65-F5344CB8AC3E}">
        <p14:creationId xmlns:p14="http://schemas.microsoft.com/office/powerpoint/2010/main" val="33720543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Shape 340"/>
        <p:cNvGrpSpPr/>
        <p:nvPr/>
      </p:nvGrpSpPr>
      <p:grpSpPr>
        <a:xfrm>
          <a:off x="0" y="0"/>
          <a:ext cx="0" cy="0"/>
          <a:chOff x="0" y="0"/>
          <a:chExt cx="0" cy="0"/>
        </a:xfrm>
      </p:grpSpPr>
      <p:sp>
        <p:nvSpPr>
          <p:cNvPr id="342" name="Google Shape;342;p36"/>
          <p:cNvSpPr txBox="1">
            <a:spLocks noGrp="1"/>
          </p:cNvSpPr>
          <p:nvPr>
            <p:ph type="title"/>
          </p:nvPr>
        </p:nvSpPr>
        <p:spPr>
          <a:xfrm>
            <a:off x="4323129" y="671341"/>
            <a:ext cx="3535721"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Logical tests</a:t>
            </a:r>
            <a:endParaRPr dirty="0"/>
          </a:p>
        </p:txBody>
      </p:sp>
      <p:graphicFrame>
        <p:nvGraphicFramePr>
          <p:cNvPr id="344" name="Google Shape;344;p36"/>
          <p:cNvGraphicFramePr/>
          <p:nvPr>
            <p:extLst>
              <p:ext uri="{D42A27DB-BD31-4B8C-83A1-F6EECF244321}">
                <p14:modId xmlns:p14="http://schemas.microsoft.com/office/powerpoint/2010/main" val="3645425937"/>
              </p:ext>
            </p:extLst>
          </p:nvPr>
        </p:nvGraphicFramePr>
        <p:xfrm>
          <a:off x="2687324" y="1843423"/>
          <a:ext cx="7268900" cy="4552140"/>
        </p:xfrm>
        <a:graphic>
          <a:graphicData uri="http://schemas.openxmlformats.org/drawingml/2006/table">
            <a:tbl>
              <a:tblPr firstRow="1" bandRow="1">
                <a:noFill/>
                <a:tableStyleId>{809C1C93-8995-4D9E-87C8-A8817AF97DB9}</a:tableStyleId>
              </a:tblPr>
              <a:tblGrid>
                <a:gridCol w="2366752">
                  <a:extLst>
                    <a:ext uri="{9D8B030D-6E8A-4147-A177-3AD203B41FA5}">
                      <a16:colId xmlns:a16="http://schemas.microsoft.com/office/drawing/2014/main" val="20000"/>
                    </a:ext>
                  </a:extLst>
                </a:gridCol>
                <a:gridCol w="4902148">
                  <a:extLst>
                    <a:ext uri="{9D8B030D-6E8A-4147-A177-3AD203B41FA5}">
                      <a16:colId xmlns:a16="http://schemas.microsoft.com/office/drawing/2014/main" val="20001"/>
                    </a:ext>
                  </a:extLst>
                </a:gridCol>
              </a:tblGrid>
              <a:tr h="427339">
                <a:tc>
                  <a:txBody>
                    <a:bodyPr/>
                    <a:lstStyle/>
                    <a:p>
                      <a:pPr marL="12700" marR="0" lvl="0" indent="0" algn="ctr" rtl="0">
                        <a:lnSpc>
                          <a:spcPct val="100000"/>
                        </a:lnSpc>
                        <a:spcBef>
                          <a:spcPts val="0"/>
                        </a:spcBef>
                        <a:spcAft>
                          <a:spcPts val="0"/>
                        </a:spcAft>
                        <a:buNone/>
                      </a:pP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2800" u="none" strike="noStrike" cap="none" dirty="0">
                          <a:solidFill>
                            <a:srgbClr val="D6D6D6"/>
                          </a:solidFill>
                          <a:latin typeface="Consolas" panose="020B0609020204030204" pitchFamily="49" charset="0"/>
                          <a:ea typeface="Courier New"/>
                          <a:cs typeface="Consolas" panose="020B0609020204030204" pitchFamily="49" charset="0"/>
                          <a:sym typeface="Courier New"/>
                        </a:rPr>
                        <a:t> </a:t>
                      </a:r>
                      <a:r>
                        <a:rPr lang="en-US" sz="2800" u="none" strike="noStrike" cap="none" dirty="0">
                          <a:latin typeface="Consolas" panose="020B0609020204030204" pitchFamily="49" charset="0"/>
                          <a:ea typeface="Courier New"/>
                          <a:cs typeface="Consolas" panose="020B0609020204030204" pitchFamily="49" charset="0"/>
                          <a:sym typeface="Courier New"/>
                        </a:rPr>
                        <a:t>&lt; </a:t>
                      </a: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y</a:t>
                      </a:r>
                      <a:endParaRPr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endParaRPr>
                    </a:p>
                  </a:txBody>
                  <a:tcPr marL="0" marR="0" marT="38879"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2500" u="none" strike="noStrike" cap="none" dirty="0">
                          <a:latin typeface="+mj-lt"/>
                          <a:ea typeface="Calibri"/>
                          <a:cs typeface="Calibri"/>
                          <a:sym typeface="Calibri"/>
                        </a:rPr>
                        <a:t>Less than</a:t>
                      </a:r>
                      <a:endParaRPr sz="2500" u="none" strike="noStrike" cap="none" dirty="0">
                        <a:latin typeface="+mj-lt"/>
                        <a:ea typeface="Calibri"/>
                        <a:cs typeface="Calibri"/>
                        <a:sym typeface="Calibri"/>
                      </a:endParaRPr>
                    </a:p>
                  </a:txBody>
                  <a:tcPr marL="0" marR="0" marT="33509"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0"/>
                  </a:ext>
                </a:extLst>
              </a:tr>
              <a:tr h="427339">
                <a:tc>
                  <a:txBody>
                    <a:bodyPr/>
                    <a:lstStyle/>
                    <a:p>
                      <a:pPr marL="12700" marR="0" lvl="0" indent="0" algn="ctr" rtl="0">
                        <a:lnSpc>
                          <a:spcPct val="100000"/>
                        </a:lnSpc>
                        <a:spcBef>
                          <a:spcPts val="0"/>
                        </a:spcBef>
                        <a:spcAft>
                          <a:spcPts val="0"/>
                        </a:spcAft>
                        <a:buNone/>
                      </a:pP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2800" u="none" strike="noStrike" cap="none" dirty="0">
                          <a:solidFill>
                            <a:srgbClr val="D6D6D6"/>
                          </a:solidFill>
                          <a:latin typeface="Consolas" panose="020B0609020204030204" pitchFamily="49" charset="0"/>
                          <a:ea typeface="Courier New"/>
                          <a:cs typeface="Consolas" panose="020B0609020204030204" pitchFamily="49" charset="0"/>
                          <a:sym typeface="Courier New"/>
                        </a:rPr>
                        <a:t> </a:t>
                      </a:r>
                      <a:r>
                        <a:rPr lang="en-US" sz="2800" u="none" strike="noStrike" cap="none" dirty="0">
                          <a:latin typeface="Consolas" panose="020B0609020204030204" pitchFamily="49" charset="0"/>
                          <a:ea typeface="Courier New"/>
                          <a:cs typeface="Consolas" panose="020B0609020204030204" pitchFamily="49" charset="0"/>
                          <a:sym typeface="Courier New"/>
                        </a:rPr>
                        <a:t>&gt; </a:t>
                      </a: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y</a:t>
                      </a:r>
                      <a:endParaRPr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endParaRPr>
                    </a:p>
                  </a:txBody>
                  <a:tcPr marL="0" marR="0" marT="36964"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2500" u="none" strike="noStrike" cap="none" dirty="0">
                          <a:latin typeface="+mj-lt"/>
                          <a:ea typeface="Calibri"/>
                          <a:cs typeface="Calibri"/>
                          <a:sym typeface="Calibri"/>
                        </a:rPr>
                        <a:t>Greater than</a:t>
                      </a:r>
                      <a:endParaRPr sz="2500" u="none" strike="noStrike" cap="none" dirty="0">
                        <a:latin typeface="+mj-lt"/>
                        <a:ea typeface="Calibri"/>
                        <a:cs typeface="Calibri"/>
                        <a:sym typeface="Calibri"/>
                      </a:endParaRPr>
                    </a:p>
                  </a:txBody>
                  <a:tcPr marL="0" marR="0" marT="37728"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1"/>
                  </a:ext>
                </a:extLst>
              </a:tr>
              <a:tr h="427339">
                <a:tc>
                  <a:txBody>
                    <a:bodyPr/>
                    <a:lstStyle/>
                    <a:p>
                      <a:pPr marL="0" marR="0" lvl="0" indent="0" algn="ctr" rtl="0">
                        <a:lnSpc>
                          <a:spcPct val="100000"/>
                        </a:lnSpc>
                        <a:spcBef>
                          <a:spcPts val="0"/>
                        </a:spcBef>
                        <a:spcAft>
                          <a:spcPts val="0"/>
                        </a:spcAft>
                        <a:buNone/>
                      </a:pP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2800" u="none" strike="noStrike" cap="none" dirty="0">
                          <a:solidFill>
                            <a:srgbClr val="D6D6D6"/>
                          </a:solidFill>
                          <a:latin typeface="Consolas" panose="020B0609020204030204" pitchFamily="49" charset="0"/>
                          <a:ea typeface="Courier New"/>
                          <a:cs typeface="Consolas" panose="020B0609020204030204" pitchFamily="49" charset="0"/>
                          <a:sym typeface="Courier New"/>
                        </a:rPr>
                        <a:t> </a:t>
                      </a:r>
                      <a:r>
                        <a:rPr lang="en-US" sz="2800" u="none" strike="noStrike" cap="none" dirty="0">
                          <a:latin typeface="Consolas" panose="020B0609020204030204" pitchFamily="49" charset="0"/>
                          <a:ea typeface="Courier New"/>
                          <a:cs typeface="Consolas" panose="020B0609020204030204" pitchFamily="49" charset="0"/>
                          <a:sym typeface="Courier New"/>
                        </a:rPr>
                        <a:t>== </a:t>
                      </a: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y</a:t>
                      </a:r>
                      <a:endParaRPr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endParaRPr>
                    </a:p>
                  </a:txBody>
                  <a:tcPr marL="0" marR="0" marT="41210"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2500" u="none" strike="noStrike" cap="none" dirty="0">
                          <a:latin typeface="+mj-lt"/>
                          <a:ea typeface="Calibri"/>
                          <a:cs typeface="Calibri"/>
                          <a:sym typeface="Calibri"/>
                        </a:rPr>
                        <a:t>Equal to</a:t>
                      </a:r>
                      <a:endParaRPr sz="2500" u="none" strike="noStrike" cap="none" dirty="0">
                        <a:latin typeface="+mj-lt"/>
                        <a:ea typeface="Calibri"/>
                        <a:cs typeface="Calibri"/>
                        <a:sym typeface="Calibri"/>
                      </a:endParaRPr>
                    </a:p>
                  </a:txBody>
                  <a:tcPr marL="0" marR="0" marT="35813"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2"/>
                  </a:ext>
                </a:extLst>
              </a:tr>
              <a:tr h="427339">
                <a:tc>
                  <a:txBody>
                    <a:bodyPr/>
                    <a:lstStyle/>
                    <a:p>
                      <a:pPr marL="0" marR="0" lvl="0" indent="0" algn="ctr" rtl="0">
                        <a:lnSpc>
                          <a:spcPct val="100000"/>
                        </a:lnSpc>
                        <a:spcBef>
                          <a:spcPts val="0"/>
                        </a:spcBef>
                        <a:spcAft>
                          <a:spcPts val="0"/>
                        </a:spcAft>
                        <a:buNone/>
                      </a:pP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2800" u="none" strike="noStrike" cap="none" dirty="0">
                          <a:solidFill>
                            <a:srgbClr val="D6D6D6"/>
                          </a:solidFill>
                          <a:latin typeface="Consolas" panose="020B0609020204030204" pitchFamily="49" charset="0"/>
                          <a:ea typeface="Courier New"/>
                          <a:cs typeface="Consolas" panose="020B0609020204030204" pitchFamily="49" charset="0"/>
                          <a:sym typeface="Courier New"/>
                        </a:rPr>
                        <a:t> </a:t>
                      </a:r>
                      <a:r>
                        <a:rPr lang="en-US" sz="2800" u="none" strike="noStrike" cap="none" dirty="0">
                          <a:latin typeface="Consolas" panose="020B0609020204030204" pitchFamily="49" charset="0"/>
                          <a:ea typeface="Courier New"/>
                          <a:cs typeface="Consolas" panose="020B0609020204030204" pitchFamily="49" charset="0"/>
                          <a:sym typeface="Courier New"/>
                        </a:rPr>
                        <a:t>&lt;= </a:t>
                      </a: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y</a:t>
                      </a:r>
                      <a:endParaRPr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endParaRPr>
                    </a:p>
                  </a:txBody>
                  <a:tcPr marL="0" marR="0" marT="39281"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2500" u="none" strike="noStrike" cap="none" dirty="0">
                          <a:latin typeface="+mj-lt"/>
                          <a:ea typeface="Calibri"/>
                          <a:cs typeface="Calibri"/>
                          <a:sym typeface="Calibri"/>
                        </a:rPr>
                        <a:t>Less than or equal to</a:t>
                      </a:r>
                      <a:endParaRPr sz="2500" u="none" strike="noStrike" cap="none" dirty="0">
                        <a:latin typeface="+mj-lt"/>
                        <a:ea typeface="Calibri"/>
                        <a:cs typeface="Calibri"/>
                        <a:sym typeface="Calibri"/>
                      </a:endParaRPr>
                    </a:p>
                  </a:txBody>
                  <a:tcPr marL="0" marR="0" marT="33884"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3"/>
                  </a:ext>
                </a:extLst>
              </a:tr>
              <a:tr h="789619">
                <a:tc>
                  <a:txBody>
                    <a:bodyPr/>
                    <a:lstStyle/>
                    <a:p>
                      <a:pPr marL="0" marR="0" lvl="0" indent="0" algn="ctr" rtl="0">
                        <a:lnSpc>
                          <a:spcPct val="100000"/>
                        </a:lnSpc>
                        <a:spcBef>
                          <a:spcPts val="0"/>
                        </a:spcBef>
                        <a:spcAft>
                          <a:spcPts val="0"/>
                        </a:spcAft>
                        <a:buNone/>
                      </a:pP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2800" u="none" strike="noStrike" cap="none" dirty="0">
                          <a:solidFill>
                            <a:srgbClr val="D6D6D6"/>
                          </a:solidFill>
                          <a:latin typeface="Consolas" panose="020B0609020204030204" pitchFamily="49" charset="0"/>
                          <a:ea typeface="Courier New"/>
                          <a:cs typeface="Consolas" panose="020B0609020204030204" pitchFamily="49" charset="0"/>
                          <a:sym typeface="Courier New"/>
                        </a:rPr>
                        <a:t> </a:t>
                      </a:r>
                      <a:r>
                        <a:rPr lang="en-US" sz="2800" u="none" strike="noStrike" cap="none" dirty="0">
                          <a:latin typeface="Consolas" panose="020B0609020204030204" pitchFamily="49" charset="0"/>
                          <a:ea typeface="Courier New"/>
                          <a:cs typeface="Consolas" panose="020B0609020204030204" pitchFamily="49" charset="0"/>
                          <a:sym typeface="Courier New"/>
                        </a:rPr>
                        <a:t>&gt;= </a:t>
                      </a: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y</a:t>
                      </a:r>
                      <a:endParaRPr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endParaRPr>
                    </a:p>
                  </a:txBody>
                  <a:tcPr marL="0" marR="0" marT="37353"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2500" u="none" strike="noStrike" cap="none" dirty="0">
                          <a:latin typeface="+mj-lt"/>
                          <a:ea typeface="Calibri"/>
                          <a:cs typeface="Calibri"/>
                          <a:sym typeface="Calibri"/>
                        </a:rPr>
                        <a:t>Greater than or equal to</a:t>
                      </a:r>
                      <a:endParaRPr sz="2500" u="none" strike="noStrike" cap="none" dirty="0">
                        <a:latin typeface="+mj-lt"/>
                        <a:ea typeface="Calibri"/>
                        <a:cs typeface="Calibri"/>
                        <a:sym typeface="Calibri"/>
                      </a:endParaRPr>
                    </a:p>
                  </a:txBody>
                  <a:tcPr marL="0" marR="0" marT="38504"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4"/>
                  </a:ext>
                </a:extLst>
              </a:tr>
              <a:tr h="427339">
                <a:tc>
                  <a:txBody>
                    <a:bodyPr/>
                    <a:lstStyle/>
                    <a:p>
                      <a:pPr marL="0" marR="0" lvl="0" indent="0" algn="ctr" rtl="0">
                        <a:lnSpc>
                          <a:spcPct val="100000"/>
                        </a:lnSpc>
                        <a:spcBef>
                          <a:spcPts val="0"/>
                        </a:spcBef>
                        <a:spcAft>
                          <a:spcPts val="0"/>
                        </a:spcAft>
                        <a:buNone/>
                      </a:pP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2800" u="none" strike="noStrike" cap="none" dirty="0">
                          <a:solidFill>
                            <a:srgbClr val="D6D6D6"/>
                          </a:solidFill>
                          <a:latin typeface="Consolas" panose="020B0609020204030204" pitchFamily="49" charset="0"/>
                          <a:ea typeface="Courier New"/>
                          <a:cs typeface="Consolas" panose="020B0609020204030204" pitchFamily="49" charset="0"/>
                          <a:sym typeface="Courier New"/>
                        </a:rPr>
                        <a:t> </a:t>
                      </a:r>
                      <a:r>
                        <a:rPr lang="en-US" sz="2800" u="none" strike="noStrike" cap="none" dirty="0">
                          <a:latin typeface="Consolas" panose="020B0609020204030204" pitchFamily="49" charset="0"/>
                          <a:ea typeface="Courier New"/>
                          <a:cs typeface="Consolas" panose="020B0609020204030204" pitchFamily="49" charset="0"/>
                          <a:sym typeface="Courier New"/>
                        </a:rPr>
                        <a:t>!= </a:t>
                      </a: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y</a:t>
                      </a:r>
                      <a:endParaRPr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endParaRPr>
                    </a:p>
                  </a:txBody>
                  <a:tcPr marL="0" marR="0" marT="41973"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2500" u="none" strike="noStrike" cap="none" dirty="0">
                          <a:latin typeface="+mj-lt"/>
                          <a:ea typeface="Calibri"/>
                          <a:cs typeface="Calibri"/>
                          <a:sym typeface="Calibri"/>
                        </a:rPr>
                        <a:t>Not equal to</a:t>
                      </a:r>
                      <a:endParaRPr sz="2500" u="none" strike="noStrike" cap="none" dirty="0">
                        <a:latin typeface="+mj-lt"/>
                        <a:ea typeface="Calibri"/>
                        <a:cs typeface="Calibri"/>
                        <a:sym typeface="Calibri"/>
                      </a:endParaRPr>
                    </a:p>
                  </a:txBody>
                  <a:tcPr marL="0" marR="0" marT="36576"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5"/>
                  </a:ext>
                </a:extLst>
              </a:tr>
              <a:tr h="427339">
                <a:tc>
                  <a:txBody>
                    <a:bodyPr/>
                    <a:lstStyle/>
                    <a:p>
                      <a:pPr marL="0" marR="0" lvl="0" indent="0" algn="ctr" rtl="0">
                        <a:lnSpc>
                          <a:spcPct val="100000"/>
                        </a:lnSpc>
                        <a:spcBef>
                          <a:spcPts val="0"/>
                        </a:spcBef>
                        <a:spcAft>
                          <a:spcPts val="0"/>
                        </a:spcAft>
                        <a:buNone/>
                      </a:pP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2800" u="none" strike="noStrike" cap="none" dirty="0">
                          <a:solidFill>
                            <a:srgbClr val="D6D6D6"/>
                          </a:solidFill>
                          <a:latin typeface="Consolas" panose="020B0609020204030204" pitchFamily="49" charset="0"/>
                          <a:ea typeface="Courier New"/>
                          <a:cs typeface="Consolas" panose="020B0609020204030204" pitchFamily="49" charset="0"/>
                          <a:sym typeface="Courier New"/>
                        </a:rPr>
                        <a:t> </a:t>
                      </a:r>
                      <a:r>
                        <a:rPr lang="en-US" sz="2800" u="none" strike="noStrike" cap="none" dirty="0">
                          <a:latin typeface="Consolas" panose="020B0609020204030204" pitchFamily="49" charset="0"/>
                          <a:ea typeface="Courier New"/>
                          <a:cs typeface="Consolas" panose="020B0609020204030204" pitchFamily="49" charset="0"/>
                          <a:sym typeface="Courier New"/>
                        </a:rPr>
                        <a:t>%in% </a:t>
                      </a: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y</a:t>
                      </a:r>
                      <a:endParaRPr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endParaRPr>
                    </a:p>
                  </a:txBody>
                  <a:tcPr marL="0" marR="0" marT="40058"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2500" u="none" strike="noStrike" cap="none" dirty="0">
                          <a:latin typeface="+mj-lt"/>
                          <a:ea typeface="Calibri"/>
                          <a:cs typeface="Calibri"/>
                          <a:sym typeface="Calibri"/>
                        </a:rPr>
                        <a:t>Group membership</a:t>
                      </a:r>
                      <a:endParaRPr sz="2500" u="none" strike="noStrike" cap="none" dirty="0">
                        <a:latin typeface="+mj-lt"/>
                        <a:ea typeface="Calibri"/>
                        <a:cs typeface="Calibri"/>
                        <a:sym typeface="Calibri"/>
                      </a:endParaRPr>
                    </a:p>
                  </a:txBody>
                  <a:tcPr marL="0" marR="0" marT="34272"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6"/>
                  </a:ext>
                </a:extLst>
              </a:tr>
              <a:tr h="427339">
                <a:tc>
                  <a:txBody>
                    <a:bodyPr/>
                    <a:lstStyle/>
                    <a:p>
                      <a:pPr marL="0" marR="0" lvl="0" indent="0" algn="ctr" rtl="0">
                        <a:lnSpc>
                          <a:spcPct val="100000"/>
                        </a:lnSpc>
                        <a:spcBef>
                          <a:spcPts val="0"/>
                        </a:spcBef>
                        <a:spcAft>
                          <a:spcPts val="0"/>
                        </a:spcAft>
                        <a:buNone/>
                      </a:pPr>
                      <a:r>
                        <a:rPr lang="en-US" sz="2800" u="none" strike="noStrike" cap="none" dirty="0">
                          <a:latin typeface="Consolas" panose="020B0609020204030204" pitchFamily="49" charset="0"/>
                          <a:ea typeface="Courier New"/>
                          <a:cs typeface="Consolas" panose="020B0609020204030204" pitchFamily="49" charset="0"/>
                          <a:sym typeface="Courier New"/>
                        </a:rPr>
                        <a:t>is.na(</a:t>
                      </a:r>
                      <a:r>
                        <a:rPr lang="en-US" sz="280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2800" u="none" strike="noStrike" cap="none" dirty="0">
                          <a:latin typeface="Consolas" panose="020B0609020204030204" pitchFamily="49" charset="0"/>
                          <a:ea typeface="Courier New"/>
                          <a:cs typeface="Consolas" panose="020B0609020204030204" pitchFamily="49" charset="0"/>
                          <a:sym typeface="Courier New"/>
                        </a:rPr>
                        <a:t>)</a:t>
                      </a:r>
                      <a:endParaRPr sz="2800" u="none" strike="noStrike" cap="none" dirty="0">
                        <a:latin typeface="Consolas" panose="020B0609020204030204" pitchFamily="49" charset="0"/>
                        <a:ea typeface="Courier New"/>
                        <a:cs typeface="Consolas" panose="020B0609020204030204" pitchFamily="49" charset="0"/>
                        <a:sym typeface="Courier New"/>
                      </a:endParaRPr>
                    </a:p>
                  </a:txBody>
                  <a:tcPr marL="0" marR="0" marT="38129"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2500" u="none" strike="noStrike" cap="none" dirty="0">
                          <a:latin typeface="+mj-lt"/>
                          <a:ea typeface="Calibri"/>
                          <a:cs typeface="Calibri"/>
                          <a:sym typeface="Calibri"/>
                        </a:rPr>
                        <a:t>Is NA</a:t>
                      </a:r>
                      <a:endParaRPr sz="2500" u="none" strike="noStrike" cap="none" dirty="0">
                        <a:latin typeface="+mj-lt"/>
                        <a:ea typeface="Calibri"/>
                        <a:cs typeface="Calibri"/>
                        <a:sym typeface="Calibri"/>
                      </a:endParaRPr>
                    </a:p>
                  </a:txBody>
                  <a:tcPr marL="0" marR="0" marT="32357"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7"/>
                  </a:ext>
                </a:extLst>
              </a:tr>
              <a:tr h="498987">
                <a:tc>
                  <a:txBody>
                    <a:bodyPr/>
                    <a:lstStyle/>
                    <a:p>
                      <a:pPr marL="12700" marR="0" lvl="0" indent="0" algn="ctr" rtl="0">
                        <a:lnSpc>
                          <a:spcPct val="100000"/>
                        </a:lnSpc>
                        <a:spcBef>
                          <a:spcPts val="0"/>
                        </a:spcBef>
                        <a:spcAft>
                          <a:spcPts val="0"/>
                        </a:spcAft>
                        <a:buNone/>
                      </a:pPr>
                      <a:r>
                        <a:rPr lang="en-US" sz="2800" u="none" strike="noStrike" cap="none" dirty="0">
                          <a:latin typeface="Consolas" panose="020B0609020204030204" pitchFamily="49" charset="0"/>
                          <a:ea typeface="Courier New"/>
                          <a:cs typeface="Consolas" panose="020B0609020204030204" pitchFamily="49" charset="0"/>
                          <a:sym typeface="Courier New"/>
                        </a:rPr>
                        <a:t>!is.na(</a:t>
                      </a:r>
                      <a:r>
                        <a:rPr lang="en-US" sz="280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2800" u="none" strike="noStrike" cap="none" dirty="0">
                          <a:latin typeface="Consolas" panose="020B0609020204030204" pitchFamily="49" charset="0"/>
                          <a:ea typeface="Courier New"/>
                          <a:cs typeface="Consolas" panose="020B0609020204030204" pitchFamily="49" charset="0"/>
                          <a:sym typeface="Courier New"/>
                        </a:rPr>
                        <a:t>)</a:t>
                      </a:r>
                      <a:endParaRPr sz="2800" u="none" strike="noStrike" cap="none" dirty="0">
                        <a:latin typeface="Consolas" panose="020B0609020204030204" pitchFamily="49" charset="0"/>
                        <a:ea typeface="Courier New"/>
                        <a:cs typeface="Consolas" panose="020B0609020204030204" pitchFamily="49" charset="0"/>
                        <a:sym typeface="Courier New"/>
                      </a:endParaRPr>
                    </a:p>
                  </a:txBody>
                  <a:tcPr marL="0" marR="0" marT="35813"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2500" u="none" strike="noStrike" cap="none" dirty="0">
                          <a:latin typeface="+mj-lt"/>
                          <a:ea typeface="Calibri"/>
                          <a:cs typeface="Calibri"/>
                          <a:sym typeface="Calibri"/>
                        </a:rPr>
                        <a:t>Is not NA</a:t>
                      </a:r>
                      <a:endParaRPr sz="2500" u="none" strike="noStrike" cap="none" dirty="0">
                        <a:latin typeface="+mj-lt"/>
                        <a:ea typeface="Calibri"/>
                        <a:cs typeface="Calibri"/>
                        <a:sym typeface="Calibri"/>
                      </a:endParaRPr>
                    </a:p>
                  </a:txBody>
                  <a:tcPr marL="0" marR="0" marT="36964"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8"/>
                  </a:ext>
                </a:extLst>
              </a:tr>
            </a:tbl>
          </a:graphicData>
        </a:graphic>
      </p:graphicFrame>
      <p:sp>
        <p:nvSpPr>
          <p:cNvPr id="6"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 name="Slide Number Placeholder 1"/>
          <p:cNvSpPr>
            <a:spLocks noGrp="1"/>
          </p:cNvSpPr>
          <p:nvPr>
            <p:ph type="sldNum" idx="12"/>
          </p:nvPr>
        </p:nvSpPr>
        <p:spPr/>
        <p:txBody>
          <a:bodyPr/>
          <a:lstStyle/>
          <a:p>
            <a:fld id="{00000000-1234-1234-1234-123412341234}" type="slidenum">
              <a:rPr lang="en-US" smtClean="0"/>
              <a:pPr/>
              <a:t>32</a:t>
            </a:fld>
            <a:endParaRPr lang="en-US"/>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0" name="Shape 480"/>
          <p:cNvSpPr txBox="1">
            <a:spLocks noGrp="1"/>
          </p:cNvSpPr>
          <p:nvPr>
            <p:ph type="title" idx="4294967295"/>
          </p:nvPr>
        </p:nvSpPr>
        <p:spPr>
          <a:xfrm>
            <a:off x="2490955" y="178594"/>
            <a:ext cx="7358063" cy="1714501"/>
          </a:xfrm>
          <a:prstGeom prst="rect">
            <a:avLst/>
          </a:prstGeom>
        </p:spPr>
        <p:txBody>
          <a:bodyPr spcFirstLastPara="1" wrap="square" lIns="35719" tIns="35719" rIns="35719" bIns="35719" anchor="t" anchorCtr="0"/>
          <a:lstStyle>
            <a:lvl1pPr algn="ctr" defTabSz="584200">
              <a:defRPr sz="10000" cap="none">
                <a:solidFill>
                  <a:srgbClr val="005493"/>
                </a:solidFill>
              </a:defRPr>
            </a:lvl1pPr>
          </a:lstStyle>
          <a:p>
            <a:r>
              <a:t>Pop Quiz</a:t>
            </a:r>
          </a:p>
        </p:txBody>
      </p:sp>
      <p:sp>
        <p:nvSpPr>
          <p:cNvPr id="481" name="Shape 481"/>
          <p:cNvSpPr txBox="1">
            <a:spLocks noGrp="1"/>
          </p:cNvSpPr>
          <p:nvPr>
            <p:ph type="body" sz="quarter" idx="4294967295"/>
          </p:nvPr>
        </p:nvSpPr>
        <p:spPr>
          <a:xfrm>
            <a:off x="2356811" y="1788884"/>
            <a:ext cx="7626350" cy="1257779"/>
          </a:xfrm>
          <a:prstGeom prst="rect">
            <a:avLst/>
          </a:prstGeom>
        </p:spPr>
        <p:txBody>
          <a:bodyPr spcFirstLastPara="1" wrap="square" lIns="0" tIns="0" rIns="0" bIns="0" anchor="t" anchorCtr="0"/>
          <a:lstStyle>
            <a:lvl1pPr marL="0" indent="0" defTabSz="560831">
              <a:spcBef>
                <a:spcPts val="2300"/>
              </a:spcBef>
              <a:buSzTx/>
              <a:buNone/>
              <a:defRPr sz="5760">
                <a:solidFill>
                  <a:srgbClr val="005493"/>
                </a:solidFill>
              </a:defRPr>
            </a:lvl1pPr>
          </a:lstStyle>
          <a:p>
            <a:pPr algn="ctr"/>
            <a:r>
              <a:rPr dirty="0"/>
              <a:t>What is the result?</a:t>
            </a:r>
          </a:p>
        </p:txBody>
      </p:sp>
      <p:sp>
        <p:nvSpPr>
          <p:cNvPr id="482" name="Shape 482"/>
          <p:cNvSpPr/>
          <p:nvPr/>
        </p:nvSpPr>
        <p:spPr>
          <a:xfrm>
            <a:off x="5270501" y="3046663"/>
            <a:ext cx="1798971" cy="76467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normAutofit/>
          </a:bodyPr>
          <a:lstStyle>
            <a:lvl1pPr>
              <a:spcBef>
                <a:spcPts val="2400"/>
              </a:spcBef>
              <a:defRPr sz="7500" b="1">
                <a:solidFill>
                  <a:srgbClr val="005493"/>
                </a:solidFill>
                <a:latin typeface="Helvetica"/>
                <a:ea typeface="Helvetica"/>
                <a:cs typeface="Helvetica"/>
                <a:sym typeface="Helvetica"/>
              </a:defRPr>
            </a:lvl1pPr>
          </a:lstStyle>
          <a:p>
            <a:r>
              <a:rPr sz="3750" dirty="0">
                <a:latin typeface="Consolas" panose="020B0609020204030204" pitchFamily="49" charset="0"/>
              </a:rPr>
              <a:t>1 == 1</a:t>
            </a:r>
          </a:p>
        </p:txBody>
      </p:sp>
      <p:sp>
        <p:nvSpPr>
          <p:cNvPr id="2" name="Slide Number Placeholder 1"/>
          <p:cNvSpPr>
            <a:spLocks noGrp="1"/>
          </p:cNvSpPr>
          <p:nvPr>
            <p:ph type="sldNum" sz="quarter" idx="2"/>
          </p:nvPr>
        </p:nvSpPr>
        <p:spPr/>
        <p:txBody>
          <a:bodyPr/>
          <a:lstStyle/>
          <a:p>
            <a:pPr algn="r"/>
            <a:fld id="{86CB4B4D-7CA3-9044-876B-883B54F8677D}" type="slidenum">
              <a:rPr lang="en-US" smtClean="0"/>
              <a:pPr algn="r"/>
              <a:t>33</a:t>
            </a:fld>
            <a:endParaRPr lang="en-US"/>
          </a:p>
        </p:txBody>
      </p:sp>
    </p:spTree>
    <p:extLst>
      <p:ext uri="{BB962C8B-B14F-4D97-AF65-F5344CB8AC3E}">
        <p14:creationId xmlns:p14="http://schemas.microsoft.com/office/powerpoint/2010/main" val="1217774732"/>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0" name="Shape 480"/>
          <p:cNvSpPr txBox="1">
            <a:spLocks noGrp="1"/>
          </p:cNvSpPr>
          <p:nvPr>
            <p:ph type="title" idx="4294967295"/>
          </p:nvPr>
        </p:nvSpPr>
        <p:spPr>
          <a:xfrm>
            <a:off x="2490955" y="178594"/>
            <a:ext cx="7358063" cy="1714501"/>
          </a:xfrm>
          <a:prstGeom prst="rect">
            <a:avLst/>
          </a:prstGeom>
        </p:spPr>
        <p:txBody>
          <a:bodyPr spcFirstLastPara="1" wrap="square" lIns="35719" tIns="35719" rIns="35719" bIns="35719" anchor="t" anchorCtr="0"/>
          <a:lstStyle>
            <a:lvl1pPr algn="ctr" defTabSz="584200">
              <a:defRPr sz="10000" cap="none">
                <a:solidFill>
                  <a:srgbClr val="005493"/>
                </a:solidFill>
              </a:defRPr>
            </a:lvl1pPr>
          </a:lstStyle>
          <a:p>
            <a:r>
              <a:t>Pop Quiz</a:t>
            </a:r>
          </a:p>
        </p:txBody>
      </p:sp>
      <p:sp>
        <p:nvSpPr>
          <p:cNvPr id="481" name="Shape 481"/>
          <p:cNvSpPr txBox="1">
            <a:spLocks noGrp="1"/>
          </p:cNvSpPr>
          <p:nvPr>
            <p:ph type="body" sz="quarter" idx="4294967295"/>
          </p:nvPr>
        </p:nvSpPr>
        <p:spPr>
          <a:xfrm>
            <a:off x="2356811" y="1788884"/>
            <a:ext cx="7626350" cy="1257779"/>
          </a:xfrm>
          <a:prstGeom prst="rect">
            <a:avLst/>
          </a:prstGeom>
        </p:spPr>
        <p:txBody>
          <a:bodyPr spcFirstLastPara="1" wrap="square" lIns="0" tIns="0" rIns="0" bIns="0" anchor="t" anchorCtr="0"/>
          <a:lstStyle>
            <a:lvl1pPr marL="0" indent="0" defTabSz="560831">
              <a:spcBef>
                <a:spcPts val="2300"/>
              </a:spcBef>
              <a:buSzTx/>
              <a:buNone/>
              <a:defRPr sz="5760">
                <a:solidFill>
                  <a:srgbClr val="005493"/>
                </a:solidFill>
              </a:defRPr>
            </a:lvl1pPr>
          </a:lstStyle>
          <a:p>
            <a:pPr algn="ctr"/>
            <a:r>
              <a:rPr dirty="0"/>
              <a:t>What is the result?</a:t>
            </a:r>
          </a:p>
        </p:txBody>
      </p:sp>
      <p:sp>
        <p:nvSpPr>
          <p:cNvPr id="482" name="Shape 482"/>
          <p:cNvSpPr/>
          <p:nvPr/>
        </p:nvSpPr>
        <p:spPr>
          <a:xfrm>
            <a:off x="4636461" y="3046663"/>
            <a:ext cx="3067049" cy="76467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normAutofit/>
          </a:bodyPr>
          <a:lstStyle>
            <a:lvl1pPr>
              <a:spcBef>
                <a:spcPts val="2400"/>
              </a:spcBef>
              <a:defRPr sz="7500" b="1">
                <a:solidFill>
                  <a:srgbClr val="005493"/>
                </a:solidFill>
                <a:latin typeface="Helvetica"/>
                <a:ea typeface="Helvetica"/>
                <a:cs typeface="Helvetica"/>
                <a:sym typeface="Helvetica"/>
              </a:defRPr>
            </a:lvl1pPr>
          </a:lstStyle>
          <a:p>
            <a:pPr algn="ctr"/>
            <a:r>
              <a:rPr lang="en-US" sz="3750" dirty="0">
                <a:latin typeface="Consolas" panose="020B0609020204030204" pitchFamily="49" charset="0"/>
              </a:rPr>
              <a:t>3</a:t>
            </a:r>
            <a:r>
              <a:rPr sz="3750" dirty="0">
                <a:latin typeface="Consolas" panose="020B0609020204030204" pitchFamily="49" charset="0"/>
              </a:rPr>
              <a:t> </a:t>
            </a:r>
            <a:r>
              <a:rPr lang="en-US" sz="3750" dirty="0">
                <a:latin typeface="Consolas" panose="020B0609020204030204" pitchFamily="49" charset="0"/>
              </a:rPr>
              <a:t>!=</a:t>
            </a:r>
            <a:r>
              <a:rPr sz="3750" dirty="0">
                <a:latin typeface="Consolas" panose="020B0609020204030204" pitchFamily="49" charset="0"/>
              </a:rPr>
              <a:t> </a:t>
            </a:r>
            <a:r>
              <a:rPr lang="en-US" sz="3750" dirty="0">
                <a:latin typeface="Consolas" panose="020B0609020204030204" pitchFamily="49" charset="0"/>
              </a:rPr>
              <a:t>1</a:t>
            </a:r>
            <a:endParaRPr sz="3750" dirty="0">
              <a:latin typeface="Consolas" panose="020B0609020204030204" pitchFamily="49" charset="0"/>
            </a:endParaRPr>
          </a:p>
        </p:txBody>
      </p:sp>
      <p:sp>
        <p:nvSpPr>
          <p:cNvPr id="2" name="Slide Number Placeholder 1"/>
          <p:cNvSpPr>
            <a:spLocks noGrp="1"/>
          </p:cNvSpPr>
          <p:nvPr>
            <p:ph type="sldNum" sz="quarter" idx="2"/>
          </p:nvPr>
        </p:nvSpPr>
        <p:spPr/>
        <p:txBody>
          <a:bodyPr/>
          <a:lstStyle/>
          <a:p>
            <a:pPr algn="r"/>
            <a:fld id="{86CB4B4D-7CA3-9044-876B-883B54F8677D}" type="slidenum">
              <a:rPr lang="en-US" smtClean="0"/>
              <a:pPr algn="r"/>
              <a:t>34</a:t>
            </a:fld>
            <a:endParaRPr lang="en-US"/>
          </a:p>
        </p:txBody>
      </p:sp>
    </p:spTree>
    <p:extLst>
      <p:ext uri="{BB962C8B-B14F-4D97-AF65-F5344CB8AC3E}">
        <p14:creationId xmlns:p14="http://schemas.microsoft.com/office/powerpoint/2010/main" val="2588662325"/>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8" name="Google Shape;268;p29"/>
          <p:cNvSpPr/>
          <p:nvPr/>
        </p:nvSpPr>
        <p:spPr>
          <a:xfrm>
            <a:off x="879676" y="2254092"/>
            <a:ext cx="5047965" cy="3551524"/>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69" name="Google Shape;269;p29"/>
          <p:cNvSpPr/>
          <p:nvPr/>
        </p:nvSpPr>
        <p:spPr>
          <a:xfrm>
            <a:off x="2545671" y="1974362"/>
            <a:ext cx="3789434" cy="4410644"/>
          </a:xfrm>
          <a:custGeom>
            <a:avLst/>
            <a:gdLst>
              <a:gd name="connsiteX0" fmla="*/ 2256215 w 10447599"/>
              <a:gd name="connsiteY0" fmla="*/ 0 h 3976184"/>
              <a:gd name="connsiteX1" fmla="*/ 0 w 10447599"/>
              <a:gd name="connsiteY1" fmla="*/ 3150 h 3976184"/>
              <a:gd name="connsiteX2" fmla="*/ 7843 w 10447599"/>
              <a:gd name="connsiteY2" fmla="*/ 1342416 h 3976184"/>
              <a:gd name="connsiteX3" fmla="*/ 3453340 w 10447599"/>
              <a:gd name="connsiteY3" fmla="*/ 3976184 h 3976184"/>
              <a:gd name="connsiteX4" fmla="*/ 10447599 w 10447599"/>
              <a:gd name="connsiteY4" fmla="*/ 247667 h 3976184"/>
              <a:gd name="connsiteX5" fmla="*/ 2256215 w 10447599"/>
              <a:gd name="connsiteY5" fmla="*/ 0 h 3976184"/>
              <a:gd name="connsiteX0" fmla="*/ 2256215 w 10447599"/>
              <a:gd name="connsiteY0" fmla="*/ 0 h 3986113"/>
              <a:gd name="connsiteX1" fmla="*/ 0 w 10447599"/>
              <a:gd name="connsiteY1" fmla="*/ 3150 h 3986113"/>
              <a:gd name="connsiteX2" fmla="*/ 7843 w 10447599"/>
              <a:gd name="connsiteY2" fmla="*/ 1342416 h 3986113"/>
              <a:gd name="connsiteX3" fmla="*/ 3563289 w 10447599"/>
              <a:gd name="connsiteY3" fmla="*/ 3986113 h 3986113"/>
              <a:gd name="connsiteX4" fmla="*/ 10447599 w 10447599"/>
              <a:gd name="connsiteY4" fmla="*/ 247667 h 3986113"/>
              <a:gd name="connsiteX5" fmla="*/ 2256215 w 10447599"/>
              <a:gd name="connsiteY5" fmla="*/ 0 h 3986113"/>
              <a:gd name="connsiteX0" fmla="*/ 2256215 w 9641301"/>
              <a:gd name="connsiteY0" fmla="*/ 0 h 3986113"/>
              <a:gd name="connsiteX1" fmla="*/ 0 w 9641301"/>
              <a:gd name="connsiteY1" fmla="*/ 3150 h 3986113"/>
              <a:gd name="connsiteX2" fmla="*/ 7843 w 9641301"/>
              <a:gd name="connsiteY2" fmla="*/ 1342416 h 3986113"/>
              <a:gd name="connsiteX3" fmla="*/ 3563289 w 9641301"/>
              <a:gd name="connsiteY3" fmla="*/ 3986113 h 3986113"/>
              <a:gd name="connsiteX4" fmla="*/ 9641301 w 9641301"/>
              <a:gd name="connsiteY4" fmla="*/ 227810 h 3986113"/>
              <a:gd name="connsiteX5" fmla="*/ 2256215 w 9641301"/>
              <a:gd name="connsiteY5" fmla="*/ 0 h 3986113"/>
              <a:gd name="connsiteX0" fmla="*/ 2282883 w 9667969"/>
              <a:gd name="connsiteY0" fmla="*/ 0 h 3986113"/>
              <a:gd name="connsiteX1" fmla="*/ 26668 w 9667969"/>
              <a:gd name="connsiteY1" fmla="*/ 3150 h 3986113"/>
              <a:gd name="connsiteX2" fmla="*/ 152 w 9667969"/>
              <a:gd name="connsiteY2" fmla="*/ 2993055 h 3986113"/>
              <a:gd name="connsiteX3" fmla="*/ 3589957 w 9667969"/>
              <a:gd name="connsiteY3" fmla="*/ 3986113 h 3986113"/>
              <a:gd name="connsiteX4" fmla="*/ 9667969 w 9667969"/>
              <a:gd name="connsiteY4" fmla="*/ 227810 h 3986113"/>
              <a:gd name="connsiteX5" fmla="*/ 2282883 w 9667969"/>
              <a:gd name="connsiteY5" fmla="*/ 0 h 3986113"/>
              <a:gd name="connsiteX0" fmla="*/ 2282885 w 9667971"/>
              <a:gd name="connsiteY0" fmla="*/ 0 h 5698806"/>
              <a:gd name="connsiteX1" fmla="*/ 26670 w 9667971"/>
              <a:gd name="connsiteY1" fmla="*/ 3150 h 5698806"/>
              <a:gd name="connsiteX2" fmla="*/ 154 w 9667971"/>
              <a:gd name="connsiteY2" fmla="*/ 2993055 h 5698806"/>
              <a:gd name="connsiteX3" fmla="*/ 5720234 w 9667971"/>
              <a:gd name="connsiteY3" fmla="*/ 5698806 h 5698806"/>
              <a:gd name="connsiteX4" fmla="*/ 9667971 w 9667971"/>
              <a:gd name="connsiteY4" fmla="*/ 227810 h 5698806"/>
              <a:gd name="connsiteX5" fmla="*/ 2282885 w 9667971"/>
              <a:gd name="connsiteY5" fmla="*/ 0 h 5698806"/>
              <a:gd name="connsiteX0" fmla="*/ 2282885 w 5720234"/>
              <a:gd name="connsiteY0" fmla="*/ 1497294 h 7196100"/>
              <a:gd name="connsiteX1" fmla="*/ 26670 w 5720234"/>
              <a:gd name="connsiteY1" fmla="*/ 1500444 h 7196100"/>
              <a:gd name="connsiteX2" fmla="*/ 154 w 5720234"/>
              <a:gd name="connsiteY2" fmla="*/ 4490349 h 7196100"/>
              <a:gd name="connsiteX3" fmla="*/ 5720234 w 5720234"/>
              <a:gd name="connsiteY3" fmla="*/ 7196100 h 7196100"/>
              <a:gd name="connsiteX4" fmla="*/ 5693749 w 5720234"/>
              <a:gd name="connsiteY4" fmla="*/ 0 h 7196100"/>
              <a:gd name="connsiteX5" fmla="*/ 2282885 w 5720234"/>
              <a:gd name="connsiteY5" fmla="*/ 1497294 h 7196100"/>
              <a:gd name="connsiteX0" fmla="*/ 2214166 w 5720234"/>
              <a:gd name="connsiteY0" fmla="*/ 976039 h 7196100"/>
              <a:gd name="connsiteX1" fmla="*/ 26670 w 5720234"/>
              <a:gd name="connsiteY1" fmla="*/ 1500444 h 7196100"/>
              <a:gd name="connsiteX2" fmla="*/ 154 w 5720234"/>
              <a:gd name="connsiteY2" fmla="*/ 4490349 h 7196100"/>
              <a:gd name="connsiteX3" fmla="*/ 5720234 w 5720234"/>
              <a:gd name="connsiteY3" fmla="*/ 7196100 h 7196100"/>
              <a:gd name="connsiteX4" fmla="*/ 5693749 w 5720234"/>
              <a:gd name="connsiteY4" fmla="*/ 0 h 7196100"/>
              <a:gd name="connsiteX5" fmla="*/ 2214166 w 5720234"/>
              <a:gd name="connsiteY5" fmla="*/ 976039 h 7196100"/>
              <a:gd name="connsiteX0" fmla="*/ 2214166 w 5766046"/>
              <a:gd name="connsiteY0" fmla="*/ 976039 h 7208511"/>
              <a:gd name="connsiteX1" fmla="*/ 26670 w 5766046"/>
              <a:gd name="connsiteY1" fmla="*/ 1500444 h 7208511"/>
              <a:gd name="connsiteX2" fmla="*/ 154 w 5766046"/>
              <a:gd name="connsiteY2" fmla="*/ 4490349 h 7208511"/>
              <a:gd name="connsiteX3" fmla="*/ 5766046 w 5766046"/>
              <a:gd name="connsiteY3" fmla="*/ 7208511 h 7208511"/>
              <a:gd name="connsiteX4" fmla="*/ 5693749 w 5766046"/>
              <a:gd name="connsiteY4" fmla="*/ 0 h 7208511"/>
              <a:gd name="connsiteX5" fmla="*/ 2214166 w 5766046"/>
              <a:gd name="connsiteY5" fmla="*/ 976039 h 7208511"/>
              <a:gd name="connsiteX0" fmla="*/ 2214166 w 5695634"/>
              <a:gd name="connsiteY0" fmla="*/ 976039 h 7183689"/>
              <a:gd name="connsiteX1" fmla="*/ 26670 w 5695634"/>
              <a:gd name="connsiteY1" fmla="*/ 1500444 h 7183689"/>
              <a:gd name="connsiteX2" fmla="*/ 154 w 5695634"/>
              <a:gd name="connsiteY2" fmla="*/ 4490349 h 7183689"/>
              <a:gd name="connsiteX3" fmla="*/ 5685874 w 5695634"/>
              <a:gd name="connsiteY3" fmla="*/ 7183689 h 7183689"/>
              <a:gd name="connsiteX4" fmla="*/ 5693749 w 5695634"/>
              <a:gd name="connsiteY4" fmla="*/ 0 h 7183689"/>
              <a:gd name="connsiteX5" fmla="*/ 2214166 w 5695634"/>
              <a:gd name="connsiteY5" fmla="*/ 976039 h 7183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95634" h="7183689" extrusionOk="0">
                <a:moveTo>
                  <a:pt x="2214166" y="976039"/>
                </a:moveTo>
                <a:lnTo>
                  <a:pt x="26670" y="1500444"/>
                </a:lnTo>
                <a:cubicBezTo>
                  <a:pt x="29284" y="1946866"/>
                  <a:pt x="-2460" y="4043927"/>
                  <a:pt x="154" y="4490349"/>
                </a:cubicBezTo>
                <a:lnTo>
                  <a:pt x="5685874" y="7183689"/>
                </a:lnTo>
                <a:cubicBezTo>
                  <a:pt x="5677046" y="4784989"/>
                  <a:pt x="5702577" y="2398700"/>
                  <a:pt x="5693749" y="0"/>
                </a:cubicBezTo>
                <a:lnTo>
                  <a:pt x="2214166" y="976039"/>
                </a:lnTo>
                <a:close/>
              </a:path>
            </a:pathLst>
          </a:custGeom>
          <a:solidFill>
            <a:srgbClr val="000000">
              <a:alpha val="38823"/>
            </a:srgbClr>
          </a:solidFill>
          <a:ln>
            <a:noFill/>
          </a:ln>
        </p:spPr>
        <p:txBody>
          <a:bodyPr spcFirstLastPara="1" wrap="square" lIns="0" tIns="0" rIns="0" bIns="0" anchor="t" anchorCtr="0">
            <a:noAutofit/>
          </a:bodyPr>
          <a:lstStyle/>
          <a:p>
            <a:endParaRPr sz="964"/>
          </a:p>
        </p:txBody>
      </p:sp>
      <p:sp>
        <p:nvSpPr>
          <p:cNvPr id="270" name="Google Shape;270;p29"/>
          <p:cNvSpPr/>
          <p:nvPr/>
        </p:nvSpPr>
        <p:spPr>
          <a:xfrm>
            <a:off x="2546430" y="2893671"/>
            <a:ext cx="1557521" cy="1851949"/>
          </a:xfrm>
          <a:custGeom>
            <a:avLst/>
            <a:gdLst/>
            <a:ahLst/>
            <a:cxnLst/>
            <a:rect l="l" t="t" r="r" b="b"/>
            <a:pathLst>
              <a:path w="1908809" h="1214754" extrusionOk="0">
                <a:moveTo>
                  <a:pt x="0" y="0"/>
                </a:moveTo>
                <a:lnTo>
                  <a:pt x="1908437" y="0"/>
                </a:lnTo>
                <a:lnTo>
                  <a:pt x="1908437" y="1214400"/>
                </a:lnTo>
                <a:lnTo>
                  <a:pt x="0" y="1214400"/>
                </a:lnTo>
                <a:lnTo>
                  <a:pt x="0" y="0"/>
                </a:lnTo>
                <a:close/>
              </a:path>
            </a:pathLst>
          </a:custGeom>
          <a:solidFill>
            <a:srgbClr val="53585F">
              <a:alpha val="60392"/>
            </a:srgbClr>
          </a:solidFill>
          <a:ln>
            <a:noFill/>
          </a:ln>
        </p:spPr>
        <p:txBody>
          <a:bodyPr spcFirstLastPara="1" wrap="square" lIns="0" tIns="0" rIns="0" bIns="0" anchor="t" anchorCtr="0">
            <a:noAutofit/>
          </a:bodyPr>
          <a:lstStyle/>
          <a:p>
            <a:endParaRPr sz="964"/>
          </a:p>
        </p:txBody>
      </p:sp>
      <p:sp>
        <p:nvSpPr>
          <p:cNvPr id="271" name="Google Shape;271;p29"/>
          <p:cNvSpPr txBox="1">
            <a:spLocks noGrp="1"/>
          </p:cNvSpPr>
          <p:nvPr>
            <p:ph type="title"/>
          </p:nvPr>
        </p:nvSpPr>
        <p:spPr>
          <a:xfrm>
            <a:off x="4344672" y="995527"/>
            <a:ext cx="3515464" cy="762429"/>
          </a:xfrm>
          <a:prstGeom prst="rect">
            <a:avLst/>
          </a:prstGeom>
          <a:noFill/>
          <a:ln>
            <a:noFill/>
          </a:ln>
        </p:spPr>
        <p:txBody>
          <a:bodyPr spcFirstLastPara="1" wrap="square" lIns="0" tIns="8839" rIns="0" bIns="0" anchor="t" anchorCtr="0">
            <a:noAutofit/>
          </a:bodyPr>
          <a:lstStyle/>
          <a:p>
            <a:pPr marL="6803"/>
            <a:r>
              <a:rPr lang="en-US" sz="4312" dirty="0">
                <a:solidFill>
                  <a:srgbClr val="000000"/>
                </a:solidFill>
              </a:rPr>
              <a:t>filter() variants</a:t>
            </a:r>
            <a:endParaRPr sz="4312" dirty="0"/>
          </a:p>
        </p:txBody>
      </p:sp>
      <p:sp>
        <p:nvSpPr>
          <p:cNvPr id="9" name="Google Shape;46;p7"/>
          <p:cNvSpPr>
            <a:spLocks noChangeAspect="1"/>
          </p:cNvSpPr>
          <p:nvPr/>
        </p:nvSpPr>
        <p:spPr>
          <a:xfrm>
            <a:off x="11112819" y="5835130"/>
            <a:ext cx="776274" cy="835671"/>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endParaRPr sz="964"/>
          </a:p>
        </p:txBody>
      </p:sp>
      <p:pic>
        <p:nvPicPr>
          <p:cNvPr id="2" name="Picture 1"/>
          <p:cNvPicPr>
            <a:picLocks noChangeAspect="1"/>
          </p:cNvPicPr>
          <p:nvPr/>
        </p:nvPicPr>
        <p:blipFill>
          <a:blip r:embed="rId5"/>
          <a:stretch>
            <a:fillRect/>
          </a:stretch>
        </p:blipFill>
        <p:spPr>
          <a:xfrm>
            <a:off x="6323946" y="1974613"/>
            <a:ext cx="3757314" cy="4418013"/>
          </a:xfrm>
          <a:prstGeom prst="rect">
            <a:avLst/>
          </a:prstGeom>
          <a:ln>
            <a:noFill/>
          </a:ln>
          <a:effectLst>
            <a:outerShdw blurRad="292100" dist="139700" dir="2700000" algn="tl" rotWithShape="0">
              <a:srgbClr val="333333">
                <a:alpha val="65000"/>
              </a:srgbClr>
            </a:outerShdw>
          </a:effectLst>
        </p:spPr>
      </p:pic>
      <p:sp>
        <p:nvSpPr>
          <p:cNvPr id="3" name="Slide Number Placeholder 2"/>
          <p:cNvSpPr>
            <a:spLocks noGrp="1"/>
          </p:cNvSpPr>
          <p:nvPr>
            <p:ph type="sldNum" idx="12"/>
          </p:nvPr>
        </p:nvSpPr>
        <p:spPr>
          <a:xfrm>
            <a:off x="9291808" y="6327837"/>
            <a:ext cx="2804134" cy="342964"/>
          </a:xfrm>
        </p:spPr>
        <p:txBody>
          <a:bodyPr/>
          <a:lstStyle/>
          <a:p>
            <a:fld id="{00000000-1234-1234-1234-123412341234}" type="slidenum">
              <a:rPr lang="en-US" smtClean="0"/>
              <a:pPr/>
              <a:t>35</a:t>
            </a:fld>
            <a:endParaRPr lang="en-US" dirty="0"/>
          </a:p>
        </p:txBody>
      </p:sp>
    </p:spTree>
    <p:extLst>
      <p:ext uri="{BB962C8B-B14F-4D97-AF65-F5344CB8AC3E}">
        <p14:creationId xmlns:p14="http://schemas.microsoft.com/office/powerpoint/2010/main" val="310823327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36</a:t>
            </a:fld>
            <a:endParaRPr lang="en-US">
              <a:solidFill>
                <a:prstClr val="black">
                  <a:lumMod val="95000"/>
                  <a:lumOff val="5000"/>
                </a:prstClr>
              </a:solidFill>
            </a:endParaRPr>
          </a:p>
        </p:txBody>
      </p:sp>
      <p:sp>
        <p:nvSpPr>
          <p:cNvPr id="2" name="Title 1"/>
          <p:cNvSpPr>
            <a:spLocks noGrp="1"/>
          </p:cNvSpPr>
          <p:nvPr>
            <p:ph type="title"/>
          </p:nvPr>
        </p:nvSpPr>
        <p:spPr/>
        <p:txBody>
          <a:bodyPr/>
          <a:lstStyle/>
          <a:p>
            <a:endParaRPr lang="en-US"/>
          </a:p>
        </p:txBody>
      </p:sp>
      <p:sp>
        <p:nvSpPr>
          <p:cNvPr id="3" name="Text Placeholder 2"/>
          <p:cNvSpPr>
            <a:spLocks noGrp="1"/>
          </p:cNvSpPr>
          <p:nvPr>
            <p:ph type="body" sz="quarter" idx="13"/>
          </p:nvPr>
        </p:nvSpPr>
        <p:spPr/>
        <p:txBody>
          <a:bodyPr/>
          <a:lstStyle/>
          <a:p>
            <a:endParaRPr lang="en-US"/>
          </a:p>
        </p:txBody>
      </p:sp>
      <p:sp>
        <p:nvSpPr>
          <p:cNvPr id="4" name="Freeform 3"/>
          <p:cNvSpPr/>
          <p:nvPr/>
        </p:nvSpPr>
        <p:spPr>
          <a:xfrm>
            <a:off x="0" y="0"/>
            <a:ext cx="12192000" cy="6857518"/>
          </a:xfrm>
          <a:custGeom>
            <a:avLst/>
            <a:gdLst>
              <a:gd name="connsiteX0" fmla="*/ 9692640 w 12192000"/>
              <a:gd name="connsiteY0" fmla="*/ 5694218 h 6857518"/>
              <a:gd name="connsiteX1" fmla="*/ 9692640 w 12192000"/>
              <a:gd name="connsiteY1" fmla="*/ 6321565 h 6857518"/>
              <a:gd name="connsiteX2" fmla="*/ 11813437 w 12192000"/>
              <a:gd name="connsiteY2" fmla="*/ 6321565 h 6857518"/>
              <a:gd name="connsiteX3" fmla="*/ 11813437 w 12192000"/>
              <a:gd name="connsiteY3" fmla="*/ 5694218 h 6857518"/>
              <a:gd name="connsiteX4" fmla="*/ 0 w 12192000"/>
              <a:gd name="connsiteY4" fmla="*/ 0 h 6857518"/>
              <a:gd name="connsiteX5" fmla="*/ 12192000 w 12192000"/>
              <a:gd name="connsiteY5" fmla="*/ 0 h 6857518"/>
              <a:gd name="connsiteX6" fmla="*/ 12192000 w 12192000"/>
              <a:gd name="connsiteY6" fmla="*/ 6857518 h 6857518"/>
              <a:gd name="connsiteX7" fmla="*/ 0 w 12192000"/>
              <a:gd name="connsiteY7" fmla="*/ 6857518 h 6857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7518">
                <a:moveTo>
                  <a:pt x="9692640" y="5694218"/>
                </a:moveTo>
                <a:lnTo>
                  <a:pt x="9692640" y="6321565"/>
                </a:lnTo>
                <a:lnTo>
                  <a:pt x="11813437" y="6321565"/>
                </a:lnTo>
                <a:lnTo>
                  <a:pt x="11813437" y="5694218"/>
                </a:lnTo>
                <a:close/>
                <a:moveTo>
                  <a:pt x="0" y="0"/>
                </a:moveTo>
                <a:lnTo>
                  <a:pt x="12192000" y="0"/>
                </a:lnTo>
                <a:lnTo>
                  <a:pt x="12192000" y="6857518"/>
                </a:lnTo>
                <a:lnTo>
                  <a:pt x="0" y="6857518"/>
                </a:lnTo>
                <a:close/>
              </a:path>
            </a:pathLst>
          </a:cu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5" name="Google Shape;350;p37"/>
          <p:cNvSpPr txBox="1">
            <a:spLocks/>
          </p:cNvSpPr>
          <p:nvPr/>
        </p:nvSpPr>
        <p:spPr>
          <a:xfrm>
            <a:off x="3604506" y="614555"/>
            <a:ext cx="4648243"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400"/>
              <a:buFont typeface="Arial"/>
              <a:buNone/>
              <a:defRPr sz="6600" b="0" i="0" u="none" strike="noStrike" cap="none">
                <a:solidFill>
                  <a:schemeClr val="accent4">
                    <a:lumMod val="75000"/>
                  </a:schemeClr>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10545"/>
            <a:r>
              <a:rPr lang="en-US" dirty="0">
                <a:solidFill>
                  <a:srgbClr val="005493"/>
                </a:solidFill>
                <a:latin typeface="Arial" panose="020B0604020202020204" pitchFamily="34" charset="0"/>
                <a:cs typeface="Arial" panose="020B0604020202020204" pitchFamily="34" charset="0"/>
              </a:rPr>
              <a:t>Your Turn 3</a:t>
            </a:r>
          </a:p>
        </p:txBody>
      </p:sp>
      <p:sp>
        <p:nvSpPr>
          <p:cNvPr id="6" name="Google Shape;351;p37"/>
          <p:cNvSpPr txBox="1"/>
          <p:nvPr/>
        </p:nvSpPr>
        <p:spPr>
          <a:xfrm>
            <a:off x="1405053" y="1890818"/>
            <a:ext cx="10715009" cy="3355554"/>
          </a:xfrm>
          <a:prstGeom prst="rect">
            <a:avLst/>
          </a:prstGeom>
          <a:noFill/>
          <a:ln>
            <a:noFill/>
          </a:ln>
        </p:spPr>
        <p:txBody>
          <a:bodyPr spcFirstLastPara="1" wrap="square" lIns="0" tIns="6804" rIns="0" bIns="0" anchor="t" anchorCtr="0">
            <a:noAutofit/>
          </a:bodyPr>
          <a:lstStyle/>
          <a:p>
            <a:pPr marL="6803" marR="2721">
              <a:lnSpc>
                <a:spcPct val="124848"/>
              </a:lnSpc>
            </a:pPr>
            <a:r>
              <a:rPr lang="en-US" sz="3200" dirty="0">
                <a:solidFill>
                  <a:srgbClr val="005493"/>
                </a:solidFill>
                <a:latin typeface="Arial" panose="020B0604020202020204" pitchFamily="34" charset="0"/>
                <a:ea typeface="Calibri"/>
                <a:cs typeface="Arial" panose="020B0604020202020204" pitchFamily="34" charset="0"/>
                <a:sym typeface="Calibri"/>
              </a:rPr>
              <a:t>Use filter() with the logical operators to find:</a:t>
            </a:r>
            <a:endParaRPr lang="en-US" sz="3600" dirty="0">
              <a:solidFill>
                <a:srgbClr val="005493"/>
              </a:solidFill>
              <a:latin typeface="Arial" panose="020B0604020202020204" pitchFamily="34" charset="0"/>
              <a:ea typeface="Calibri"/>
              <a:cs typeface="Arial" panose="020B0604020202020204" pitchFamily="34" charset="0"/>
              <a:sym typeface="Calibri"/>
            </a:endParaRPr>
          </a:p>
          <a:p>
            <a:pPr marL="6803" marR="2721">
              <a:lnSpc>
                <a:spcPct val="124848"/>
              </a:lnSpc>
            </a:pPr>
            <a:endParaRPr lang="en-US" sz="2800" dirty="0">
              <a:solidFill>
                <a:srgbClr val="005493"/>
              </a:solidFill>
              <a:latin typeface="Arial" panose="020B0604020202020204" pitchFamily="34" charset="0"/>
              <a:ea typeface="Calibri"/>
              <a:cs typeface="Arial" panose="020B0604020202020204" pitchFamily="34" charset="0"/>
              <a:sym typeface="Calibri"/>
            </a:endParaRPr>
          </a:p>
          <a:p>
            <a:pPr marL="464003" marR="2721" indent="-457200">
              <a:lnSpc>
                <a:spcPct val="124848"/>
              </a:lnSpc>
              <a:buClr>
                <a:srgbClr val="3577A9"/>
              </a:buClr>
              <a:buFont typeface="Arial" panose="020B0604020202020204" pitchFamily="34" charset="0"/>
              <a:buChar char="•"/>
            </a:pPr>
            <a:r>
              <a:rPr lang="en-US" sz="2800" dirty="0">
                <a:solidFill>
                  <a:srgbClr val="005493"/>
                </a:solidFill>
                <a:latin typeface="Arial" panose="020B0604020202020204" pitchFamily="34" charset="0"/>
                <a:ea typeface="Calibri"/>
                <a:cs typeface="Arial" panose="020B0604020202020204" pitchFamily="34" charset="0"/>
                <a:sym typeface="Calibri"/>
              </a:rPr>
              <a:t>Every test for patients </a:t>
            </a:r>
            <a:r>
              <a:rPr lang="en-US" sz="2800" b="1" dirty="0">
                <a:solidFill>
                  <a:srgbClr val="005493"/>
                </a:solidFill>
                <a:latin typeface="Arial" panose="020B0604020202020204" pitchFamily="34" charset="0"/>
                <a:ea typeface="Calibri"/>
                <a:cs typeface="Arial" panose="020B0604020202020204" pitchFamily="34" charset="0"/>
                <a:sym typeface="Calibri"/>
              </a:rPr>
              <a:t>over age 80</a:t>
            </a:r>
          </a:p>
          <a:p>
            <a:pPr marL="464003" marR="2721" indent="-457200">
              <a:lnSpc>
                <a:spcPct val="124848"/>
              </a:lnSpc>
              <a:buClr>
                <a:srgbClr val="3577A9"/>
              </a:buClr>
              <a:buFont typeface="Arial" panose="020B0604020202020204" pitchFamily="34" charset="0"/>
              <a:buChar char="•"/>
            </a:pPr>
            <a:r>
              <a:rPr lang="en-US" sz="2800" dirty="0">
                <a:solidFill>
                  <a:srgbClr val="005493"/>
                </a:solidFill>
                <a:latin typeface="Arial" panose="020B0604020202020204" pitchFamily="34" charset="0"/>
                <a:ea typeface="Calibri"/>
                <a:cs typeface="Arial" panose="020B0604020202020204" pitchFamily="34" charset="0"/>
                <a:sym typeface="Calibri"/>
              </a:rPr>
              <a:t>All of the </a:t>
            </a:r>
            <a:r>
              <a:rPr lang="en-US" sz="2800" dirty="0" err="1">
                <a:solidFill>
                  <a:srgbClr val="005493"/>
                </a:solidFill>
                <a:latin typeface="Arial" panose="020B0604020202020204" pitchFamily="34" charset="0"/>
                <a:ea typeface="Calibri"/>
                <a:cs typeface="Arial" panose="020B0604020202020204" pitchFamily="34" charset="0"/>
                <a:sym typeface="Calibri"/>
              </a:rPr>
              <a:t>covid</a:t>
            </a:r>
            <a:r>
              <a:rPr lang="en-US" sz="2800" dirty="0">
                <a:solidFill>
                  <a:srgbClr val="005493"/>
                </a:solidFill>
                <a:latin typeface="Arial" panose="020B0604020202020204" pitchFamily="34" charset="0"/>
                <a:ea typeface="Calibri"/>
                <a:cs typeface="Arial" panose="020B0604020202020204" pitchFamily="34" charset="0"/>
                <a:sym typeface="Calibri"/>
              </a:rPr>
              <a:t> testing where the demographic group (</a:t>
            </a:r>
            <a:r>
              <a:rPr lang="en-US" sz="2800" dirty="0" err="1">
                <a:solidFill>
                  <a:srgbClr val="005493"/>
                </a:solidFill>
                <a:latin typeface="Arial" panose="020B0604020202020204" pitchFamily="34" charset="0"/>
                <a:ea typeface="Calibri"/>
                <a:cs typeface="Arial" panose="020B0604020202020204" pitchFamily="34" charset="0"/>
                <a:sym typeface="Calibri"/>
              </a:rPr>
              <a:t>demo_group</a:t>
            </a:r>
            <a:r>
              <a:rPr lang="en-US" sz="2800" dirty="0">
                <a:solidFill>
                  <a:srgbClr val="005493"/>
                </a:solidFill>
                <a:latin typeface="Arial" panose="020B0604020202020204" pitchFamily="34" charset="0"/>
                <a:ea typeface="Calibri"/>
                <a:cs typeface="Arial" panose="020B0604020202020204" pitchFamily="34" charset="0"/>
                <a:sym typeface="Calibri"/>
              </a:rPr>
              <a:t>) is </a:t>
            </a:r>
            <a:r>
              <a:rPr lang="en-US" sz="2800" b="1" dirty="0">
                <a:solidFill>
                  <a:srgbClr val="005493"/>
                </a:solidFill>
                <a:latin typeface="Arial" panose="020B0604020202020204" pitchFamily="34" charset="0"/>
                <a:ea typeface="Calibri"/>
                <a:cs typeface="Arial" panose="020B0604020202020204" pitchFamily="34" charset="0"/>
                <a:sym typeface="Calibri"/>
              </a:rPr>
              <a:t>equal to "client"</a:t>
            </a:r>
          </a:p>
        </p:txBody>
      </p:sp>
    </p:spTree>
    <p:extLst>
      <p:ext uri="{BB962C8B-B14F-4D97-AF65-F5344CB8AC3E}">
        <p14:creationId xmlns:p14="http://schemas.microsoft.com/office/powerpoint/2010/main" val="297713003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p31"/>
          <p:cNvSpPr/>
          <p:nvPr/>
        </p:nvSpPr>
        <p:spPr>
          <a:xfrm>
            <a:off x="0" y="0"/>
            <a:ext cx="12191999" cy="6857518"/>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87" name="Google Shape;287;p31"/>
          <p:cNvSpPr txBox="1">
            <a:spLocks noGrp="1"/>
          </p:cNvSpPr>
          <p:nvPr>
            <p:ph type="title"/>
          </p:nvPr>
        </p:nvSpPr>
        <p:spPr>
          <a:xfrm>
            <a:off x="3536950" y="2560061"/>
            <a:ext cx="4671041" cy="1539482"/>
          </a:xfrm>
          <a:prstGeom prst="rect">
            <a:avLst/>
          </a:prstGeom>
          <a:noFill/>
          <a:ln>
            <a:noFill/>
          </a:ln>
        </p:spPr>
        <p:txBody>
          <a:bodyPr spcFirstLastPara="1" wrap="square" lIns="0" tIns="9522" rIns="0" bIns="0" anchor="t" anchorCtr="0">
            <a:noAutofit/>
          </a:bodyPr>
          <a:lstStyle/>
          <a:p>
            <a:pPr marL="6803"/>
            <a:r>
              <a:rPr lang="en-US" sz="8812" dirty="0">
                <a:solidFill>
                  <a:srgbClr val="F0F0F0"/>
                </a:solidFill>
              </a:rPr>
              <a:t>arrange()</a:t>
            </a:r>
            <a:endParaRPr sz="8812" dirty="0"/>
          </a:p>
        </p:txBody>
      </p:sp>
      <p:sp>
        <p:nvSpPr>
          <p:cNvPr id="2" name="Slide Number Placeholder 1"/>
          <p:cNvSpPr>
            <a:spLocks noGrp="1"/>
          </p:cNvSpPr>
          <p:nvPr>
            <p:ph type="sldNum" idx="12"/>
          </p:nvPr>
        </p:nvSpPr>
        <p:spPr/>
        <p:txBody>
          <a:bodyPr/>
          <a:lstStyle/>
          <a:p>
            <a:fld id="{00000000-1234-1234-1234-123412341234}" type="slidenum">
              <a:rPr lang="en-US" smtClean="0"/>
              <a:pPr/>
              <a:t>37</a:t>
            </a:fld>
            <a:endParaRPr lang="en-US"/>
          </a:p>
        </p:txBody>
      </p:sp>
    </p:spTree>
    <p:extLst>
      <p:ext uri="{BB962C8B-B14F-4D97-AF65-F5344CB8AC3E}">
        <p14:creationId xmlns:p14="http://schemas.microsoft.com/office/powerpoint/2010/main" val="14380819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5" name="Google Shape;293;p32"/>
          <p:cNvSpPr txBox="1">
            <a:spLocks noGrp="1"/>
          </p:cNvSpPr>
          <p:nvPr>
            <p:ph type="title"/>
          </p:nvPr>
        </p:nvSpPr>
        <p:spPr>
          <a:xfrm>
            <a:off x="4619758" y="684400"/>
            <a:ext cx="2952485" cy="777536"/>
          </a:xfrm>
          <a:prstGeom prst="rect">
            <a:avLst/>
          </a:prstGeom>
          <a:noFill/>
          <a:ln>
            <a:noFill/>
          </a:ln>
        </p:spPr>
        <p:txBody>
          <a:bodyPr spcFirstLastPara="1" wrap="square" lIns="0" tIns="6455" rIns="0" bIns="0" anchor="t" anchorCtr="0">
            <a:noAutofit/>
          </a:bodyPr>
          <a:lstStyle/>
          <a:p>
            <a:pPr marL="6803" algn="ctr"/>
            <a:r>
              <a:rPr lang="en-US" dirty="0">
                <a:solidFill>
                  <a:srgbClr val="000000"/>
                </a:solidFill>
              </a:rPr>
              <a:t>arrange()</a:t>
            </a:r>
            <a:endParaRPr dirty="0"/>
          </a:p>
        </p:txBody>
      </p:sp>
      <p:sp>
        <p:nvSpPr>
          <p:cNvPr id="16" name="Google Shape;296;p32"/>
          <p:cNvSpPr txBox="1"/>
          <p:nvPr/>
        </p:nvSpPr>
        <p:spPr>
          <a:xfrm>
            <a:off x="2979673" y="1789715"/>
            <a:ext cx="6232654" cy="575928"/>
          </a:xfrm>
          <a:prstGeom prst="rect">
            <a:avLst/>
          </a:prstGeom>
          <a:noFill/>
          <a:ln>
            <a:noFill/>
          </a:ln>
        </p:spPr>
        <p:txBody>
          <a:bodyPr spcFirstLastPara="1" wrap="square" lIns="0" tIns="6455" rIns="0" bIns="0" anchor="t" anchorCtr="0">
            <a:noAutofit/>
          </a:bodyPr>
          <a:lstStyle/>
          <a:p>
            <a:pPr marL="6803" algn="ctr"/>
            <a:r>
              <a:rPr lang="en-US" sz="2800" dirty="0">
                <a:latin typeface="+mj-lt"/>
                <a:ea typeface="Calibri"/>
                <a:cs typeface="Calibri"/>
                <a:sym typeface="Calibri"/>
              </a:rPr>
              <a:t>Order rows by values in a column</a:t>
            </a:r>
            <a:endParaRPr sz="2800" dirty="0">
              <a:latin typeface="+mj-lt"/>
              <a:ea typeface="Calibri"/>
              <a:cs typeface="Calibri"/>
              <a:sym typeface="Calibri"/>
            </a:endParaRPr>
          </a:p>
        </p:txBody>
      </p:sp>
      <p:sp>
        <p:nvSpPr>
          <p:cNvPr id="17" name="Right Arrow 16"/>
          <p:cNvSpPr/>
          <p:nvPr/>
        </p:nvSpPr>
        <p:spPr>
          <a:xfrm>
            <a:off x="5772588" y="3374669"/>
            <a:ext cx="822960" cy="3048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p:cNvSpPr>
            <a:spLocks noGrp="1"/>
          </p:cNvSpPr>
          <p:nvPr>
            <p:ph type="sldNum" idx="12"/>
          </p:nvPr>
        </p:nvSpPr>
        <p:spPr/>
        <p:txBody>
          <a:bodyPr/>
          <a:lstStyle/>
          <a:p>
            <a:fld id="{00000000-1234-1234-1234-123412341234}" type="slidenum">
              <a:rPr lang="en-US" smtClean="0"/>
              <a:pPr/>
              <a:t>38</a:t>
            </a:fld>
            <a:endParaRPr lang="en-US"/>
          </a:p>
        </p:txBody>
      </p:sp>
      <p:graphicFrame>
        <p:nvGraphicFramePr>
          <p:cNvPr id="9" name="Table 8"/>
          <p:cNvGraphicFramePr>
            <a:graphicFrameLocks noGrp="1"/>
          </p:cNvGraphicFramePr>
          <p:nvPr>
            <p:extLst>
              <p:ext uri="{D42A27DB-BD31-4B8C-83A1-F6EECF244321}">
                <p14:modId xmlns:p14="http://schemas.microsoft.com/office/powerpoint/2010/main" val="1757298106"/>
              </p:ext>
            </p:extLst>
          </p:nvPr>
        </p:nvGraphicFramePr>
        <p:xfrm>
          <a:off x="170751" y="2693422"/>
          <a:ext cx="5378884" cy="2671130"/>
        </p:xfrm>
        <a:graphic>
          <a:graphicData uri="http://schemas.openxmlformats.org/drawingml/2006/table">
            <a:tbl>
              <a:tblPr firstRow="1" bandRow="1">
                <a:tableStyleId>{71CB66AA-850D-4605-A19E-2ED404D436C7}</a:tableStyleId>
              </a:tblPr>
              <a:tblGrid>
                <a:gridCol w="1132003">
                  <a:extLst>
                    <a:ext uri="{9D8B030D-6E8A-4147-A177-3AD203B41FA5}">
                      <a16:colId xmlns:a16="http://schemas.microsoft.com/office/drawing/2014/main" val="20000"/>
                    </a:ext>
                  </a:extLst>
                </a:gridCol>
                <a:gridCol w="1172247">
                  <a:extLst>
                    <a:ext uri="{9D8B030D-6E8A-4147-A177-3AD203B41FA5}">
                      <a16:colId xmlns:a16="http://schemas.microsoft.com/office/drawing/2014/main" val="20001"/>
                    </a:ext>
                  </a:extLst>
                </a:gridCol>
                <a:gridCol w="1804633">
                  <a:extLst>
                    <a:ext uri="{9D8B030D-6E8A-4147-A177-3AD203B41FA5}">
                      <a16:colId xmlns:a16="http://schemas.microsoft.com/office/drawing/2014/main" val="20002"/>
                    </a:ext>
                  </a:extLst>
                </a:gridCol>
                <a:gridCol w="1270001">
                  <a:extLst>
                    <a:ext uri="{9D8B030D-6E8A-4147-A177-3AD203B41FA5}">
                      <a16:colId xmlns:a16="http://schemas.microsoft.com/office/drawing/2014/main" val="20003"/>
                    </a:ext>
                  </a:extLst>
                </a:gridCol>
              </a:tblGrid>
              <a:tr h="534226">
                <a:tc>
                  <a:txBody>
                    <a:bodyPr/>
                    <a:lstStyle/>
                    <a:p>
                      <a:pPr marL="0" lvl="0" indent="0" algn="ctr" rtl="0">
                        <a:spcBef>
                          <a:spcPts val="0"/>
                        </a:spcBef>
                        <a:spcAft>
                          <a:spcPts val="0"/>
                        </a:spcAft>
                        <a:buNone/>
                      </a:pP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534226">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60000"/>
                        <a:lumOff val="40000"/>
                      </a:schemeClr>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60000"/>
                        <a:lumOff val="40000"/>
                      </a:schemeClr>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60000"/>
                        <a:lumOff val="40000"/>
                      </a:schemeClr>
                    </a:solidFill>
                  </a:tcPr>
                </a:tc>
                <a:tc>
                  <a:txBody>
                    <a:bodyPr/>
                    <a:lstStyle/>
                    <a:p>
                      <a:pPr algn="ctr"/>
                      <a:endParaRPr lang="en-US" sz="1400" dirty="0">
                        <a:effectLst/>
                      </a:endParaRP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10001"/>
                  </a:ext>
                </a:extLst>
              </a:tr>
              <a:tr h="534226">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endParaRPr lang="en-US" sz="1400" dirty="0">
                        <a:effectLst/>
                      </a:endParaRP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2"/>
                  </a:ext>
                </a:extLst>
              </a:tr>
              <a:tr h="534226">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75000"/>
                      </a:schemeClr>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75000"/>
                      </a:schemeClr>
                    </a:solidFill>
                  </a:tcPr>
                </a:tc>
                <a:tc>
                  <a:txBody>
                    <a:bodyPr/>
                    <a:lstStyle/>
                    <a:p>
                      <a:pPr algn="ctr"/>
                      <a:endParaRPr lang="en-US" sz="1400" dirty="0">
                        <a:effectLst/>
                      </a:endParaRP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75000"/>
                      </a:schemeClr>
                    </a:solidFill>
                  </a:tcPr>
                </a:tc>
                <a:extLst>
                  <a:ext uri="{0D108BD9-81ED-4DB2-BD59-A6C34878D82A}">
                    <a16:rowId xmlns:a16="http://schemas.microsoft.com/office/drawing/2014/main" val="10003"/>
                  </a:ext>
                </a:extLst>
              </a:tr>
              <a:tr h="534226">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40000"/>
                        <a:lumOff val="60000"/>
                      </a:schemeClr>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40000"/>
                        <a:lumOff val="60000"/>
                      </a:schemeClr>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40000"/>
                        <a:lumOff val="60000"/>
                      </a:schemeClr>
                    </a:solidFill>
                  </a:tcPr>
                </a:tc>
                <a:tc>
                  <a:txBody>
                    <a:bodyPr/>
                    <a:lstStyle/>
                    <a:p>
                      <a:pPr algn="ctr"/>
                      <a:endParaRPr lang="en-US" sz="1400" dirty="0">
                        <a:effectLst/>
                      </a:endParaRP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4"/>
                  </a:ext>
                </a:extLst>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45154971"/>
              </p:ext>
            </p:extLst>
          </p:nvPr>
        </p:nvGraphicFramePr>
        <p:xfrm>
          <a:off x="6704901" y="2694447"/>
          <a:ext cx="5378884" cy="2671125"/>
        </p:xfrm>
        <a:graphic>
          <a:graphicData uri="http://schemas.openxmlformats.org/drawingml/2006/table">
            <a:tbl>
              <a:tblPr firstRow="1" bandRow="1">
                <a:tableStyleId>{71CB66AA-850D-4605-A19E-2ED404D436C7}</a:tableStyleId>
              </a:tblPr>
              <a:tblGrid>
                <a:gridCol w="1132003">
                  <a:extLst>
                    <a:ext uri="{9D8B030D-6E8A-4147-A177-3AD203B41FA5}">
                      <a16:colId xmlns:a16="http://schemas.microsoft.com/office/drawing/2014/main" val="20000"/>
                    </a:ext>
                  </a:extLst>
                </a:gridCol>
                <a:gridCol w="1172247">
                  <a:extLst>
                    <a:ext uri="{9D8B030D-6E8A-4147-A177-3AD203B41FA5}">
                      <a16:colId xmlns:a16="http://schemas.microsoft.com/office/drawing/2014/main" val="20001"/>
                    </a:ext>
                  </a:extLst>
                </a:gridCol>
                <a:gridCol w="1804633">
                  <a:extLst>
                    <a:ext uri="{9D8B030D-6E8A-4147-A177-3AD203B41FA5}">
                      <a16:colId xmlns:a16="http://schemas.microsoft.com/office/drawing/2014/main" val="20002"/>
                    </a:ext>
                  </a:extLst>
                </a:gridCol>
                <a:gridCol w="1270001">
                  <a:extLst>
                    <a:ext uri="{9D8B030D-6E8A-4147-A177-3AD203B41FA5}">
                      <a16:colId xmlns:a16="http://schemas.microsoft.com/office/drawing/2014/main" val="20003"/>
                    </a:ext>
                  </a:extLst>
                </a:gridCol>
              </a:tblGrid>
              <a:tr h="534225">
                <a:tc>
                  <a:txBody>
                    <a:bodyPr/>
                    <a:lstStyle/>
                    <a:p>
                      <a:pPr marL="0" lvl="0" indent="0" algn="ctr" rtl="0">
                        <a:spcBef>
                          <a:spcPts val="0"/>
                        </a:spcBef>
                        <a:spcAft>
                          <a:spcPts val="0"/>
                        </a:spcAft>
                        <a:buNone/>
                      </a:pP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534225">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CE6F2"/>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CE6F2"/>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CE6F2"/>
                    </a:solidFill>
                  </a:tcPr>
                </a:tc>
                <a:tc>
                  <a:txBody>
                    <a:bodyPr/>
                    <a:lstStyle/>
                    <a:p>
                      <a:pPr algn="ctr"/>
                      <a:endParaRPr lang="en-US" sz="1400" dirty="0">
                        <a:effectLst/>
                      </a:endParaRP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CE6F2"/>
                    </a:solidFill>
                  </a:tcPr>
                </a:tc>
                <a:extLst>
                  <a:ext uri="{0D108BD9-81ED-4DB2-BD59-A6C34878D82A}">
                    <a16:rowId xmlns:a16="http://schemas.microsoft.com/office/drawing/2014/main" val="10001"/>
                  </a:ext>
                </a:extLst>
              </a:tr>
              <a:tr h="534225">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B9CDE5"/>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B9CDE5"/>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B9CDE5"/>
                    </a:solidFill>
                  </a:tcPr>
                </a:tc>
                <a:tc>
                  <a:txBody>
                    <a:bodyPr/>
                    <a:lstStyle/>
                    <a:p>
                      <a:pPr algn="ctr"/>
                      <a:endParaRPr lang="en-US" sz="1400" dirty="0">
                        <a:effectLst/>
                      </a:endParaRP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B9CDE5"/>
                    </a:solidFill>
                  </a:tcPr>
                </a:tc>
                <a:extLst>
                  <a:ext uri="{0D108BD9-81ED-4DB2-BD59-A6C34878D82A}">
                    <a16:rowId xmlns:a16="http://schemas.microsoft.com/office/drawing/2014/main" val="10002"/>
                  </a:ext>
                </a:extLst>
              </a:tr>
              <a:tr h="534225">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95B3D7"/>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95B3D7"/>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95B3D7"/>
                    </a:solidFill>
                  </a:tcPr>
                </a:tc>
                <a:tc>
                  <a:txBody>
                    <a:bodyPr/>
                    <a:lstStyle/>
                    <a:p>
                      <a:pPr algn="ctr"/>
                      <a:endParaRPr lang="en-US" sz="1400" dirty="0">
                        <a:effectLst/>
                      </a:endParaRP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95B3D7"/>
                    </a:solidFill>
                  </a:tcPr>
                </a:tc>
                <a:extLst>
                  <a:ext uri="{0D108BD9-81ED-4DB2-BD59-A6C34878D82A}">
                    <a16:rowId xmlns:a16="http://schemas.microsoft.com/office/drawing/2014/main" val="10003"/>
                  </a:ext>
                </a:extLst>
              </a:tr>
              <a:tr h="534225">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76092"/>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76092"/>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76092"/>
                    </a:solidFill>
                  </a:tcPr>
                </a:tc>
                <a:tc>
                  <a:txBody>
                    <a:bodyPr/>
                    <a:lstStyle/>
                    <a:p>
                      <a:pPr algn="ctr"/>
                      <a:endParaRPr lang="en-US" sz="1400" dirty="0">
                        <a:effectLst/>
                      </a:endParaRP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76092"/>
                    </a:solidFill>
                  </a:tcPr>
                </a:tc>
                <a:extLst>
                  <a:ext uri="{0D108BD9-81ED-4DB2-BD59-A6C34878D82A}">
                    <a16:rowId xmlns:a16="http://schemas.microsoft.com/office/drawing/2014/main" val="10004"/>
                  </a:ext>
                </a:extLst>
              </a:tr>
            </a:tbl>
          </a:graphicData>
        </a:graphic>
      </p:graphicFrame>
      <p:grpSp>
        <p:nvGrpSpPr>
          <p:cNvPr id="11" name="Group 10"/>
          <p:cNvGrpSpPr/>
          <p:nvPr/>
        </p:nvGrpSpPr>
        <p:grpSpPr>
          <a:xfrm>
            <a:off x="7113499" y="5134799"/>
            <a:ext cx="3329484" cy="1586106"/>
            <a:chOff x="6009784" y="4089073"/>
            <a:chExt cx="2928396" cy="2552214"/>
          </a:xfrm>
        </p:grpSpPr>
        <p:sp>
          <p:nvSpPr>
            <p:cNvPr id="12" name="Rounded Rectangular Callout 2"/>
            <p:cNvSpPr/>
            <p:nvPr/>
          </p:nvSpPr>
          <p:spPr>
            <a:xfrm>
              <a:off x="6009784" y="4089073"/>
              <a:ext cx="2928396" cy="2552214"/>
            </a:xfrm>
            <a:custGeom>
              <a:avLst/>
              <a:gdLst>
                <a:gd name="connsiteX0" fmla="*/ 0 w 2928396"/>
                <a:gd name="connsiteY0" fmla="*/ 285509 h 1713022"/>
                <a:gd name="connsiteX1" fmla="*/ 285509 w 2928396"/>
                <a:gd name="connsiteY1" fmla="*/ 0 h 1713022"/>
                <a:gd name="connsiteX2" fmla="*/ 488066 w 2928396"/>
                <a:gd name="connsiteY2" fmla="*/ 0 h 1713022"/>
                <a:gd name="connsiteX3" fmla="*/ 1050884 w 2928396"/>
                <a:gd name="connsiteY3" fmla="*/ -839192 h 1713022"/>
                <a:gd name="connsiteX4" fmla="*/ 1220165 w 2928396"/>
                <a:gd name="connsiteY4" fmla="*/ 0 h 1713022"/>
                <a:gd name="connsiteX5" fmla="*/ 2642887 w 2928396"/>
                <a:gd name="connsiteY5" fmla="*/ 0 h 1713022"/>
                <a:gd name="connsiteX6" fmla="*/ 2928396 w 2928396"/>
                <a:gd name="connsiteY6" fmla="*/ 285509 h 1713022"/>
                <a:gd name="connsiteX7" fmla="*/ 2928396 w 2928396"/>
                <a:gd name="connsiteY7" fmla="*/ 285504 h 1713022"/>
                <a:gd name="connsiteX8" fmla="*/ 2928396 w 2928396"/>
                <a:gd name="connsiteY8" fmla="*/ 285504 h 1713022"/>
                <a:gd name="connsiteX9" fmla="*/ 2928396 w 2928396"/>
                <a:gd name="connsiteY9" fmla="*/ 713759 h 1713022"/>
                <a:gd name="connsiteX10" fmla="*/ 2928396 w 2928396"/>
                <a:gd name="connsiteY10" fmla="*/ 1427513 h 1713022"/>
                <a:gd name="connsiteX11" fmla="*/ 2642887 w 2928396"/>
                <a:gd name="connsiteY11" fmla="*/ 1713022 h 1713022"/>
                <a:gd name="connsiteX12" fmla="*/ 1220165 w 2928396"/>
                <a:gd name="connsiteY12" fmla="*/ 1713022 h 1713022"/>
                <a:gd name="connsiteX13" fmla="*/ 488066 w 2928396"/>
                <a:gd name="connsiteY13" fmla="*/ 1713022 h 1713022"/>
                <a:gd name="connsiteX14" fmla="*/ 488066 w 2928396"/>
                <a:gd name="connsiteY14" fmla="*/ 1713022 h 1713022"/>
                <a:gd name="connsiteX15" fmla="*/ 285509 w 2928396"/>
                <a:gd name="connsiteY15" fmla="*/ 1713022 h 1713022"/>
                <a:gd name="connsiteX16" fmla="*/ 0 w 2928396"/>
                <a:gd name="connsiteY16" fmla="*/ 1427513 h 1713022"/>
                <a:gd name="connsiteX17" fmla="*/ 0 w 2928396"/>
                <a:gd name="connsiteY17" fmla="*/ 713759 h 1713022"/>
                <a:gd name="connsiteX18" fmla="*/ 0 w 2928396"/>
                <a:gd name="connsiteY18" fmla="*/ 285504 h 1713022"/>
                <a:gd name="connsiteX19" fmla="*/ 0 w 2928396"/>
                <a:gd name="connsiteY19" fmla="*/ 285504 h 1713022"/>
                <a:gd name="connsiteX20" fmla="*/ 0 w 2928396"/>
                <a:gd name="connsiteY20" fmla="*/ 285509 h 1713022"/>
                <a:gd name="connsiteX0" fmla="*/ 0 w 2928396"/>
                <a:gd name="connsiteY0" fmla="*/ 1124701 h 2552214"/>
                <a:gd name="connsiteX1" fmla="*/ 285509 w 2928396"/>
                <a:gd name="connsiteY1" fmla="*/ 839192 h 2552214"/>
                <a:gd name="connsiteX2" fmla="*/ 904754 w 2928396"/>
                <a:gd name="connsiteY2" fmla="*/ 862342 h 2552214"/>
                <a:gd name="connsiteX3" fmla="*/ 1050884 w 2928396"/>
                <a:gd name="connsiteY3" fmla="*/ 0 h 2552214"/>
                <a:gd name="connsiteX4" fmla="*/ 1220165 w 2928396"/>
                <a:gd name="connsiteY4" fmla="*/ 839192 h 2552214"/>
                <a:gd name="connsiteX5" fmla="*/ 2642887 w 2928396"/>
                <a:gd name="connsiteY5" fmla="*/ 839192 h 2552214"/>
                <a:gd name="connsiteX6" fmla="*/ 2928396 w 2928396"/>
                <a:gd name="connsiteY6" fmla="*/ 1124701 h 2552214"/>
                <a:gd name="connsiteX7" fmla="*/ 2928396 w 2928396"/>
                <a:gd name="connsiteY7" fmla="*/ 1124696 h 2552214"/>
                <a:gd name="connsiteX8" fmla="*/ 2928396 w 2928396"/>
                <a:gd name="connsiteY8" fmla="*/ 1124696 h 2552214"/>
                <a:gd name="connsiteX9" fmla="*/ 2928396 w 2928396"/>
                <a:gd name="connsiteY9" fmla="*/ 1552951 h 2552214"/>
                <a:gd name="connsiteX10" fmla="*/ 2928396 w 2928396"/>
                <a:gd name="connsiteY10" fmla="*/ 2266705 h 2552214"/>
                <a:gd name="connsiteX11" fmla="*/ 2642887 w 2928396"/>
                <a:gd name="connsiteY11" fmla="*/ 2552214 h 2552214"/>
                <a:gd name="connsiteX12" fmla="*/ 1220165 w 2928396"/>
                <a:gd name="connsiteY12" fmla="*/ 2552214 h 2552214"/>
                <a:gd name="connsiteX13" fmla="*/ 488066 w 2928396"/>
                <a:gd name="connsiteY13" fmla="*/ 2552214 h 2552214"/>
                <a:gd name="connsiteX14" fmla="*/ 488066 w 2928396"/>
                <a:gd name="connsiteY14" fmla="*/ 2552214 h 2552214"/>
                <a:gd name="connsiteX15" fmla="*/ 285509 w 2928396"/>
                <a:gd name="connsiteY15" fmla="*/ 2552214 h 2552214"/>
                <a:gd name="connsiteX16" fmla="*/ 0 w 2928396"/>
                <a:gd name="connsiteY16" fmla="*/ 2266705 h 2552214"/>
                <a:gd name="connsiteX17" fmla="*/ 0 w 2928396"/>
                <a:gd name="connsiteY17" fmla="*/ 1552951 h 2552214"/>
                <a:gd name="connsiteX18" fmla="*/ 0 w 2928396"/>
                <a:gd name="connsiteY18" fmla="*/ 1124696 h 2552214"/>
                <a:gd name="connsiteX19" fmla="*/ 0 w 2928396"/>
                <a:gd name="connsiteY19" fmla="*/ 1124696 h 2552214"/>
                <a:gd name="connsiteX20" fmla="*/ 0 w 2928396"/>
                <a:gd name="connsiteY20" fmla="*/ 1124701 h 255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28396" h="2552214">
                  <a:moveTo>
                    <a:pt x="0" y="1124701"/>
                  </a:moveTo>
                  <a:cubicBezTo>
                    <a:pt x="0" y="967019"/>
                    <a:pt x="127827" y="839192"/>
                    <a:pt x="285509" y="839192"/>
                  </a:cubicBezTo>
                  <a:lnTo>
                    <a:pt x="904754" y="862342"/>
                  </a:lnTo>
                  <a:lnTo>
                    <a:pt x="1050884" y="0"/>
                  </a:lnTo>
                  <a:lnTo>
                    <a:pt x="1220165" y="839192"/>
                  </a:lnTo>
                  <a:lnTo>
                    <a:pt x="2642887" y="839192"/>
                  </a:lnTo>
                  <a:cubicBezTo>
                    <a:pt x="2800569" y="839192"/>
                    <a:pt x="2928396" y="967019"/>
                    <a:pt x="2928396" y="1124701"/>
                  </a:cubicBezTo>
                  <a:lnTo>
                    <a:pt x="2928396" y="1124696"/>
                  </a:lnTo>
                  <a:lnTo>
                    <a:pt x="2928396" y="1124696"/>
                  </a:lnTo>
                  <a:lnTo>
                    <a:pt x="2928396" y="1552951"/>
                  </a:lnTo>
                  <a:lnTo>
                    <a:pt x="2928396" y="2266705"/>
                  </a:lnTo>
                  <a:cubicBezTo>
                    <a:pt x="2928396" y="2424387"/>
                    <a:pt x="2800569" y="2552214"/>
                    <a:pt x="2642887" y="2552214"/>
                  </a:cubicBezTo>
                  <a:lnTo>
                    <a:pt x="1220165" y="2552214"/>
                  </a:lnTo>
                  <a:lnTo>
                    <a:pt x="488066" y="2552214"/>
                  </a:lnTo>
                  <a:lnTo>
                    <a:pt x="488066" y="2552214"/>
                  </a:lnTo>
                  <a:lnTo>
                    <a:pt x="285509" y="2552214"/>
                  </a:lnTo>
                  <a:cubicBezTo>
                    <a:pt x="127827" y="2552214"/>
                    <a:pt x="0" y="2424387"/>
                    <a:pt x="0" y="2266705"/>
                  </a:cubicBezTo>
                  <a:lnTo>
                    <a:pt x="0" y="1552951"/>
                  </a:lnTo>
                  <a:lnTo>
                    <a:pt x="0" y="1124696"/>
                  </a:lnTo>
                  <a:lnTo>
                    <a:pt x="0" y="1124696"/>
                  </a:lnTo>
                  <a:lnTo>
                    <a:pt x="0" y="1124701"/>
                  </a:lnTo>
                  <a:close/>
                </a:path>
              </a:pathLst>
            </a:custGeom>
            <a:solidFill>
              <a:schemeClr val="tx1">
                <a:lumMod val="75000"/>
                <a:lumOff val="25000"/>
              </a:schemeClr>
            </a:solidFill>
            <a:ln>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 name="Google Shape;324;p34"/>
            <p:cNvSpPr txBox="1"/>
            <p:nvPr/>
          </p:nvSpPr>
          <p:spPr>
            <a:xfrm>
              <a:off x="6064537" y="4939876"/>
              <a:ext cx="2718462" cy="1510232"/>
            </a:xfrm>
            <a:prstGeom prst="rect">
              <a:avLst/>
            </a:prstGeom>
            <a:noFill/>
            <a:ln>
              <a:noFill/>
            </a:ln>
          </p:spPr>
          <p:txBody>
            <a:bodyPr spcFirstLastPara="1" wrap="square" lIns="0" tIns="8504" rIns="0" bIns="0" anchor="t" anchorCtr="0">
              <a:noAutofit/>
            </a:bodyPr>
            <a:lstStyle/>
            <a:p>
              <a:pPr marL="8164">
                <a:lnSpc>
                  <a:spcPct val="116753"/>
                </a:lnSpc>
              </a:pPr>
              <a:r>
                <a:rPr lang="en-US" sz="2800" b="1" dirty="0">
                  <a:solidFill>
                    <a:srgbClr val="FFFFFF"/>
                  </a:solidFill>
                  <a:latin typeface="Verdana" panose="020B0604030504040204" pitchFamily="34" charset="0"/>
                  <a:ea typeface="Verdana" panose="020B0604030504040204" pitchFamily="34" charset="0"/>
                  <a:cs typeface="Calibri"/>
                  <a:sym typeface="Trebuchet MS"/>
                </a:rPr>
                <a:t>=</a:t>
              </a:r>
              <a:r>
                <a:rPr lang="en-US" sz="2400" dirty="0">
                  <a:solidFill>
                    <a:srgbClr val="FFFFFF"/>
                  </a:solidFill>
                  <a:latin typeface="Trebuchet MS"/>
                  <a:ea typeface="Trebuchet MS"/>
                  <a:cs typeface="Trebuchet MS"/>
                  <a:sym typeface="Trebuchet MS"/>
                </a:rPr>
                <a:t>  </a:t>
              </a:r>
              <a:r>
                <a:rPr lang="en-US" sz="2062" dirty="0">
                  <a:solidFill>
                    <a:srgbClr val="FFFFFF"/>
                  </a:solidFill>
                  <a:latin typeface="Trebuchet MS"/>
                  <a:ea typeface="Trebuchet MS"/>
                  <a:cs typeface="Trebuchet MS"/>
                  <a:sym typeface="Trebuchet MS"/>
                </a:rPr>
                <a:t>Number of rows</a:t>
              </a:r>
            </a:p>
            <a:p>
              <a:pPr marL="8164">
                <a:lnSpc>
                  <a:spcPct val="116753"/>
                </a:lnSpc>
              </a:pPr>
              <a:r>
                <a:rPr lang="en-US" sz="2800" b="1" dirty="0">
                  <a:solidFill>
                    <a:srgbClr val="FFFFFF"/>
                  </a:solidFill>
                  <a:latin typeface="Verdana" panose="020B0604030504040204" pitchFamily="34" charset="0"/>
                  <a:ea typeface="Verdana" panose="020B0604030504040204" pitchFamily="34" charset="0"/>
                  <a:cs typeface="Calibri"/>
                  <a:sym typeface="Trebuchet MS"/>
                </a:rPr>
                <a:t>=</a:t>
              </a:r>
              <a:r>
                <a:rPr lang="en-US" sz="2800" dirty="0">
                  <a:solidFill>
                    <a:srgbClr val="FFFFFF"/>
                  </a:solidFill>
                  <a:latin typeface="Trebuchet MS"/>
                  <a:ea typeface="Calibri"/>
                  <a:cs typeface="Calibri"/>
                  <a:sym typeface="Trebuchet MS"/>
                </a:rPr>
                <a:t> </a:t>
              </a:r>
              <a:r>
                <a:rPr lang="en-US" sz="2062" dirty="0">
                  <a:solidFill>
                    <a:srgbClr val="FFFFFF"/>
                  </a:solidFill>
                  <a:latin typeface="Trebuchet MS"/>
                  <a:ea typeface="Calibri"/>
                  <a:cs typeface="Calibri"/>
                  <a:sym typeface="Trebuchet MS"/>
                </a:rPr>
                <a:t> Number of Columns</a:t>
              </a:r>
              <a:endParaRPr sz="2062" dirty="0">
                <a:latin typeface="Calibri"/>
                <a:ea typeface="Calibri"/>
                <a:cs typeface="Calibri"/>
                <a:sym typeface="Calibri"/>
              </a:endParaRPr>
            </a:p>
          </p:txBody>
        </p:sp>
      </p:grpSp>
    </p:spTree>
    <p:extLst>
      <p:ext uri="{BB962C8B-B14F-4D97-AF65-F5344CB8AC3E}">
        <p14:creationId xmlns:p14="http://schemas.microsoft.com/office/powerpoint/2010/main" val="2825833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3" name="Google Shape;131;p17"/>
          <p:cNvSpPr/>
          <p:nvPr/>
        </p:nvSpPr>
        <p:spPr>
          <a:xfrm>
            <a:off x="1758718" y="2201670"/>
            <a:ext cx="886968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4" name="Rectangle 13"/>
          <p:cNvSpPr/>
          <p:nvPr/>
        </p:nvSpPr>
        <p:spPr>
          <a:xfrm>
            <a:off x="1970276" y="2313797"/>
            <a:ext cx="4253087" cy="584775"/>
          </a:xfrm>
          <a:prstGeom prst="rect">
            <a:avLst/>
          </a:prstGeom>
        </p:spPr>
        <p:txBody>
          <a:bodyPr wrap="none">
            <a:spAutoFit/>
          </a:bodyPr>
          <a:lstStyle/>
          <a:p>
            <a:r>
              <a:rPr lang="en-US" sz="3200" dirty="0">
                <a:latin typeface="Consolas" panose="020B0609020204030204" pitchFamily="49" charset="0"/>
                <a:ea typeface="Courier New"/>
                <a:cs typeface="Consolas" panose="020B0609020204030204" pitchFamily="49" charset="0"/>
                <a:sym typeface="Courier New"/>
              </a:rPr>
              <a:t>arrange(</a:t>
            </a:r>
            <a:r>
              <a:rPr lang="en-US" sz="3200" dirty="0">
                <a:solidFill>
                  <a:srgbClr val="0365C0"/>
                </a:solidFill>
                <a:latin typeface="Consolas" panose="020B0609020204030204" pitchFamily="49" charset="0"/>
                <a:ea typeface="Courier New"/>
                <a:cs typeface="Consolas" panose="020B0609020204030204" pitchFamily="49" charset="0"/>
                <a:sym typeface="Courier New"/>
              </a:rPr>
              <a:t>data,</a:t>
            </a:r>
            <a:r>
              <a:rPr lang="en-US" sz="3200" dirty="0">
                <a:solidFill>
                  <a:srgbClr val="9BBB59"/>
                </a:solidFill>
                <a:latin typeface="Consolas" panose="020B0609020204030204" pitchFamily="49" charset="0"/>
                <a:ea typeface="Courier New"/>
                <a:cs typeface="Consolas" panose="020B0609020204030204" pitchFamily="49" charset="0"/>
                <a:sym typeface="Courier New"/>
              </a:rPr>
              <a:t>... </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6" name="Google Shape;172;p20"/>
          <p:cNvSpPr/>
          <p:nvPr/>
        </p:nvSpPr>
        <p:spPr>
          <a:xfrm>
            <a:off x="4867705" y="2926883"/>
            <a:ext cx="3840689" cy="2153752"/>
          </a:xfrm>
          <a:custGeom>
            <a:avLst/>
            <a:gdLst>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603384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66067 h 3683787"/>
              <a:gd name="connsiteX1" fmla="*/ 356337 w 7169284"/>
              <a:gd name="connsiteY1" fmla="*/ 1066067 h 3683787"/>
              <a:gd name="connsiteX2" fmla="*/ 307986 w 7169284"/>
              <a:gd name="connsiteY2" fmla="*/ 1069320 h 3683787"/>
              <a:gd name="connsiteX3" fmla="*/ 261611 w 7169284"/>
              <a:gd name="connsiteY3" fmla="*/ 1078796 h 3683787"/>
              <a:gd name="connsiteX4" fmla="*/ 217637 w 7169284"/>
              <a:gd name="connsiteY4" fmla="*/ 1094070 h 3683787"/>
              <a:gd name="connsiteX5" fmla="*/ 176489 w 7169284"/>
              <a:gd name="connsiteY5" fmla="*/ 1114718 h 3683787"/>
              <a:gd name="connsiteX6" fmla="*/ 138592 w 7169284"/>
              <a:gd name="connsiteY6" fmla="*/ 1140316 h 3683787"/>
              <a:gd name="connsiteX7" fmla="*/ 104371 w 7169284"/>
              <a:gd name="connsiteY7" fmla="*/ 1170438 h 3683787"/>
              <a:gd name="connsiteX8" fmla="*/ 74249 w 7169284"/>
              <a:gd name="connsiteY8" fmla="*/ 1204659 h 3683787"/>
              <a:gd name="connsiteX9" fmla="*/ 48651 w 7169284"/>
              <a:gd name="connsiteY9" fmla="*/ 1242556 h 3683787"/>
              <a:gd name="connsiteX10" fmla="*/ 28003 w 7169284"/>
              <a:gd name="connsiteY10" fmla="*/ 1283704 h 3683787"/>
              <a:gd name="connsiteX11" fmla="*/ 12729 w 7169284"/>
              <a:gd name="connsiteY11" fmla="*/ 1327678 h 3683787"/>
              <a:gd name="connsiteX12" fmla="*/ 3253 w 7169284"/>
              <a:gd name="connsiteY12" fmla="*/ 1374053 h 3683787"/>
              <a:gd name="connsiteX13" fmla="*/ 0 w 7169284"/>
              <a:gd name="connsiteY13" fmla="*/ 1422404 h 3683787"/>
              <a:gd name="connsiteX14" fmla="*/ 0 w 7169284"/>
              <a:gd name="connsiteY14" fmla="*/ 3327451 h 3683787"/>
              <a:gd name="connsiteX15" fmla="*/ 3253 w 7169284"/>
              <a:gd name="connsiteY15" fmla="*/ 3375803 h 3683787"/>
              <a:gd name="connsiteX16" fmla="*/ 12729 w 7169284"/>
              <a:gd name="connsiteY16" fmla="*/ 3422178 h 3683787"/>
              <a:gd name="connsiteX17" fmla="*/ 28003 w 7169284"/>
              <a:gd name="connsiteY17" fmla="*/ 3466151 h 3683787"/>
              <a:gd name="connsiteX18" fmla="*/ 48651 w 7169284"/>
              <a:gd name="connsiteY18" fmla="*/ 3507299 h 3683787"/>
              <a:gd name="connsiteX19" fmla="*/ 74249 w 7169284"/>
              <a:gd name="connsiteY19" fmla="*/ 3545196 h 3683787"/>
              <a:gd name="connsiteX20" fmla="*/ 104371 w 7169284"/>
              <a:gd name="connsiteY20" fmla="*/ 3579417 h 3683787"/>
              <a:gd name="connsiteX21" fmla="*/ 138592 w 7169284"/>
              <a:gd name="connsiteY21" fmla="*/ 3609539 h 3683787"/>
              <a:gd name="connsiteX22" fmla="*/ 176489 w 7169284"/>
              <a:gd name="connsiteY22" fmla="*/ 3635136 h 3683787"/>
              <a:gd name="connsiteX23" fmla="*/ 217637 w 7169284"/>
              <a:gd name="connsiteY23" fmla="*/ 3655784 h 3683787"/>
              <a:gd name="connsiteX24" fmla="*/ 261611 w 7169284"/>
              <a:gd name="connsiteY24" fmla="*/ 3671059 h 3683787"/>
              <a:gd name="connsiteX25" fmla="*/ 307986 w 7169284"/>
              <a:gd name="connsiteY25" fmla="*/ 3680535 h 3683787"/>
              <a:gd name="connsiteX26" fmla="*/ 356337 w 7169284"/>
              <a:gd name="connsiteY26" fmla="*/ 3683788 h 3683787"/>
              <a:gd name="connsiteX27" fmla="*/ 6812950 w 7169284"/>
              <a:gd name="connsiteY27" fmla="*/ 3683788 h 3683787"/>
              <a:gd name="connsiteX28" fmla="*/ 6861301 w 7169284"/>
              <a:gd name="connsiteY28" fmla="*/ 3680535 h 3683787"/>
              <a:gd name="connsiteX29" fmla="*/ 6907675 w 7169284"/>
              <a:gd name="connsiteY29" fmla="*/ 3671059 h 3683787"/>
              <a:gd name="connsiteX30" fmla="*/ 6951648 w 7169284"/>
              <a:gd name="connsiteY30" fmla="*/ 3655784 h 3683787"/>
              <a:gd name="connsiteX31" fmla="*/ 6992795 w 7169284"/>
              <a:gd name="connsiteY31" fmla="*/ 3635136 h 3683787"/>
              <a:gd name="connsiteX32" fmla="*/ 7030692 w 7169284"/>
              <a:gd name="connsiteY32" fmla="*/ 3609539 h 3683787"/>
              <a:gd name="connsiteX33" fmla="*/ 7064914 w 7169284"/>
              <a:gd name="connsiteY33" fmla="*/ 3579417 h 3683787"/>
              <a:gd name="connsiteX34" fmla="*/ 7095036 w 7169284"/>
              <a:gd name="connsiteY34" fmla="*/ 3545196 h 3683787"/>
              <a:gd name="connsiteX35" fmla="*/ 7120633 w 7169284"/>
              <a:gd name="connsiteY35" fmla="*/ 3507299 h 3683787"/>
              <a:gd name="connsiteX36" fmla="*/ 7141281 w 7169284"/>
              <a:gd name="connsiteY36" fmla="*/ 3466151 h 3683787"/>
              <a:gd name="connsiteX37" fmla="*/ 7156556 w 7169284"/>
              <a:gd name="connsiteY37" fmla="*/ 3422178 h 3683787"/>
              <a:gd name="connsiteX38" fmla="*/ 7166032 w 7169284"/>
              <a:gd name="connsiteY38" fmla="*/ 3375803 h 3683787"/>
              <a:gd name="connsiteX39" fmla="*/ 7169285 w 7169284"/>
              <a:gd name="connsiteY39" fmla="*/ 3327451 h 3683787"/>
              <a:gd name="connsiteX40" fmla="*/ 7169285 w 7169284"/>
              <a:gd name="connsiteY40" fmla="*/ 1422404 h 3683787"/>
              <a:gd name="connsiteX41" fmla="*/ 7166032 w 7169284"/>
              <a:gd name="connsiteY41" fmla="*/ 1374053 h 3683787"/>
              <a:gd name="connsiteX42" fmla="*/ 7156556 w 7169284"/>
              <a:gd name="connsiteY42" fmla="*/ 1327678 h 3683787"/>
              <a:gd name="connsiteX43" fmla="*/ 7141281 w 7169284"/>
              <a:gd name="connsiteY43" fmla="*/ 1283704 h 3683787"/>
              <a:gd name="connsiteX44" fmla="*/ 7120633 w 7169284"/>
              <a:gd name="connsiteY44" fmla="*/ 1242556 h 3683787"/>
              <a:gd name="connsiteX45" fmla="*/ 7095036 w 7169284"/>
              <a:gd name="connsiteY45" fmla="*/ 1204659 h 3683787"/>
              <a:gd name="connsiteX46" fmla="*/ 7064914 w 7169284"/>
              <a:gd name="connsiteY46" fmla="*/ 1170438 h 3683787"/>
              <a:gd name="connsiteX47" fmla="*/ 7030692 w 7169284"/>
              <a:gd name="connsiteY47" fmla="*/ 1140316 h 3683787"/>
              <a:gd name="connsiteX48" fmla="*/ 6992795 w 7169284"/>
              <a:gd name="connsiteY48" fmla="*/ 1114718 h 3683787"/>
              <a:gd name="connsiteX49" fmla="*/ 6951648 w 7169284"/>
              <a:gd name="connsiteY49" fmla="*/ 1094070 h 3683787"/>
              <a:gd name="connsiteX50" fmla="*/ 6907675 w 7169284"/>
              <a:gd name="connsiteY50" fmla="*/ 1078796 h 3683787"/>
              <a:gd name="connsiteX51" fmla="*/ 6861301 w 7169284"/>
              <a:gd name="connsiteY51" fmla="*/ 1069320 h 3683787"/>
              <a:gd name="connsiteX52" fmla="*/ 6812950 w 7169284"/>
              <a:gd name="connsiteY52" fmla="*/ 1066067 h 3683787"/>
              <a:gd name="connsiteX0" fmla="*/ 708093 w 7169284"/>
              <a:gd name="connsiteY0" fmla="*/ 0 h 3683787"/>
              <a:gd name="connsiteX1" fmla="*/ 603384 w 7169284"/>
              <a:gd name="connsiteY1" fmla="*/ 1066067 h 3683787"/>
              <a:gd name="connsiteX2" fmla="*/ 2993816 w 7169284"/>
              <a:gd name="connsiteY2" fmla="*/ 1082813 h 3683787"/>
              <a:gd name="connsiteX3" fmla="*/ 708093 w 7169284"/>
              <a:gd name="connsiteY3" fmla="*/ 0 h 3683787"/>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1836130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99560 h 3717280"/>
              <a:gd name="connsiteX1" fmla="*/ 356337 w 7169284"/>
              <a:gd name="connsiteY1" fmla="*/ 1099560 h 3717280"/>
              <a:gd name="connsiteX2" fmla="*/ 307986 w 7169284"/>
              <a:gd name="connsiteY2" fmla="*/ 1102813 h 3717280"/>
              <a:gd name="connsiteX3" fmla="*/ 261611 w 7169284"/>
              <a:gd name="connsiteY3" fmla="*/ 1112289 h 3717280"/>
              <a:gd name="connsiteX4" fmla="*/ 217637 w 7169284"/>
              <a:gd name="connsiteY4" fmla="*/ 1127563 h 3717280"/>
              <a:gd name="connsiteX5" fmla="*/ 176489 w 7169284"/>
              <a:gd name="connsiteY5" fmla="*/ 1148211 h 3717280"/>
              <a:gd name="connsiteX6" fmla="*/ 138592 w 7169284"/>
              <a:gd name="connsiteY6" fmla="*/ 1173809 h 3717280"/>
              <a:gd name="connsiteX7" fmla="*/ 104371 w 7169284"/>
              <a:gd name="connsiteY7" fmla="*/ 1203931 h 3717280"/>
              <a:gd name="connsiteX8" fmla="*/ 74249 w 7169284"/>
              <a:gd name="connsiteY8" fmla="*/ 1238152 h 3717280"/>
              <a:gd name="connsiteX9" fmla="*/ 48651 w 7169284"/>
              <a:gd name="connsiteY9" fmla="*/ 1276049 h 3717280"/>
              <a:gd name="connsiteX10" fmla="*/ 28003 w 7169284"/>
              <a:gd name="connsiteY10" fmla="*/ 1317197 h 3717280"/>
              <a:gd name="connsiteX11" fmla="*/ 12729 w 7169284"/>
              <a:gd name="connsiteY11" fmla="*/ 1361171 h 3717280"/>
              <a:gd name="connsiteX12" fmla="*/ 3253 w 7169284"/>
              <a:gd name="connsiteY12" fmla="*/ 1407546 h 3717280"/>
              <a:gd name="connsiteX13" fmla="*/ 0 w 7169284"/>
              <a:gd name="connsiteY13" fmla="*/ 1455897 h 3717280"/>
              <a:gd name="connsiteX14" fmla="*/ 0 w 7169284"/>
              <a:gd name="connsiteY14" fmla="*/ 3360944 h 3717280"/>
              <a:gd name="connsiteX15" fmla="*/ 3253 w 7169284"/>
              <a:gd name="connsiteY15" fmla="*/ 3409296 h 3717280"/>
              <a:gd name="connsiteX16" fmla="*/ 12729 w 7169284"/>
              <a:gd name="connsiteY16" fmla="*/ 3455671 h 3717280"/>
              <a:gd name="connsiteX17" fmla="*/ 28003 w 7169284"/>
              <a:gd name="connsiteY17" fmla="*/ 3499644 h 3717280"/>
              <a:gd name="connsiteX18" fmla="*/ 48651 w 7169284"/>
              <a:gd name="connsiteY18" fmla="*/ 3540792 h 3717280"/>
              <a:gd name="connsiteX19" fmla="*/ 74249 w 7169284"/>
              <a:gd name="connsiteY19" fmla="*/ 3578689 h 3717280"/>
              <a:gd name="connsiteX20" fmla="*/ 104371 w 7169284"/>
              <a:gd name="connsiteY20" fmla="*/ 3612910 h 3717280"/>
              <a:gd name="connsiteX21" fmla="*/ 138592 w 7169284"/>
              <a:gd name="connsiteY21" fmla="*/ 3643032 h 3717280"/>
              <a:gd name="connsiteX22" fmla="*/ 176489 w 7169284"/>
              <a:gd name="connsiteY22" fmla="*/ 3668629 h 3717280"/>
              <a:gd name="connsiteX23" fmla="*/ 217637 w 7169284"/>
              <a:gd name="connsiteY23" fmla="*/ 3689277 h 3717280"/>
              <a:gd name="connsiteX24" fmla="*/ 261611 w 7169284"/>
              <a:gd name="connsiteY24" fmla="*/ 3704552 h 3717280"/>
              <a:gd name="connsiteX25" fmla="*/ 307986 w 7169284"/>
              <a:gd name="connsiteY25" fmla="*/ 3714028 h 3717280"/>
              <a:gd name="connsiteX26" fmla="*/ 356337 w 7169284"/>
              <a:gd name="connsiteY26" fmla="*/ 3717281 h 3717280"/>
              <a:gd name="connsiteX27" fmla="*/ 6812950 w 7169284"/>
              <a:gd name="connsiteY27" fmla="*/ 3717281 h 3717280"/>
              <a:gd name="connsiteX28" fmla="*/ 6861301 w 7169284"/>
              <a:gd name="connsiteY28" fmla="*/ 3714028 h 3717280"/>
              <a:gd name="connsiteX29" fmla="*/ 6907675 w 7169284"/>
              <a:gd name="connsiteY29" fmla="*/ 3704552 h 3717280"/>
              <a:gd name="connsiteX30" fmla="*/ 6951648 w 7169284"/>
              <a:gd name="connsiteY30" fmla="*/ 3689277 h 3717280"/>
              <a:gd name="connsiteX31" fmla="*/ 6992795 w 7169284"/>
              <a:gd name="connsiteY31" fmla="*/ 3668629 h 3717280"/>
              <a:gd name="connsiteX32" fmla="*/ 7030692 w 7169284"/>
              <a:gd name="connsiteY32" fmla="*/ 3643032 h 3717280"/>
              <a:gd name="connsiteX33" fmla="*/ 7064914 w 7169284"/>
              <a:gd name="connsiteY33" fmla="*/ 3612910 h 3717280"/>
              <a:gd name="connsiteX34" fmla="*/ 7095036 w 7169284"/>
              <a:gd name="connsiteY34" fmla="*/ 3578689 h 3717280"/>
              <a:gd name="connsiteX35" fmla="*/ 7120633 w 7169284"/>
              <a:gd name="connsiteY35" fmla="*/ 3540792 h 3717280"/>
              <a:gd name="connsiteX36" fmla="*/ 7141281 w 7169284"/>
              <a:gd name="connsiteY36" fmla="*/ 3499644 h 3717280"/>
              <a:gd name="connsiteX37" fmla="*/ 7156556 w 7169284"/>
              <a:gd name="connsiteY37" fmla="*/ 3455671 h 3717280"/>
              <a:gd name="connsiteX38" fmla="*/ 7166032 w 7169284"/>
              <a:gd name="connsiteY38" fmla="*/ 3409296 h 3717280"/>
              <a:gd name="connsiteX39" fmla="*/ 7169285 w 7169284"/>
              <a:gd name="connsiteY39" fmla="*/ 3360944 h 3717280"/>
              <a:gd name="connsiteX40" fmla="*/ 7169285 w 7169284"/>
              <a:gd name="connsiteY40" fmla="*/ 1455897 h 3717280"/>
              <a:gd name="connsiteX41" fmla="*/ 7166032 w 7169284"/>
              <a:gd name="connsiteY41" fmla="*/ 1407546 h 3717280"/>
              <a:gd name="connsiteX42" fmla="*/ 7156556 w 7169284"/>
              <a:gd name="connsiteY42" fmla="*/ 1361171 h 3717280"/>
              <a:gd name="connsiteX43" fmla="*/ 7141281 w 7169284"/>
              <a:gd name="connsiteY43" fmla="*/ 1317197 h 3717280"/>
              <a:gd name="connsiteX44" fmla="*/ 7120633 w 7169284"/>
              <a:gd name="connsiteY44" fmla="*/ 1276049 h 3717280"/>
              <a:gd name="connsiteX45" fmla="*/ 7095036 w 7169284"/>
              <a:gd name="connsiteY45" fmla="*/ 1238152 h 3717280"/>
              <a:gd name="connsiteX46" fmla="*/ 7064914 w 7169284"/>
              <a:gd name="connsiteY46" fmla="*/ 1203931 h 3717280"/>
              <a:gd name="connsiteX47" fmla="*/ 7030692 w 7169284"/>
              <a:gd name="connsiteY47" fmla="*/ 1173809 h 3717280"/>
              <a:gd name="connsiteX48" fmla="*/ 6992795 w 7169284"/>
              <a:gd name="connsiteY48" fmla="*/ 1148211 h 3717280"/>
              <a:gd name="connsiteX49" fmla="*/ 6951648 w 7169284"/>
              <a:gd name="connsiteY49" fmla="*/ 1127563 h 3717280"/>
              <a:gd name="connsiteX50" fmla="*/ 6907675 w 7169284"/>
              <a:gd name="connsiteY50" fmla="*/ 1112289 h 3717280"/>
              <a:gd name="connsiteX51" fmla="*/ 6861301 w 7169284"/>
              <a:gd name="connsiteY51" fmla="*/ 1102813 h 3717280"/>
              <a:gd name="connsiteX52" fmla="*/ 6812950 w 7169284"/>
              <a:gd name="connsiteY52" fmla="*/ 1099560 h 3717280"/>
              <a:gd name="connsiteX0" fmla="*/ 2377043 w 7169284"/>
              <a:gd name="connsiteY0" fmla="*/ 0 h 3717280"/>
              <a:gd name="connsiteX1" fmla="*/ 1836130 w 7169284"/>
              <a:gd name="connsiteY1" fmla="*/ 1099560 h 3717280"/>
              <a:gd name="connsiteX2" fmla="*/ 2993816 w 7169284"/>
              <a:gd name="connsiteY2" fmla="*/ 1116306 h 3717280"/>
              <a:gd name="connsiteX3" fmla="*/ 2377043 w 7169284"/>
              <a:gd name="connsiteY3" fmla="*/ 0 h 3717280"/>
              <a:gd name="connsiteX0" fmla="*/ 6812950 w 7169286"/>
              <a:gd name="connsiteY0" fmla="*/ 1099560 h 3717282"/>
              <a:gd name="connsiteX1" fmla="*/ 356337 w 7169286"/>
              <a:gd name="connsiteY1" fmla="*/ 1099560 h 3717282"/>
              <a:gd name="connsiteX2" fmla="*/ 307986 w 7169286"/>
              <a:gd name="connsiteY2" fmla="*/ 1102813 h 3717282"/>
              <a:gd name="connsiteX3" fmla="*/ 261611 w 7169286"/>
              <a:gd name="connsiteY3" fmla="*/ 1112289 h 3717282"/>
              <a:gd name="connsiteX4" fmla="*/ 217637 w 7169286"/>
              <a:gd name="connsiteY4" fmla="*/ 1127563 h 3717282"/>
              <a:gd name="connsiteX5" fmla="*/ 176489 w 7169286"/>
              <a:gd name="connsiteY5" fmla="*/ 1148211 h 3717282"/>
              <a:gd name="connsiteX6" fmla="*/ 138592 w 7169286"/>
              <a:gd name="connsiteY6" fmla="*/ 1173809 h 3717282"/>
              <a:gd name="connsiteX7" fmla="*/ 104371 w 7169286"/>
              <a:gd name="connsiteY7" fmla="*/ 1203931 h 3717282"/>
              <a:gd name="connsiteX8" fmla="*/ 74249 w 7169286"/>
              <a:gd name="connsiteY8" fmla="*/ 1238152 h 3717282"/>
              <a:gd name="connsiteX9" fmla="*/ 48651 w 7169286"/>
              <a:gd name="connsiteY9" fmla="*/ 1276049 h 3717282"/>
              <a:gd name="connsiteX10" fmla="*/ 28003 w 7169286"/>
              <a:gd name="connsiteY10" fmla="*/ 1317197 h 3717282"/>
              <a:gd name="connsiteX11" fmla="*/ 12729 w 7169286"/>
              <a:gd name="connsiteY11" fmla="*/ 1361171 h 3717282"/>
              <a:gd name="connsiteX12" fmla="*/ 3253 w 7169286"/>
              <a:gd name="connsiteY12" fmla="*/ 1407546 h 3717282"/>
              <a:gd name="connsiteX13" fmla="*/ 0 w 7169286"/>
              <a:gd name="connsiteY13" fmla="*/ 1455897 h 3717282"/>
              <a:gd name="connsiteX14" fmla="*/ 0 w 7169286"/>
              <a:gd name="connsiteY14" fmla="*/ 3360944 h 3717282"/>
              <a:gd name="connsiteX15" fmla="*/ 3253 w 7169286"/>
              <a:gd name="connsiteY15" fmla="*/ 3409296 h 3717282"/>
              <a:gd name="connsiteX16" fmla="*/ 12729 w 7169286"/>
              <a:gd name="connsiteY16" fmla="*/ 3455671 h 3717282"/>
              <a:gd name="connsiteX17" fmla="*/ 28003 w 7169286"/>
              <a:gd name="connsiteY17" fmla="*/ 3499644 h 3717282"/>
              <a:gd name="connsiteX18" fmla="*/ 48651 w 7169286"/>
              <a:gd name="connsiteY18" fmla="*/ 3540792 h 3717282"/>
              <a:gd name="connsiteX19" fmla="*/ 74249 w 7169286"/>
              <a:gd name="connsiteY19" fmla="*/ 3578689 h 3717282"/>
              <a:gd name="connsiteX20" fmla="*/ 104371 w 7169286"/>
              <a:gd name="connsiteY20" fmla="*/ 3612910 h 3717282"/>
              <a:gd name="connsiteX21" fmla="*/ 138592 w 7169286"/>
              <a:gd name="connsiteY21" fmla="*/ 3643032 h 3717282"/>
              <a:gd name="connsiteX22" fmla="*/ 176489 w 7169286"/>
              <a:gd name="connsiteY22" fmla="*/ 3668629 h 3717282"/>
              <a:gd name="connsiteX23" fmla="*/ 217637 w 7169286"/>
              <a:gd name="connsiteY23" fmla="*/ 3689277 h 3717282"/>
              <a:gd name="connsiteX24" fmla="*/ 261611 w 7169286"/>
              <a:gd name="connsiteY24" fmla="*/ 3704552 h 3717282"/>
              <a:gd name="connsiteX25" fmla="*/ 307986 w 7169286"/>
              <a:gd name="connsiteY25" fmla="*/ 3714028 h 3717282"/>
              <a:gd name="connsiteX26" fmla="*/ 356337 w 7169286"/>
              <a:gd name="connsiteY26" fmla="*/ 3717281 h 3717282"/>
              <a:gd name="connsiteX27" fmla="*/ 6812950 w 7169286"/>
              <a:gd name="connsiteY27" fmla="*/ 3717281 h 3717282"/>
              <a:gd name="connsiteX28" fmla="*/ 6861301 w 7169286"/>
              <a:gd name="connsiteY28" fmla="*/ 3714028 h 3717282"/>
              <a:gd name="connsiteX29" fmla="*/ 6907675 w 7169286"/>
              <a:gd name="connsiteY29" fmla="*/ 3704552 h 3717282"/>
              <a:gd name="connsiteX30" fmla="*/ 6951648 w 7169286"/>
              <a:gd name="connsiteY30" fmla="*/ 3689277 h 3717282"/>
              <a:gd name="connsiteX31" fmla="*/ 6992795 w 7169286"/>
              <a:gd name="connsiteY31" fmla="*/ 3668629 h 3717282"/>
              <a:gd name="connsiteX32" fmla="*/ 7030692 w 7169286"/>
              <a:gd name="connsiteY32" fmla="*/ 3643032 h 3717282"/>
              <a:gd name="connsiteX33" fmla="*/ 7064914 w 7169286"/>
              <a:gd name="connsiteY33" fmla="*/ 3612910 h 3717282"/>
              <a:gd name="connsiteX34" fmla="*/ 7095036 w 7169286"/>
              <a:gd name="connsiteY34" fmla="*/ 3578689 h 3717282"/>
              <a:gd name="connsiteX35" fmla="*/ 7120633 w 7169286"/>
              <a:gd name="connsiteY35" fmla="*/ 3540792 h 3717282"/>
              <a:gd name="connsiteX36" fmla="*/ 7141281 w 7169286"/>
              <a:gd name="connsiteY36" fmla="*/ 3499644 h 3717282"/>
              <a:gd name="connsiteX37" fmla="*/ 7156556 w 7169286"/>
              <a:gd name="connsiteY37" fmla="*/ 3455671 h 3717282"/>
              <a:gd name="connsiteX38" fmla="*/ 7166032 w 7169286"/>
              <a:gd name="connsiteY38" fmla="*/ 3409296 h 3717282"/>
              <a:gd name="connsiteX39" fmla="*/ 7169285 w 7169286"/>
              <a:gd name="connsiteY39" fmla="*/ 3360944 h 3717282"/>
              <a:gd name="connsiteX40" fmla="*/ 7169285 w 7169286"/>
              <a:gd name="connsiteY40" fmla="*/ 1455897 h 3717282"/>
              <a:gd name="connsiteX41" fmla="*/ 7166032 w 7169286"/>
              <a:gd name="connsiteY41" fmla="*/ 1407546 h 3717282"/>
              <a:gd name="connsiteX42" fmla="*/ 7156556 w 7169286"/>
              <a:gd name="connsiteY42" fmla="*/ 1361171 h 3717282"/>
              <a:gd name="connsiteX43" fmla="*/ 7141281 w 7169286"/>
              <a:gd name="connsiteY43" fmla="*/ 1317197 h 3717282"/>
              <a:gd name="connsiteX44" fmla="*/ 7120633 w 7169286"/>
              <a:gd name="connsiteY44" fmla="*/ 1276049 h 3717282"/>
              <a:gd name="connsiteX45" fmla="*/ 7095036 w 7169286"/>
              <a:gd name="connsiteY45" fmla="*/ 1238152 h 3717282"/>
              <a:gd name="connsiteX46" fmla="*/ 7064914 w 7169286"/>
              <a:gd name="connsiteY46" fmla="*/ 1203931 h 3717282"/>
              <a:gd name="connsiteX47" fmla="*/ 7030692 w 7169286"/>
              <a:gd name="connsiteY47" fmla="*/ 1173809 h 3717282"/>
              <a:gd name="connsiteX48" fmla="*/ 6992795 w 7169286"/>
              <a:gd name="connsiteY48" fmla="*/ 1148211 h 3717282"/>
              <a:gd name="connsiteX49" fmla="*/ 6951648 w 7169286"/>
              <a:gd name="connsiteY49" fmla="*/ 1127563 h 3717282"/>
              <a:gd name="connsiteX50" fmla="*/ 6907675 w 7169286"/>
              <a:gd name="connsiteY50" fmla="*/ 1112289 h 3717282"/>
              <a:gd name="connsiteX51" fmla="*/ 6861301 w 7169286"/>
              <a:gd name="connsiteY51" fmla="*/ 1102813 h 3717282"/>
              <a:gd name="connsiteX52" fmla="*/ 6812950 w 7169286"/>
              <a:gd name="connsiteY52" fmla="*/ 1099560 h 3717282"/>
              <a:gd name="connsiteX0" fmla="*/ 2377043 w 7169286"/>
              <a:gd name="connsiteY0" fmla="*/ 0 h 3717282"/>
              <a:gd name="connsiteX1" fmla="*/ 2348194 w 7169286"/>
              <a:gd name="connsiteY1" fmla="*/ 1116306 h 3717282"/>
              <a:gd name="connsiteX2" fmla="*/ 2993816 w 7169286"/>
              <a:gd name="connsiteY2" fmla="*/ 1116306 h 3717282"/>
              <a:gd name="connsiteX3" fmla="*/ 2377043 w 7169286"/>
              <a:gd name="connsiteY3" fmla="*/ 0 h 3717282"/>
              <a:gd name="connsiteX0" fmla="*/ 6812950 w 7169284"/>
              <a:gd name="connsiteY0" fmla="*/ 1082814 h 3700534"/>
              <a:gd name="connsiteX1" fmla="*/ 356337 w 7169284"/>
              <a:gd name="connsiteY1" fmla="*/ 1082814 h 3700534"/>
              <a:gd name="connsiteX2" fmla="*/ 307986 w 7169284"/>
              <a:gd name="connsiteY2" fmla="*/ 1086067 h 3700534"/>
              <a:gd name="connsiteX3" fmla="*/ 261611 w 7169284"/>
              <a:gd name="connsiteY3" fmla="*/ 1095543 h 3700534"/>
              <a:gd name="connsiteX4" fmla="*/ 217637 w 7169284"/>
              <a:gd name="connsiteY4" fmla="*/ 1110817 h 3700534"/>
              <a:gd name="connsiteX5" fmla="*/ 176489 w 7169284"/>
              <a:gd name="connsiteY5" fmla="*/ 1131465 h 3700534"/>
              <a:gd name="connsiteX6" fmla="*/ 138592 w 7169284"/>
              <a:gd name="connsiteY6" fmla="*/ 1157063 h 3700534"/>
              <a:gd name="connsiteX7" fmla="*/ 104371 w 7169284"/>
              <a:gd name="connsiteY7" fmla="*/ 1187185 h 3700534"/>
              <a:gd name="connsiteX8" fmla="*/ 74249 w 7169284"/>
              <a:gd name="connsiteY8" fmla="*/ 1221406 h 3700534"/>
              <a:gd name="connsiteX9" fmla="*/ 48651 w 7169284"/>
              <a:gd name="connsiteY9" fmla="*/ 1259303 h 3700534"/>
              <a:gd name="connsiteX10" fmla="*/ 28003 w 7169284"/>
              <a:gd name="connsiteY10" fmla="*/ 1300451 h 3700534"/>
              <a:gd name="connsiteX11" fmla="*/ 12729 w 7169284"/>
              <a:gd name="connsiteY11" fmla="*/ 1344425 h 3700534"/>
              <a:gd name="connsiteX12" fmla="*/ 3253 w 7169284"/>
              <a:gd name="connsiteY12" fmla="*/ 1390800 h 3700534"/>
              <a:gd name="connsiteX13" fmla="*/ 0 w 7169284"/>
              <a:gd name="connsiteY13" fmla="*/ 1439151 h 3700534"/>
              <a:gd name="connsiteX14" fmla="*/ 0 w 7169284"/>
              <a:gd name="connsiteY14" fmla="*/ 3344198 h 3700534"/>
              <a:gd name="connsiteX15" fmla="*/ 3253 w 7169284"/>
              <a:gd name="connsiteY15" fmla="*/ 3392550 h 3700534"/>
              <a:gd name="connsiteX16" fmla="*/ 12729 w 7169284"/>
              <a:gd name="connsiteY16" fmla="*/ 3438925 h 3700534"/>
              <a:gd name="connsiteX17" fmla="*/ 28003 w 7169284"/>
              <a:gd name="connsiteY17" fmla="*/ 3482898 h 3700534"/>
              <a:gd name="connsiteX18" fmla="*/ 48651 w 7169284"/>
              <a:gd name="connsiteY18" fmla="*/ 3524046 h 3700534"/>
              <a:gd name="connsiteX19" fmla="*/ 74249 w 7169284"/>
              <a:gd name="connsiteY19" fmla="*/ 3561943 h 3700534"/>
              <a:gd name="connsiteX20" fmla="*/ 104371 w 7169284"/>
              <a:gd name="connsiteY20" fmla="*/ 3596164 h 3700534"/>
              <a:gd name="connsiteX21" fmla="*/ 138592 w 7169284"/>
              <a:gd name="connsiteY21" fmla="*/ 3626286 h 3700534"/>
              <a:gd name="connsiteX22" fmla="*/ 176489 w 7169284"/>
              <a:gd name="connsiteY22" fmla="*/ 3651883 h 3700534"/>
              <a:gd name="connsiteX23" fmla="*/ 217637 w 7169284"/>
              <a:gd name="connsiteY23" fmla="*/ 3672531 h 3700534"/>
              <a:gd name="connsiteX24" fmla="*/ 261611 w 7169284"/>
              <a:gd name="connsiteY24" fmla="*/ 3687806 h 3700534"/>
              <a:gd name="connsiteX25" fmla="*/ 307986 w 7169284"/>
              <a:gd name="connsiteY25" fmla="*/ 3697282 h 3700534"/>
              <a:gd name="connsiteX26" fmla="*/ 356337 w 7169284"/>
              <a:gd name="connsiteY26" fmla="*/ 3700535 h 3700534"/>
              <a:gd name="connsiteX27" fmla="*/ 6812950 w 7169284"/>
              <a:gd name="connsiteY27" fmla="*/ 3700535 h 3700534"/>
              <a:gd name="connsiteX28" fmla="*/ 6861301 w 7169284"/>
              <a:gd name="connsiteY28" fmla="*/ 3697282 h 3700534"/>
              <a:gd name="connsiteX29" fmla="*/ 6907675 w 7169284"/>
              <a:gd name="connsiteY29" fmla="*/ 3687806 h 3700534"/>
              <a:gd name="connsiteX30" fmla="*/ 6951648 w 7169284"/>
              <a:gd name="connsiteY30" fmla="*/ 3672531 h 3700534"/>
              <a:gd name="connsiteX31" fmla="*/ 6992795 w 7169284"/>
              <a:gd name="connsiteY31" fmla="*/ 3651883 h 3700534"/>
              <a:gd name="connsiteX32" fmla="*/ 7030692 w 7169284"/>
              <a:gd name="connsiteY32" fmla="*/ 3626286 h 3700534"/>
              <a:gd name="connsiteX33" fmla="*/ 7064914 w 7169284"/>
              <a:gd name="connsiteY33" fmla="*/ 3596164 h 3700534"/>
              <a:gd name="connsiteX34" fmla="*/ 7095036 w 7169284"/>
              <a:gd name="connsiteY34" fmla="*/ 3561943 h 3700534"/>
              <a:gd name="connsiteX35" fmla="*/ 7120633 w 7169284"/>
              <a:gd name="connsiteY35" fmla="*/ 3524046 h 3700534"/>
              <a:gd name="connsiteX36" fmla="*/ 7141281 w 7169284"/>
              <a:gd name="connsiteY36" fmla="*/ 3482898 h 3700534"/>
              <a:gd name="connsiteX37" fmla="*/ 7156556 w 7169284"/>
              <a:gd name="connsiteY37" fmla="*/ 3438925 h 3700534"/>
              <a:gd name="connsiteX38" fmla="*/ 7166032 w 7169284"/>
              <a:gd name="connsiteY38" fmla="*/ 3392550 h 3700534"/>
              <a:gd name="connsiteX39" fmla="*/ 7169285 w 7169284"/>
              <a:gd name="connsiteY39" fmla="*/ 3344198 h 3700534"/>
              <a:gd name="connsiteX40" fmla="*/ 7169285 w 7169284"/>
              <a:gd name="connsiteY40" fmla="*/ 1439151 h 3700534"/>
              <a:gd name="connsiteX41" fmla="*/ 7166032 w 7169284"/>
              <a:gd name="connsiteY41" fmla="*/ 1390800 h 3700534"/>
              <a:gd name="connsiteX42" fmla="*/ 7156556 w 7169284"/>
              <a:gd name="connsiteY42" fmla="*/ 1344425 h 3700534"/>
              <a:gd name="connsiteX43" fmla="*/ 7141281 w 7169284"/>
              <a:gd name="connsiteY43" fmla="*/ 1300451 h 3700534"/>
              <a:gd name="connsiteX44" fmla="*/ 7120633 w 7169284"/>
              <a:gd name="connsiteY44" fmla="*/ 1259303 h 3700534"/>
              <a:gd name="connsiteX45" fmla="*/ 7095036 w 7169284"/>
              <a:gd name="connsiteY45" fmla="*/ 1221406 h 3700534"/>
              <a:gd name="connsiteX46" fmla="*/ 7064914 w 7169284"/>
              <a:gd name="connsiteY46" fmla="*/ 1187185 h 3700534"/>
              <a:gd name="connsiteX47" fmla="*/ 7030692 w 7169284"/>
              <a:gd name="connsiteY47" fmla="*/ 1157063 h 3700534"/>
              <a:gd name="connsiteX48" fmla="*/ 6992795 w 7169284"/>
              <a:gd name="connsiteY48" fmla="*/ 1131465 h 3700534"/>
              <a:gd name="connsiteX49" fmla="*/ 6951648 w 7169284"/>
              <a:gd name="connsiteY49" fmla="*/ 1110817 h 3700534"/>
              <a:gd name="connsiteX50" fmla="*/ 6907675 w 7169284"/>
              <a:gd name="connsiteY50" fmla="*/ 1095543 h 3700534"/>
              <a:gd name="connsiteX51" fmla="*/ 6861301 w 7169284"/>
              <a:gd name="connsiteY51" fmla="*/ 1086067 h 3700534"/>
              <a:gd name="connsiteX52" fmla="*/ 6812950 w 7169284"/>
              <a:gd name="connsiteY52" fmla="*/ 1082814 h 3700534"/>
              <a:gd name="connsiteX0" fmla="*/ 2092563 w 7169284"/>
              <a:gd name="connsiteY0" fmla="*/ 0 h 3700534"/>
              <a:gd name="connsiteX1" fmla="*/ 2348194 w 7169284"/>
              <a:gd name="connsiteY1" fmla="*/ 1099560 h 3700534"/>
              <a:gd name="connsiteX2" fmla="*/ 2993816 w 7169284"/>
              <a:gd name="connsiteY2" fmla="*/ 1099560 h 3700534"/>
              <a:gd name="connsiteX3" fmla="*/ 2092563 w 7169284"/>
              <a:gd name="connsiteY3" fmla="*/ 0 h 3700534"/>
              <a:gd name="connsiteX0" fmla="*/ 6812950 w 7169286"/>
              <a:gd name="connsiteY0" fmla="*/ 1220972 h 3838694"/>
              <a:gd name="connsiteX1" fmla="*/ 356337 w 7169286"/>
              <a:gd name="connsiteY1" fmla="*/ 1220972 h 3838694"/>
              <a:gd name="connsiteX2" fmla="*/ 307986 w 7169286"/>
              <a:gd name="connsiteY2" fmla="*/ 1224225 h 3838694"/>
              <a:gd name="connsiteX3" fmla="*/ 261611 w 7169286"/>
              <a:gd name="connsiteY3" fmla="*/ 1233701 h 3838694"/>
              <a:gd name="connsiteX4" fmla="*/ 217637 w 7169286"/>
              <a:gd name="connsiteY4" fmla="*/ 1248975 h 3838694"/>
              <a:gd name="connsiteX5" fmla="*/ 176489 w 7169286"/>
              <a:gd name="connsiteY5" fmla="*/ 1269623 h 3838694"/>
              <a:gd name="connsiteX6" fmla="*/ 138592 w 7169286"/>
              <a:gd name="connsiteY6" fmla="*/ 1295221 h 3838694"/>
              <a:gd name="connsiteX7" fmla="*/ 104371 w 7169286"/>
              <a:gd name="connsiteY7" fmla="*/ 1325343 h 3838694"/>
              <a:gd name="connsiteX8" fmla="*/ 74249 w 7169286"/>
              <a:gd name="connsiteY8" fmla="*/ 1359564 h 3838694"/>
              <a:gd name="connsiteX9" fmla="*/ 48651 w 7169286"/>
              <a:gd name="connsiteY9" fmla="*/ 1397461 h 3838694"/>
              <a:gd name="connsiteX10" fmla="*/ 28003 w 7169286"/>
              <a:gd name="connsiteY10" fmla="*/ 1438609 h 3838694"/>
              <a:gd name="connsiteX11" fmla="*/ 12729 w 7169286"/>
              <a:gd name="connsiteY11" fmla="*/ 1482583 h 3838694"/>
              <a:gd name="connsiteX12" fmla="*/ 3253 w 7169286"/>
              <a:gd name="connsiteY12" fmla="*/ 1528958 h 3838694"/>
              <a:gd name="connsiteX13" fmla="*/ 0 w 7169286"/>
              <a:gd name="connsiteY13" fmla="*/ 1577309 h 3838694"/>
              <a:gd name="connsiteX14" fmla="*/ 0 w 7169286"/>
              <a:gd name="connsiteY14" fmla="*/ 3482356 h 3838694"/>
              <a:gd name="connsiteX15" fmla="*/ 3253 w 7169286"/>
              <a:gd name="connsiteY15" fmla="*/ 3530708 h 3838694"/>
              <a:gd name="connsiteX16" fmla="*/ 12729 w 7169286"/>
              <a:gd name="connsiteY16" fmla="*/ 3577083 h 3838694"/>
              <a:gd name="connsiteX17" fmla="*/ 28003 w 7169286"/>
              <a:gd name="connsiteY17" fmla="*/ 3621056 h 3838694"/>
              <a:gd name="connsiteX18" fmla="*/ 48651 w 7169286"/>
              <a:gd name="connsiteY18" fmla="*/ 3662204 h 3838694"/>
              <a:gd name="connsiteX19" fmla="*/ 74249 w 7169286"/>
              <a:gd name="connsiteY19" fmla="*/ 3700101 h 3838694"/>
              <a:gd name="connsiteX20" fmla="*/ 104371 w 7169286"/>
              <a:gd name="connsiteY20" fmla="*/ 3734322 h 3838694"/>
              <a:gd name="connsiteX21" fmla="*/ 138592 w 7169286"/>
              <a:gd name="connsiteY21" fmla="*/ 3764444 h 3838694"/>
              <a:gd name="connsiteX22" fmla="*/ 176489 w 7169286"/>
              <a:gd name="connsiteY22" fmla="*/ 3790041 h 3838694"/>
              <a:gd name="connsiteX23" fmla="*/ 217637 w 7169286"/>
              <a:gd name="connsiteY23" fmla="*/ 3810689 h 3838694"/>
              <a:gd name="connsiteX24" fmla="*/ 261611 w 7169286"/>
              <a:gd name="connsiteY24" fmla="*/ 3825964 h 3838694"/>
              <a:gd name="connsiteX25" fmla="*/ 307986 w 7169286"/>
              <a:gd name="connsiteY25" fmla="*/ 3835440 h 3838694"/>
              <a:gd name="connsiteX26" fmla="*/ 356337 w 7169286"/>
              <a:gd name="connsiteY26" fmla="*/ 3838693 h 3838694"/>
              <a:gd name="connsiteX27" fmla="*/ 6812950 w 7169286"/>
              <a:gd name="connsiteY27" fmla="*/ 3838693 h 3838694"/>
              <a:gd name="connsiteX28" fmla="*/ 6861301 w 7169286"/>
              <a:gd name="connsiteY28" fmla="*/ 3835440 h 3838694"/>
              <a:gd name="connsiteX29" fmla="*/ 6907675 w 7169286"/>
              <a:gd name="connsiteY29" fmla="*/ 3825964 h 3838694"/>
              <a:gd name="connsiteX30" fmla="*/ 6951648 w 7169286"/>
              <a:gd name="connsiteY30" fmla="*/ 3810689 h 3838694"/>
              <a:gd name="connsiteX31" fmla="*/ 6992795 w 7169286"/>
              <a:gd name="connsiteY31" fmla="*/ 3790041 h 3838694"/>
              <a:gd name="connsiteX32" fmla="*/ 7030692 w 7169286"/>
              <a:gd name="connsiteY32" fmla="*/ 3764444 h 3838694"/>
              <a:gd name="connsiteX33" fmla="*/ 7064914 w 7169286"/>
              <a:gd name="connsiteY33" fmla="*/ 3734322 h 3838694"/>
              <a:gd name="connsiteX34" fmla="*/ 7095036 w 7169286"/>
              <a:gd name="connsiteY34" fmla="*/ 3700101 h 3838694"/>
              <a:gd name="connsiteX35" fmla="*/ 7120633 w 7169286"/>
              <a:gd name="connsiteY35" fmla="*/ 3662204 h 3838694"/>
              <a:gd name="connsiteX36" fmla="*/ 7141281 w 7169286"/>
              <a:gd name="connsiteY36" fmla="*/ 3621056 h 3838694"/>
              <a:gd name="connsiteX37" fmla="*/ 7156556 w 7169286"/>
              <a:gd name="connsiteY37" fmla="*/ 3577083 h 3838694"/>
              <a:gd name="connsiteX38" fmla="*/ 7166032 w 7169286"/>
              <a:gd name="connsiteY38" fmla="*/ 3530708 h 3838694"/>
              <a:gd name="connsiteX39" fmla="*/ 7169285 w 7169286"/>
              <a:gd name="connsiteY39" fmla="*/ 3482356 h 3838694"/>
              <a:gd name="connsiteX40" fmla="*/ 7169285 w 7169286"/>
              <a:gd name="connsiteY40" fmla="*/ 1577309 h 3838694"/>
              <a:gd name="connsiteX41" fmla="*/ 7166032 w 7169286"/>
              <a:gd name="connsiteY41" fmla="*/ 1528958 h 3838694"/>
              <a:gd name="connsiteX42" fmla="*/ 7156556 w 7169286"/>
              <a:gd name="connsiteY42" fmla="*/ 1482583 h 3838694"/>
              <a:gd name="connsiteX43" fmla="*/ 7141281 w 7169286"/>
              <a:gd name="connsiteY43" fmla="*/ 1438609 h 3838694"/>
              <a:gd name="connsiteX44" fmla="*/ 7120633 w 7169286"/>
              <a:gd name="connsiteY44" fmla="*/ 1397461 h 3838694"/>
              <a:gd name="connsiteX45" fmla="*/ 7095036 w 7169286"/>
              <a:gd name="connsiteY45" fmla="*/ 1359564 h 3838694"/>
              <a:gd name="connsiteX46" fmla="*/ 7064914 w 7169286"/>
              <a:gd name="connsiteY46" fmla="*/ 1325343 h 3838694"/>
              <a:gd name="connsiteX47" fmla="*/ 7030692 w 7169286"/>
              <a:gd name="connsiteY47" fmla="*/ 1295221 h 3838694"/>
              <a:gd name="connsiteX48" fmla="*/ 6992795 w 7169286"/>
              <a:gd name="connsiteY48" fmla="*/ 1269623 h 3838694"/>
              <a:gd name="connsiteX49" fmla="*/ 6951648 w 7169286"/>
              <a:gd name="connsiteY49" fmla="*/ 1248975 h 3838694"/>
              <a:gd name="connsiteX50" fmla="*/ 6907675 w 7169286"/>
              <a:gd name="connsiteY50" fmla="*/ 1233701 h 3838694"/>
              <a:gd name="connsiteX51" fmla="*/ 6861301 w 7169286"/>
              <a:gd name="connsiteY51" fmla="*/ 1224225 h 3838694"/>
              <a:gd name="connsiteX52" fmla="*/ 6812950 w 7169286"/>
              <a:gd name="connsiteY52" fmla="*/ 1220972 h 3838694"/>
              <a:gd name="connsiteX0" fmla="*/ 997315 w 7169286"/>
              <a:gd name="connsiteY0" fmla="*/ 0 h 3838694"/>
              <a:gd name="connsiteX1" fmla="*/ 2348194 w 7169286"/>
              <a:gd name="connsiteY1" fmla="*/ 1237718 h 3838694"/>
              <a:gd name="connsiteX2" fmla="*/ 2993816 w 7169286"/>
              <a:gd name="connsiteY2" fmla="*/ 1237718 h 3838694"/>
              <a:gd name="connsiteX3" fmla="*/ 997315 w 7169286"/>
              <a:gd name="connsiteY3" fmla="*/ 0 h 3838694"/>
            </a:gdLst>
            <a:ahLst/>
            <a:cxnLst>
              <a:cxn ang="0">
                <a:pos x="connsiteX0" y="connsiteY0"/>
              </a:cxn>
              <a:cxn ang="0">
                <a:pos x="connsiteX1" y="connsiteY1"/>
              </a:cxn>
              <a:cxn ang="0">
                <a:pos x="connsiteX2" y="connsiteY2"/>
              </a:cxn>
              <a:cxn ang="0">
                <a:pos x="connsiteX3" y="connsiteY3"/>
              </a:cxn>
            </a:cxnLst>
            <a:rect l="l" t="t" r="r" b="b"/>
            <a:pathLst>
              <a:path w="7169286" h="3838694" extrusionOk="0">
                <a:moveTo>
                  <a:pt x="6812950" y="1220972"/>
                </a:moveTo>
                <a:lnTo>
                  <a:pt x="356337" y="1220972"/>
                </a:lnTo>
                <a:lnTo>
                  <a:pt x="307986" y="1224225"/>
                </a:lnTo>
                <a:lnTo>
                  <a:pt x="261611" y="1233701"/>
                </a:lnTo>
                <a:lnTo>
                  <a:pt x="217637" y="1248975"/>
                </a:lnTo>
                <a:lnTo>
                  <a:pt x="176489" y="1269623"/>
                </a:lnTo>
                <a:lnTo>
                  <a:pt x="138592" y="1295221"/>
                </a:lnTo>
                <a:lnTo>
                  <a:pt x="104371" y="1325343"/>
                </a:lnTo>
                <a:lnTo>
                  <a:pt x="74249" y="1359564"/>
                </a:lnTo>
                <a:lnTo>
                  <a:pt x="48651" y="1397461"/>
                </a:lnTo>
                <a:lnTo>
                  <a:pt x="28003" y="1438609"/>
                </a:lnTo>
                <a:lnTo>
                  <a:pt x="12729" y="1482583"/>
                </a:lnTo>
                <a:lnTo>
                  <a:pt x="3253" y="1528958"/>
                </a:lnTo>
                <a:lnTo>
                  <a:pt x="0" y="1577309"/>
                </a:lnTo>
                <a:lnTo>
                  <a:pt x="0" y="3482356"/>
                </a:lnTo>
                <a:lnTo>
                  <a:pt x="3253" y="3530708"/>
                </a:lnTo>
                <a:lnTo>
                  <a:pt x="12729" y="3577083"/>
                </a:lnTo>
                <a:lnTo>
                  <a:pt x="28003" y="3621056"/>
                </a:lnTo>
                <a:lnTo>
                  <a:pt x="48651" y="3662204"/>
                </a:lnTo>
                <a:lnTo>
                  <a:pt x="74249" y="3700101"/>
                </a:lnTo>
                <a:lnTo>
                  <a:pt x="104371" y="3734322"/>
                </a:lnTo>
                <a:lnTo>
                  <a:pt x="138592" y="3764444"/>
                </a:lnTo>
                <a:lnTo>
                  <a:pt x="176489" y="3790041"/>
                </a:lnTo>
                <a:lnTo>
                  <a:pt x="217637" y="3810689"/>
                </a:lnTo>
                <a:lnTo>
                  <a:pt x="261611" y="3825964"/>
                </a:lnTo>
                <a:lnTo>
                  <a:pt x="307986" y="3835440"/>
                </a:lnTo>
                <a:lnTo>
                  <a:pt x="356337" y="3838693"/>
                </a:lnTo>
                <a:lnTo>
                  <a:pt x="6812950" y="3838693"/>
                </a:lnTo>
                <a:lnTo>
                  <a:pt x="6861301" y="3835440"/>
                </a:lnTo>
                <a:lnTo>
                  <a:pt x="6907675" y="3825964"/>
                </a:lnTo>
                <a:lnTo>
                  <a:pt x="6951648" y="3810689"/>
                </a:lnTo>
                <a:lnTo>
                  <a:pt x="6992795" y="3790041"/>
                </a:lnTo>
                <a:lnTo>
                  <a:pt x="7030692" y="3764444"/>
                </a:lnTo>
                <a:lnTo>
                  <a:pt x="7064914" y="3734322"/>
                </a:lnTo>
                <a:lnTo>
                  <a:pt x="7095036" y="3700101"/>
                </a:lnTo>
                <a:lnTo>
                  <a:pt x="7120633" y="3662204"/>
                </a:lnTo>
                <a:lnTo>
                  <a:pt x="7141281" y="3621056"/>
                </a:lnTo>
                <a:lnTo>
                  <a:pt x="7156556" y="3577083"/>
                </a:lnTo>
                <a:lnTo>
                  <a:pt x="7166032" y="3530708"/>
                </a:lnTo>
                <a:lnTo>
                  <a:pt x="7169285" y="3482356"/>
                </a:lnTo>
                <a:lnTo>
                  <a:pt x="7169285" y="1577309"/>
                </a:lnTo>
                <a:lnTo>
                  <a:pt x="7166032" y="1528958"/>
                </a:lnTo>
                <a:lnTo>
                  <a:pt x="7156556" y="1482583"/>
                </a:lnTo>
                <a:lnTo>
                  <a:pt x="7141281" y="1438609"/>
                </a:lnTo>
                <a:lnTo>
                  <a:pt x="7120633" y="1397461"/>
                </a:lnTo>
                <a:lnTo>
                  <a:pt x="7095036" y="1359564"/>
                </a:lnTo>
                <a:lnTo>
                  <a:pt x="7064914" y="1325343"/>
                </a:lnTo>
                <a:lnTo>
                  <a:pt x="7030692" y="1295221"/>
                </a:lnTo>
                <a:lnTo>
                  <a:pt x="6992795" y="1269623"/>
                </a:lnTo>
                <a:lnTo>
                  <a:pt x="6951648" y="1248975"/>
                </a:lnTo>
                <a:lnTo>
                  <a:pt x="6907675" y="1233701"/>
                </a:lnTo>
                <a:lnTo>
                  <a:pt x="6861301" y="1224225"/>
                </a:lnTo>
                <a:lnTo>
                  <a:pt x="6812950" y="1220972"/>
                </a:lnTo>
                <a:close/>
              </a:path>
              <a:path w="7169286" h="3838694" extrusionOk="0">
                <a:moveTo>
                  <a:pt x="997315" y="0"/>
                </a:moveTo>
                <a:lnTo>
                  <a:pt x="2348194" y="1237718"/>
                </a:lnTo>
                <a:lnTo>
                  <a:pt x="2993816" y="1237718"/>
                </a:lnTo>
                <a:lnTo>
                  <a:pt x="997315" y="0"/>
                </a:lnTo>
                <a:close/>
              </a:path>
            </a:pathLst>
          </a:custGeom>
          <a:solidFill>
            <a:srgbClr val="A0C283"/>
          </a:solidFill>
          <a:ln>
            <a:noFill/>
          </a:ln>
        </p:spPr>
        <p:txBody>
          <a:bodyPr spcFirstLastPara="1" wrap="square" lIns="0" tIns="0" rIns="0" bIns="0" anchor="t" anchorCtr="0">
            <a:noAutofit/>
          </a:bodyPr>
          <a:lstStyle/>
          <a:p>
            <a:endParaRPr sz="964"/>
          </a:p>
        </p:txBody>
      </p:sp>
      <p:sp>
        <p:nvSpPr>
          <p:cNvPr id="17" name="Google Shape;173;p20"/>
          <p:cNvSpPr txBox="1"/>
          <p:nvPr/>
        </p:nvSpPr>
        <p:spPr>
          <a:xfrm>
            <a:off x="4947920" y="3844021"/>
            <a:ext cx="3760474" cy="1146391"/>
          </a:xfrm>
          <a:prstGeom prst="rect">
            <a:avLst/>
          </a:prstGeom>
          <a:noFill/>
          <a:ln>
            <a:noFill/>
          </a:ln>
        </p:spPr>
        <p:txBody>
          <a:bodyPr spcFirstLastPara="1" wrap="square" lIns="0" tIns="8504" rIns="0" bIns="0" anchor="t" anchorCtr="0">
            <a:noAutofit/>
          </a:bodyPr>
          <a:lstStyle/>
          <a:p>
            <a:pPr algn="ctr">
              <a:lnSpc>
                <a:spcPct val="116753"/>
              </a:lnSpc>
            </a:pPr>
            <a:r>
              <a:rPr lang="en-US" sz="2800" b="1" dirty="0">
                <a:solidFill>
                  <a:srgbClr val="FFFFFF"/>
                </a:solidFill>
                <a:latin typeface="Trebuchet MS"/>
                <a:ea typeface="Trebuchet MS"/>
                <a:cs typeface="Trebuchet MS"/>
                <a:sym typeface="Trebuchet MS"/>
              </a:rPr>
              <a:t>name(s) of columns to arrange by</a:t>
            </a:r>
            <a:endParaRPr sz="2800" dirty="0">
              <a:latin typeface="Trebuchet MS"/>
              <a:ea typeface="Trebuchet MS"/>
              <a:cs typeface="Trebuchet MS"/>
              <a:sym typeface="Trebuchet MS"/>
            </a:endParaRPr>
          </a:p>
        </p:txBody>
      </p:sp>
      <p:sp>
        <p:nvSpPr>
          <p:cNvPr id="18" name="Google Shape;137;p17"/>
          <p:cNvSpPr/>
          <p:nvPr/>
        </p:nvSpPr>
        <p:spPr>
          <a:xfrm>
            <a:off x="2250091" y="2926883"/>
            <a:ext cx="2342916" cy="2153752"/>
          </a:xfrm>
          <a:custGeom>
            <a:avLst/>
            <a:gdLst>
              <a:gd name="connsiteX0" fmla="*/ 0 w 2183801"/>
              <a:gd name="connsiteY0" fmla="*/ 263730 h 1582350"/>
              <a:gd name="connsiteX1" fmla="*/ 263730 w 2183801"/>
              <a:gd name="connsiteY1" fmla="*/ 0 h 1582350"/>
              <a:gd name="connsiteX2" fmla="*/ 363967 w 2183801"/>
              <a:gd name="connsiteY2" fmla="*/ 0 h 1582350"/>
              <a:gd name="connsiteX3" fmla="*/ 27341 w 2183801"/>
              <a:gd name="connsiteY3" fmla="*/ -668416 h 1582350"/>
              <a:gd name="connsiteX4" fmla="*/ 909917 w 2183801"/>
              <a:gd name="connsiteY4" fmla="*/ 0 h 1582350"/>
              <a:gd name="connsiteX5" fmla="*/ 1920071 w 2183801"/>
              <a:gd name="connsiteY5" fmla="*/ 0 h 1582350"/>
              <a:gd name="connsiteX6" fmla="*/ 2183801 w 2183801"/>
              <a:gd name="connsiteY6" fmla="*/ 263730 h 1582350"/>
              <a:gd name="connsiteX7" fmla="*/ 2183801 w 2183801"/>
              <a:gd name="connsiteY7" fmla="*/ 263725 h 1582350"/>
              <a:gd name="connsiteX8" fmla="*/ 2183801 w 2183801"/>
              <a:gd name="connsiteY8" fmla="*/ 263725 h 1582350"/>
              <a:gd name="connsiteX9" fmla="*/ 2183801 w 2183801"/>
              <a:gd name="connsiteY9" fmla="*/ 659313 h 1582350"/>
              <a:gd name="connsiteX10" fmla="*/ 2183801 w 2183801"/>
              <a:gd name="connsiteY10" fmla="*/ 1318620 h 1582350"/>
              <a:gd name="connsiteX11" fmla="*/ 1920071 w 2183801"/>
              <a:gd name="connsiteY11" fmla="*/ 1582350 h 1582350"/>
              <a:gd name="connsiteX12" fmla="*/ 909917 w 2183801"/>
              <a:gd name="connsiteY12" fmla="*/ 1582350 h 1582350"/>
              <a:gd name="connsiteX13" fmla="*/ 363967 w 2183801"/>
              <a:gd name="connsiteY13" fmla="*/ 1582350 h 1582350"/>
              <a:gd name="connsiteX14" fmla="*/ 363967 w 2183801"/>
              <a:gd name="connsiteY14" fmla="*/ 1582350 h 1582350"/>
              <a:gd name="connsiteX15" fmla="*/ 263730 w 2183801"/>
              <a:gd name="connsiteY15" fmla="*/ 1582350 h 1582350"/>
              <a:gd name="connsiteX16" fmla="*/ 0 w 2183801"/>
              <a:gd name="connsiteY16" fmla="*/ 1318620 h 1582350"/>
              <a:gd name="connsiteX17" fmla="*/ 0 w 2183801"/>
              <a:gd name="connsiteY17" fmla="*/ 659313 h 1582350"/>
              <a:gd name="connsiteX18" fmla="*/ 0 w 2183801"/>
              <a:gd name="connsiteY18" fmla="*/ 263725 h 1582350"/>
              <a:gd name="connsiteX19" fmla="*/ 0 w 2183801"/>
              <a:gd name="connsiteY19" fmla="*/ 263725 h 1582350"/>
              <a:gd name="connsiteX20" fmla="*/ 0 w 2183801"/>
              <a:gd name="connsiteY20" fmla="*/ 263730 h 1582350"/>
              <a:gd name="connsiteX0" fmla="*/ 0 w 2183801"/>
              <a:gd name="connsiteY0" fmla="*/ 932146 h 2250766"/>
              <a:gd name="connsiteX1" fmla="*/ 263730 w 2183801"/>
              <a:gd name="connsiteY1" fmla="*/ 668416 h 2250766"/>
              <a:gd name="connsiteX2" fmla="*/ 536687 w 2183801"/>
              <a:gd name="connsiteY2" fmla="*/ 668416 h 2250766"/>
              <a:gd name="connsiteX3" fmla="*/ 27341 w 2183801"/>
              <a:gd name="connsiteY3" fmla="*/ 0 h 2250766"/>
              <a:gd name="connsiteX4" fmla="*/ 909917 w 2183801"/>
              <a:gd name="connsiteY4" fmla="*/ 668416 h 2250766"/>
              <a:gd name="connsiteX5" fmla="*/ 1920071 w 2183801"/>
              <a:gd name="connsiteY5" fmla="*/ 668416 h 2250766"/>
              <a:gd name="connsiteX6" fmla="*/ 2183801 w 2183801"/>
              <a:gd name="connsiteY6" fmla="*/ 932146 h 2250766"/>
              <a:gd name="connsiteX7" fmla="*/ 2183801 w 2183801"/>
              <a:gd name="connsiteY7" fmla="*/ 932141 h 2250766"/>
              <a:gd name="connsiteX8" fmla="*/ 2183801 w 2183801"/>
              <a:gd name="connsiteY8" fmla="*/ 932141 h 2250766"/>
              <a:gd name="connsiteX9" fmla="*/ 2183801 w 2183801"/>
              <a:gd name="connsiteY9" fmla="*/ 1327729 h 2250766"/>
              <a:gd name="connsiteX10" fmla="*/ 2183801 w 2183801"/>
              <a:gd name="connsiteY10" fmla="*/ 1987036 h 2250766"/>
              <a:gd name="connsiteX11" fmla="*/ 1920071 w 2183801"/>
              <a:gd name="connsiteY11" fmla="*/ 2250766 h 2250766"/>
              <a:gd name="connsiteX12" fmla="*/ 909917 w 2183801"/>
              <a:gd name="connsiteY12" fmla="*/ 2250766 h 2250766"/>
              <a:gd name="connsiteX13" fmla="*/ 363967 w 2183801"/>
              <a:gd name="connsiteY13" fmla="*/ 2250766 h 2250766"/>
              <a:gd name="connsiteX14" fmla="*/ 363967 w 2183801"/>
              <a:gd name="connsiteY14" fmla="*/ 2250766 h 2250766"/>
              <a:gd name="connsiteX15" fmla="*/ 263730 w 2183801"/>
              <a:gd name="connsiteY15" fmla="*/ 2250766 h 2250766"/>
              <a:gd name="connsiteX16" fmla="*/ 0 w 2183801"/>
              <a:gd name="connsiteY16" fmla="*/ 1987036 h 2250766"/>
              <a:gd name="connsiteX17" fmla="*/ 0 w 2183801"/>
              <a:gd name="connsiteY17" fmla="*/ 1327729 h 2250766"/>
              <a:gd name="connsiteX18" fmla="*/ 0 w 2183801"/>
              <a:gd name="connsiteY18" fmla="*/ 932141 h 2250766"/>
              <a:gd name="connsiteX19" fmla="*/ 0 w 2183801"/>
              <a:gd name="connsiteY19" fmla="*/ 932141 h 2250766"/>
              <a:gd name="connsiteX20" fmla="*/ 0 w 2183801"/>
              <a:gd name="connsiteY20" fmla="*/ 932146 h 2250766"/>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909917 w 2423251"/>
              <a:gd name="connsiteY4" fmla="*/ 690730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1209057 w 2423251"/>
              <a:gd name="connsiteY2" fmla="*/ 668416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183801"/>
              <a:gd name="connsiteY0" fmla="*/ 1046506 h 2365126"/>
              <a:gd name="connsiteX1" fmla="*/ 263730 w 2183801"/>
              <a:gd name="connsiteY1" fmla="*/ 782776 h 2365126"/>
              <a:gd name="connsiteX2" fmla="*/ 1209057 w 2183801"/>
              <a:gd name="connsiteY2" fmla="*/ 760462 h 2365126"/>
              <a:gd name="connsiteX3" fmla="*/ 1961588 w 2183801"/>
              <a:gd name="connsiteY3" fmla="*/ 0 h 2365126"/>
              <a:gd name="connsiteX4" fmla="*/ 1478117 w 2183801"/>
              <a:gd name="connsiteY4" fmla="*/ 793934 h 2365126"/>
              <a:gd name="connsiteX5" fmla="*/ 1920071 w 2183801"/>
              <a:gd name="connsiteY5" fmla="*/ 782776 h 2365126"/>
              <a:gd name="connsiteX6" fmla="*/ 2183801 w 2183801"/>
              <a:gd name="connsiteY6" fmla="*/ 1046506 h 2365126"/>
              <a:gd name="connsiteX7" fmla="*/ 2183801 w 2183801"/>
              <a:gd name="connsiteY7" fmla="*/ 1046501 h 2365126"/>
              <a:gd name="connsiteX8" fmla="*/ 2183801 w 2183801"/>
              <a:gd name="connsiteY8" fmla="*/ 1046501 h 2365126"/>
              <a:gd name="connsiteX9" fmla="*/ 2183801 w 2183801"/>
              <a:gd name="connsiteY9" fmla="*/ 1442089 h 2365126"/>
              <a:gd name="connsiteX10" fmla="*/ 2183801 w 2183801"/>
              <a:gd name="connsiteY10" fmla="*/ 2101396 h 2365126"/>
              <a:gd name="connsiteX11" fmla="*/ 1920071 w 2183801"/>
              <a:gd name="connsiteY11" fmla="*/ 2365126 h 2365126"/>
              <a:gd name="connsiteX12" fmla="*/ 909917 w 2183801"/>
              <a:gd name="connsiteY12" fmla="*/ 2365126 h 2365126"/>
              <a:gd name="connsiteX13" fmla="*/ 363967 w 2183801"/>
              <a:gd name="connsiteY13" fmla="*/ 2365126 h 2365126"/>
              <a:gd name="connsiteX14" fmla="*/ 363967 w 2183801"/>
              <a:gd name="connsiteY14" fmla="*/ 2365126 h 2365126"/>
              <a:gd name="connsiteX15" fmla="*/ 263730 w 2183801"/>
              <a:gd name="connsiteY15" fmla="*/ 2365126 h 2365126"/>
              <a:gd name="connsiteX16" fmla="*/ 0 w 2183801"/>
              <a:gd name="connsiteY16" fmla="*/ 2101396 h 2365126"/>
              <a:gd name="connsiteX17" fmla="*/ 0 w 2183801"/>
              <a:gd name="connsiteY17" fmla="*/ 1442089 h 2365126"/>
              <a:gd name="connsiteX18" fmla="*/ 0 w 2183801"/>
              <a:gd name="connsiteY18" fmla="*/ 1046501 h 2365126"/>
              <a:gd name="connsiteX19" fmla="*/ 0 w 2183801"/>
              <a:gd name="connsiteY19" fmla="*/ 1046501 h 2365126"/>
              <a:gd name="connsiteX20" fmla="*/ 0 w 2183801"/>
              <a:gd name="connsiteY20" fmla="*/ 1046506 h 2365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83801" h="2365126">
                <a:moveTo>
                  <a:pt x="0" y="1046506"/>
                </a:moveTo>
                <a:cubicBezTo>
                  <a:pt x="0" y="900852"/>
                  <a:pt x="118076" y="782776"/>
                  <a:pt x="263730" y="782776"/>
                </a:cubicBezTo>
                <a:lnTo>
                  <a:pt x="1209057" y="760462"/>
                </a:lnTo>
                <a:lnTo>
                  <a:pt x="1961588" y="0"/>
                </a:lnTo>
                <a:lnTo>
                  <a:pt x="1478117" y="793934"/>
                </a:lnTo>
                <a:lnTo>
                  <a:pt x="1920071" y="782776"/>
                </a:lnTo>
                <a:cubicBezTo>
                  <a:pt x="2065725" y="782776"/>
                  <a:pt x="2183801" y="900852"/>
                  <a:pt x="2183801" y="1046506"/>
                </a:cubicBezTo>
                <a:lnTo>
                  <a:pt x="2183801" y="1046501"/>
                </a:lnTo>
                <a:lnTo>
                  <a:pt x="2183801" y="1046501"/>
                </a:lnTo>
                <a:lnTo>
                  <a:pt x="2183801" y="1442089"/>
                </a:lnTo>
                <a:lnTo>
                  <a:pt x="2183801" y="2101396"/>
                </a:lnTo>
                <a:cubicBezTo>
                  <a:pt x="2183801" y="2247050"/>
                  <a:pt x="2065725" y="2365126"/>
                  <a:pt x="1920071" y="2365126"/>
                </a:cubicBezTo>
                <a:lnTo>
                  <a:pt x="909917" y="2365126"/>
                </a:lnTo>
                <a:lnTo>
                  <a:pt x="363967" y="2365126"/>
                </a:lnTo>
                <a:lnTo>
                  <a:pt x="363967" y="2365126"/>
                </a:lnTo>
                <a:lnTo>
                  <a:pt x="263730" y="2365126"/>
                </a:lnTo>
                <a:cubicBezTo>
                  <a:pt x="118076" y="2365126"/>
                  <a:pt x="0" y="2247050"/>
                  <a:pt x="0" y="2101396"/>
                </a:cubicBezTo>
                <a:lnTo>
                  <a:pt x="0" y="1442089"/>
                </a:lnTo>
                <a:lnTo>
                  <a:pt x="0" y="1046501"/>
                </a:lnTo>
                <a:lnTo>
                  <a:pt x="0" y="1046501"/>
                </a:lnTo>
                <a:lnTo>
                  <a:pt x="0" y="1046506"/>
                </a:lnTo>
                <a:close/>
              </a:path>
            </a:pathLst>
          </a:custGeom>
          <a:solidFill>
            <a:srgbClr val="78AAD6"/>
          </a:solidFill>
          <a:ln>
            <a:noFill/>
          </a:ln>
        </p:spPr>
        <p:txBody>
          <a:bodyPr spcFirstLastPara="1" wrap="square" lIns="0" tIns="0" rIns="0" bIns="0" anchor="t" anchorCtr="0">
            <a:noAutofit/>
          </a:bodyPr>
          <a:lstStyle/>
          <a:p>
            <a:endParaRPr sz="964"/>
          </a:p>
        </p:txBody>
      </p:sp>
      <p:sp>
        <p:nvSpPr>
          <p:cNvPr id="19" name="Google Shape;138;p17"/>
          <p:cNvSpPr txBox="1"/>
          <p:nvPr/>
        </p:nvSpPr>
        <p:spPr>
          <a:xfrm>
            <a:off x="2260251" y="3846602"/>
            <a:ext cx="2327721" cy="1143810"/>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800" b="1" dirty="0">
                <a:solidFill>
                  <a:srgbClr val="FFFFFF"/>
                </a:solidFill>
                <a:latin typeface="Trebuchet MS"/>
                <a:ea typeface="Trebuchet MS"/>
                <a:cs typeface="Trebuchet MS"/>
                <a:sym typeface="Trebuchet MS"/>
              </a:rPr>
              <a:t>data frame to transform</a:t>
            </a:r>
            <a:endParaRPr sz="2800" dirty="0">
              <a:latin typeface="Trebuchet MS"/>
              <a:ea typeface="Trebuchet MS"/>
              <a:cs typeface="Trebuchet MS"/>
              <a:sym typeface="Trebuchet MS"/>
            </a:endParaRPr>
          </a:p>
        </p:txBody>
      </p:sp>
      <p:sp>
        <p:nvSpPr>
          <p:cNvPr id="2" name="Slide Number Placeholder 1"/>
          <p:cNvSpPr>
            <a:spLocks noGrp="1"/>
          </p:cNvSpPr>
          <p:nvPr>
            <p:ph type="sldNum" idx="12"/>
          </p:nvPr>
        </p:nvSpPr>
        <p:spPr/>
        <p:txBody>
          <a:bodyPr/>
          <a:lstStyle/>
          <a:p>
            <a:fld id="{00000000-1234-1234-1234-123412341234}" type="slidenum">
              <a:rPr lang="en-US" smtClean="0"/>
              <a:pPr/>
              <a:t>39</a:t>
            </a:fld>
            <a:endParaRPr lang="en-US"/>
          </a:p>
        </p:txBody>
      </p:sp>
      <p:sp>
        <p:nvSpPr>
          <p:cNvPr id="20" name="Google Shape;293;p32"/>
          <p:cNvSpPr txBox="1">
            <a:spLocks noGrp="1"/>
          </p:cNvSpPr>
          <p:nvPr>
            <p:ph type="title"/>
          </p:nvPr>
        </p:nvSpPr>
        <p:spPr>
          <a:xfrm>
            <a:off x="4619758" y="684400"/>
            <a:ext cx="2952485" cy="777536"/>
          </a:xfrm>
          <a:prstGeom prst="rect">
            <a:avLst/>
          </a:prstGeom>
          <a:noFill/>
          <a:ln>
            <a:noFill/>
          </a:ln>
        </p:spPr>
        <p:txBody>
          <a:bodyPr spcFirstLastPara="1" wrap="square" lIns="0" tIns="6455" rIns="0" bIns="0" anchor="t" anchorCtr="0">
            <a:noAutofit/>
          </a:bodyPr>
          <a:lstStyle/>
          <a:p>
            <a:pPr marL="6803" algn="ctr"/>
            <a:r>
              <a:rPr lang="en-US" dirty="0">
                <a:solidFill>
                  <a:srgbClr val="000000"/>
                </a:solidFill>
              </a:rPr>
              <a:t>arrange()</a:t>
            </a:r>
            <a:endParaRPr dirty="0"/>
          </a:p>
        </p:txBody>
      </p:sp>
      <p:sp>
        <p:nvSpPr>
          <p:cNvPr id="21" name="Google Shape;296;p32"/>
          <p:cNvSpPr txBox="1"/>
          <p:nvPr/>
        </p:nvSpPr>
        <p:spPr>
          <a:xfrm>
            <a:off x="2979673" y="1789715"/>
            <a:ext cx="6232654" cy="575928"/>
          </a:xfrm>
          <a:prstGeom prst="rect">
            <a:avLst/>
          </a:prstGeom>
          <a:noFill/>
          <a:ln>
            <a:noFill/>
          </a:ln>
        </p:spPr>
        <p:txBody>
          <a:bodyPr spcFirstLastPara="1" wrap="square" lIns="0" tIns="6455" rIns="0" bIns="0" anchor="t" anchorCtr="0">
            <a:noAutofit/>
          </a:bodyPr>
          <a:lstStyle/>
          <a:p>
            <a:pPr marL="6803" algn="ctr"/>
            <a:r>
              <a:rPr lang="en-US" sz="2800" dirty="0">
                <a:latin typeface="+mj-lt"/>
                <a:ea typeface="Calibri"/>
                <a:cs typeface="Calibri"/>
                <a:sym typeface="Calibri"/>
              </a:rPr>
              <a:t>Order rows by values in a column</a:t>
            </a:r>
            <a:endParaRPr sz="2800" dirty="0">
              <a:latin typeface="+mj-lt"/>
              <a:ea typeface="Calibri"/>
              <a:cs typeface="Calibri"/>
              <a:sym typeface="Calibri"/>
            </a:endParaRPr>
          </a:p>
        </p:txBody>
      </p:sp>
    </p:spTree>
    <p:extLst>
      <p:ext uri="{BB962C8B-B14F-4D97-AF65-F5344CB8AC3E}">
        <p14:creationId xmlns:p14="http://schemas.microsoft.com/office/powerpoint/2010/main" val="6214709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a:xfrm>
            <a:off x="9286812" y="6465271"/>
            <a:ext cx="2804134" cy="342964"/>
          </a:xfrm>
        </p:spPr>
        <p:txBody>
          <a:bodyPr/>
          <a:lstStyle/>
          <a:p>
            <a:fld id="{00000000-1234-1234-1234-123412341234}" type="slidenum">
              <a:rPr lang="en-US" smtClean="0"/>
              <a:pPr/>
              <a:t>4</a:t>
            </a:fld>
            <a:endParaRPr lang="en-US" dirty="0"/>
          </a:p>
        </p:txBody>
      </p:sp>
      <p:sp>
        <p:nvSpPr>
          <p:cNvPr id="6" name="TextBox 1">
            <a:extLst>
              <a:ext uri="{FF2B5EF4-FFF2-40B4-BE49-F238E27FC236}">
                <a16:creationId xmlns:a16="http://schemas.microsoft.com/office/drawing/2014/main" id="{BA5E8F3C-E7A3-CC49-8EBA-E7177324CB62}"/>
              </a:ext>
            </a:extLst>
          </p:cNvPr>
          <p:cNvSpPr txBox="1"/>
          <p:nvPr/>
        </p:nvSpPr>
        <p:spPr>
          <a:xfrm>
            <a:off x="626225" y="674400"/>
            <a:ext cx="10939550" cy="4031873"/>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200" dirty="0"/>
              <a:t>Goal</a:t>
            </a:r>
          </a:p>
          <a:p>
            <a:pPr marL="514350" indent="-514350">
              <a:buAutoNum type="arabicPeriod"/>
            </a:pPr>
            <a:r>
              <a:rPr lang="en-US" sz="2400" dirty="0"/>
              <a:t>Learn how to use dplyr to transform data frames</a:t>
            </a:r>
          </a:p>
          <a:p>
            <a:pPr marL="514350" indent="-514350">
              <a:buAutoNum type="arabicPeriod"/>
            </a:pPr>
            <a:r>
              <a:rPr lang="en-US" sz="2400" dirty="0"/>
              <a:t>Appreciate the role of piping in facilitating data transformation</a:t>
            </a:r>
          </a:p>
          <a:p>
            <a:pPr marL="514350" indent="-514350">
              <a:buAutoNum type="arabicPeriod"/>
            </a:pPr>
            <a:endParaRPr lang="en-US" sz="2400" dirty="0"/>
          </a:p>
          <a:p>
            <a:r>
              <a:rPr lang="en-US" sz="3200" dirty="0"/>
              <a:t>Objectives</a:t>
            </a:r>
          </a:p>
          <a:p>
            <a:pPr marL="514350" indent="-514350">
              <a:buAutoNum type="arabicPeriod"/>
            </a:pPr>
            <a:r>
              <a:rPr lang="en-US" sz="2400" dirty="0"/>
              <a:t>List the major forms of data transformation implemented in dplyr</a:t>
            </a:r>
          </a:p>
          <a:p>
            <a:pPr marL="514350" indent="-514350">
              <a:buAutoNum type="arabicPeriod"/>
            </a:pPr>
            <a:r>
              <a:rPr lang="en-US" sz="2400" dirty="0"/>
              <a:t>Use code templates with dplyr functions to tidy a raw data set</a:t>
            </a:r>
          </a:p>
          <a:p>
            <a:pPr marL="514350" indent="-514350">
              <a:buAutoNum type="arabicPeriod"/>
            </a:pPr>
            <a:r>
              <a:rPr lang="en-US" sz="2400" dirty="0"/>
              <a:t>Use the pipe operator to pass the output of one function as an input to the next function</a:t>
            </a:r>
          </a:p>
          <a:p>
            <a:pPr marL="514350" indent="-514350">
              <a:buAutoNum type="arabicPeriod"/>
            </a:pPr>
            <a:r>
              <a:rPr lang="en-US" sz="2400" dirty="0"/>
              <a:t>Create new calculated columns not found in the original data frame</a:t>
            </a:r>
          </a:p>
        </p:txBody>
      </p:sp>
    </p:spTree>
    <p:extLst>
      <p:ext uri="{BB962C8B-B14F-4D97-AF65-F5344CB8AC3E}">
        <p14:creationId xmlns:p14="http://schemas.microsoft.com/office/powerpoint/2010/main" val="318369350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3" name="Google Shape;131;p17"/>
          <p:cNvSpPr/>
          <p:nvPr/>
        </p:nvSpPr>
        <p:spPr>
          <a:xfrm>
            <a:off x="1758718" y="2201670"/>
            <a:ext cx="886968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4" name="Rectangle 13"/>
          <p:cNvSpPr/>
          <p:nvPr/>
        </p:nvSpPr>
        <p:spPr>
          <a:xfrm>
            <a:off x="1970276" y="2313797"/>
            <a:ext cx="7869462" cy="584775"/>
          </a:xfrm>
          <a:prstGeom prst="rect">
            <a:avLst/>
          </a:prstGeom>
        </p:spPr>
        <p:txBody>
          <a:bodyPr wrap="none">
            <a:spAutoFit/>
          </a:bodyPr>
          <a:lstStyle/>
          <a:p>
            <a:r>
              <a:rPr lang="en-US" sz="3200" dirty="0">
                <a:latin typeface="Consolas" panose="020B0609020204030204" pitchFamily="49" charset="0"/>
                <a:ea typeface="Courier New"/>
                <a:cs typeface="Consolas" panose="020B0609020204030204" pitchFamily="49" charset="0"/>
                <a:sym typeface="Courier New"/>
              </a:rPr>
              <a:t>arrange(</a:t>
            </a:r>
            <a:r>
              <a:rPr lang="en-US" sz="3200" dirty="0" err="1">
                <a:solidFill>
                  <a:srgbClr val="0365C0"/>
                </a:solidFill>
                <a:latin typeface="Consolas" panose="020B0609020204030204" pitchFamily="49" charset="0"/>
                <a:ea typeface="Courier New"/>
                <a:cs typeface="Consolas" panose="020B0609020204030204" pitchFamily="49" charset="0"/>
                <a:sym typeface="Courier New"/>
              </a:rPr>
              <a:t>covid_testing</a:t>
            </a:r>
            <a:r>
              <a:rPr lang="en-US" sz="3200" dirty="0">
                <a:solidFill>
                  <a:srgbClr val="0365C0"/>
                </a:solidFill>
                <a:latin typeface="Consolas" panose="020B0609020204030204" pitchFamily="49" charset="0"/>
                <a:ea typeface="Courier New"/>
                <a:cs typeface="Consolas" panose="020B0609020204030204" pitchFamily="49" charset="0"/>
                <a:sym typeface="Courier New"/>
              </a:rPr>
              <a:t>, </a:t>
            </a:r>
            <a:r>
              <a:rPr lang="en-US" sz="3200" dirty="0" err="1">
                <a:solidFill>
                  <a:srgbClr val="9BBB59"/>
                </a:solidFill>
                <a:latin typeface="Consolas" panose="020B0609020204030204" pitchFamily="49" charset="0"/>
                <a:ea typeface="Courier New"/>
                <a:cs typeface="Consolas" panose="020B0609020204030204" pitchFamily="49" charset="0"/>
                <a:sym typeface="Courier New"/>
              </a:rPr>
              <a:t>first_name</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cxnSp>
        <p:nvCxnSpPr>
          <p:cNvPr id="12" name="Straight Arrow Connector 11"/>
          <p:cNvCxnSpPr/>
          <p:nvPr/>
        </p:nvCxnSpPr>
        <p:spPr>
          <a:xfrm>
            <a:off x="5232135" y="4728067"/>
            <a:ext cx="486241" cy="14570"/>
          </a:xfrm>
          <a:prstGeom prst="straightConnector1">
            <a:avLst/>
          </a:prstGeom>
          <a:ln w="762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Google Shape;293;p32"/>
          <p:cNvSpPr txBox="1">
            <a:spLocks/>
          </p:cNvSpPr>
          <p:nvPr/>
        </p:nvSpPr>
        <p:spPr>
          <a:xfrm>
            <a:off x="4619758" y="684400"/>
            <a:ext cx="2952485"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000" b="0" i="0" u="none" strike="noStrike" cap="none">
                <a:solidFill>
                  <a:srgbClr val="005493"/>
                </a:solidFill>
                <a:latin typeface="+mj-lt"/>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lgn="ctr"/>
            <a:r>
              <a:rPr lang="en-US">
                <a:solidFill>
                  <a:srgbClr val="000000"/>
                </a:solidFill>
              </a:rPr>
              <a:t>arrange()</a:t>
            </a:r>
            <a:endParaRPr lang="en-US" dirty="0"/>
          </a:p>
        </p:txBody>
      </p:sp>
      <p:sp>
        <p:nvSpPr>
          <p:cNvPr id="17" name="Google Shape;296;p32"/>
          <p:cNvSpPr txBox="1"/>
          <p:nvPr/>
        </p:nvSpPr>
        <p:spPr>
          <a:xfrm>
            <a:off x="2979673" y="1789715"/>
            <a:ext cx="6232654" cy="575928"/>
          </a:xfrm>
          <a:prstGeom prst="rect">
            <a:avLst/>
          </a:prstGeom>
          <a:noFill/>
          <a:ln>
            <a:noFill/>
          </a:ln>
        </p:spPr>
        <p:txBody>
          <a:bodyPr spcFirstLastPara="1" wrap="square" lIns="0" tIns="6455" rIns="0" bIns="0" anchor="t" anchorCtr="0">
            <a:noAutofit/>
          </a:bodyPr>
          <a:lstStyle/>
          <a:p>
            <a:pPr marL="6803" algn="ctr"/>
            <a:r>
              <a:rPr lang="en-US" sz="2800" dirty="0">
                <a:latin typeface="+mj-lt"/>
                <a:ea typeface="Calibri"/>
                <a:cs typeface="Calibri"/>
                <a:sym typeface="Calibri"/>
              </a:rPr>
              <a:t>Order rows by values in a column</a:t>
            </a:r>
            <a:endParaRPr sz="2800" dirty="0">
              <a:latin typeface="+mj-lt"/>
              <a:ea typeface="Calibri"/>
              <a:cs typeface="Calibri"/>
              <a:sym typeface="Calibri"/>
            </a:endParaRPr>
          </a:p>
        </p:txBody>
      </p:sp>
      <p:graphicFrame>
        <p:nvGraphicFramePr>
          <p:cNvPr id="18" name="Table 17"/>
          <p:cNvGraphicFramePr>
            <a:graphicFrameLocks noGrp="1"/>
          </p:cNvGraphicFramePr>
          <p:nvPr>
            <p:extLst>
              <p:ext uri="{D42A27DB-BD31-4B8C-83A1-F6EECF244321}">
                <p14:modId xmlns:p14="http://schemas.microsoft.com/office/powerpoint/2010/main" val="3927780260"/>
              </p:ext>
            </p:extLst>
          </p:nvPr>
        </p:nvGraphicFramePr>
        <p:xfrm>
          <a:off x="177798" y="3122824"/>
          <a:ext cx="4771962" cy="2877925"/>
        </p:xfrm>
        <a:graphic>
          <a:graphicData uri="http://schemas.openxmlformats.org/drawingml/2006/table">
            <a:tbl>
              <a:tblPr firstRow="1" bandRow="1">
                <a:tableStyleId>{71CB66AA-850D-4605-A19E-2ED404D436C7}</a:tableStyleId>
              </a:tblPr>
              <a:tblGrid>
                <a:gridCol w="1482098">
                  <a:extLst>
                    <a:ext uri="{9D8B030D-6E8A-4147-A177-3AD203B41FA5}">
                      <a16:colId xmlns:a16="http://schemas.microsoft.com/office/drawing/2014/main" val="20000"/>
                    </a:ext>
                  </a:extLst>
                </a:gridCol>
                <a:gridCol w="1534788">
                  <a:extLst>
                    <a:ext uri="{9D8B030D-6E8A-4147-A177-3AD203B41FA5}">
                      <a16:colId xmlns:a16="http://schemas.microsoft.com/office/drawing/2014/main" val="20001"/>
                    </a:ext>
                  </a:extLst>
                </a:gridCol>
                <a:gridCol w="1755076">
                  <a:extLst>
                    <a:ext uri="{9D8B030D-6E8A-4147-A177-3AD203B41FA5}">
                      <a16:colId xmlns:a16="http://schemas.microsoft.com/office/drawing/2014/main" val="20002"/>
                    </a:ext>
                  </a:extLst>
                </a:gridCol>
              </a:tblGrid>
              <a:tr h="575585">
                <a:tc>
                  <a:txBody>
                    <a:bodyPr/>
                    <a:lstStyle/>
                    <a:p>
                      <a:pPr algn="ctr" fontAlgn="b"/>
                      <a:r>
                        <a:rPr lang="en-US" sz="2400" b="0" i="0" u="none" strike="noStrike" dirty="0" err="1">
                          <a:solidFill>
                            <a:srgbClr val="000000"/>
                          </a:solidFill>
                          <a:effectLst/>
                          <a:latin typeface="+mj-lt"/>
                        </a:rPr>
                        <a:t>mrn</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algn="ctr" fontAlgn="b"/>
                      <a:r>
                        <a:rPr lang="en-US" sz="2400" b="0" i="0" u="none" strike="noStrike" dirty="0" err="1">
                          <a:solidFill>
                            <a:srgbClr val="000000"/>
                          </a:solidFill>
                          <a:effectLst/>
                          <a:latin typeface="+mj-lt"/>
                        </a:rPr>
                        <a:t>first_name</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algn="ctr" fontAlgn="b"/>
                      <a:r>
                        <a:rPr lang="en-US" sz="2400" b="0" i="0" u="none" strike="noStrike" dirty="0" err="1">
                          <a:solidFill>
                            <a:srgbClr val="000000"/>
                          </a:solidFill>
                          <a:effectLst/>
                          <a:latin typeface="+mj-lt"/>
                        </a:rPr>
                        <a:t>last_name</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575585">
                <a:tc>
                  <a:txBody>
                    <a:bodyPr/>
                    <a:lstStyle/>
                    <a:p>
                      <a:pPr algn="ctr" fontAlgn="b"/>
                      <a:r>
                        <a:rPr lang="en-US" sz="2400" b="0" i="0" u="none" strike="noStrike" dirty="0">
                          <a:solidFill>
                            <a:srgbClr val="000000"/>
                          </a:solidFill>
                          <a:effectLst/>
                          <a:latin typeface="+mj-lt"/>
                        </a:rPr>
                        <a:t>5000876</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76092"/>
                    </a:solidFill>
                  </a:tcPr>
                </a:tc>
                <a:tc>
                  <a:txBody>
                    <a:bodyPr/>
                    <a:lstStyle/>
                    <a:p>
                      <a:pPr algn="ctr" fontAlgn="b"/>
                      <a:r>
                        <a:rPr lang="en-US" sz="2400" b="0" i="0" u="none" strike="noStrike" dirty="0" err="1">
                          <a:solidFill>
                            <a:srgbClr val="000000"/>
                          </a:solidFill>
                          <a:effectLst/>
                          <a:latin typeface="+mj-lt"/>
                        </a:rPr>
                        <a:t>sarella</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76092"/>
                    </a:solidFill>
                  </a:tcPr>
                </a:tc>
                <a:tc>
                  <a:txBody>
                    <a:bodyPr/>
                    <a:lstStyle/>
                    <a:p>
                      <a:pPr algn="ctr" fontAlgn="b"/>
                      <a:r>
                        <a:rPr lang="en-US" sz="2400" b="0" i="0" u="none" strike="noStrike" dirty="0">
                          <a:solidFill>
                            <a:srgbClr val="000000"/>
                          </a:solidFill>
                          <a:effectLst/>
                          <a:latin typeface="+mj-lt"/>
                        </a:rPr>
                        <a:t>stark</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76092"/>
                    </a:solidFill>
                  </a:tcPr>
                </a:tc>
                <a:extLst>
                  <a:ext uri="{0D108BD9-81ED-4DB2-BD59-A6C34878D82A}">
                    <a16:rowId xmlns:a16="http://schemas.microsoft.com/office/drawing/2014/main" val="10001"/>
                  </a:ext>
                </a:extLst>
              </a:tr>
              <a:tr h="575585">
                <a:tc>
                  <a:txBody>
                    <a:bodyPr/>
                    <a:lstStyle/>
                    <a:p>
                      <a:pPr algn="ctr" fontAlgn="b"/>
                      <a:r>
                        <a:rPr lang="en-US" sz="2400" b="0" i="0" u="none" strike="noStrike" dirty="0">
                          <a:solidFill>
                            <a:srgbClr val="000000"/>
                          </a:solidFill>
                          <a:effectLst/>
                          <a:latin typeface="+mj-lt"/>
                        </a:rPr>
                        <a:t>5006017</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fontAlgn="b"/>
                      <a:r>
                        <a:rPr lang="en-US" sz="2400" b="0" i="0" u="none" strike="noStrike" dirty="0" err="1">
                          <a:solidFill>
                            <a:srgbClr val="000000"/>
                          </a:solidFill>
                          <a:effectLst/>
                          <a:latin typeface="+mj-lt"/>
                        </a:rPr>
                        <a:t>alester</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fontAlgn="b"/>
                      <a:r>
                        <a:rPr lang="en-US" sz="2400" b="0" i="0" u="none" strike="noStrike" dirty="0">
                          <a:solidFill>
                            <a:srgbClr val="000000"/>
                          </a:solidFill>
                          <a:effectLst/>
                          <a:latin typeface="+mj-lt"/>
                        </a:rPr>
                        <a:t>stark</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2"/>
                  </a:ext>
                </a:extLst>
              </a:tr>
              <a:tr h="575585">
                <a:tc>
                  <a:txBody>
                    <a:bodyPr/>
                    <a:lstStyle/>
                    <a:p>
                      <a:pPr algn="ctr" fontAlgn="b"/>
                      <a:r>
                        <a:rPr lang="en-US" sz="2400" b="0" i="0" u="none" strike="noStrike" dirty="0">
                          <a:solidFill>
                            <a:srgbClr val="000000"/>
                          </a:solidFill>
                          <a:effectLst/>
                          <a:latin typeface="+mj-lt"/>
                        </a:rPr>
                        <a:t>5001412</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B9CDE5"/>
                    </a:solidFill>
                  </a:tcPr>
                </a:tc>
                <a:tc>
                  <a:txBody>
                    <a:bodyPr/>
                    <a:lstStyle/>
                    <a:p>
                      <a:pPr algn="ctr" fontAlgn="b"/>
                      <a:r>
                        <a:rPr lang="en-US" sz="2400" b="0" i="0" u="none" strike="noStrike" dirty="0" err="1">
                          <a:solidFill>
                            <a:srgbClr val="000000"/>
                          </a:solidFill>
                          <a:effectLst/>
                          <a:latin typeface="+mj-lt"/>
                        </a:rPr>
                        <a:t>jhezane</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B9CDE5"/>
                    </a:solidFill>
                  </a:tcPr>
                </a:tc>
                <a:tc>
                  <a:txBody>
                    <a:bodyPr/>
                    <a:lstStyle/>
                    <a:p>
                      <a:pPr algn="ctr" fontAlgn="b"/>
                      <a:r>
                        <a:rPr lang="en-US" sz="2400" b="0" i="0" u="none" strike="noStrike" cap="none" dirty="0" err="1">
                          <a:solidFill>
                            <a:srgbClr val="000000"/>
                          </a:solidFill>
                          <a:effectLst/>
                          <a:latin typeface="Arial"/>
                          <a:ea typeface="Arial"/>
                          <a:cs typeface="Arial"/>
                          <a:sym typeface="Arial"/>
                        </a:rPr>
                        <a:t>targaryen</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B9CDE5"/>
                    </a:solidFill>
                  </a:tcPr>
                </a:tc>
                <a:extLst>
                  <a:ext uri="{0D108BD9-81ED-4DB2-BD59-A6C34878D82A}">
                    <a16:rowId xmlns:a16="http://schemas.microsoft.com/office/drawing/2014/main" val="10003"/>
                  </a:ext>
                </a:extLst>
              </a:tr>
              <a:tr h="575585">
                <a:tc>
                  <a:txBody>
                    <a:bodyPr/>
                    <a:lstStyle/>
                    <a:p>
                      <a:pPr algn="ctr" fontAlgn="b"/>
                      <a:r>
                        <a:rPr lang="en-US" sz="2400" b="0" i="0" u="none" strike="noStrike">
                          <a:solidFill>
                            <a:srgbClr val="000000"/>
                          </a:solidFill>
                          <a:effectLst/>
                          <a:latin typeface="+mj-lt"/>
                        </a:rPr>
                        <a:t>5000533</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95B3D7"/>
                    </a:solidFill>
                  </a:tcPr>
                </a:tc>
                <a:tc>
                  <a:txBody>
                    <a:bodyPr/>
                    <a:lstStyle/>
                    <a:p>
                      <a:pPr algn="ctr" fontAlgn="b"/>
                      <a:r>
                        <a:rPr lang="en-US" sz="2400" b="0" i="0" u="none" strike="noStrike" dirty="0">
                          <a:solidFill>
                            <a:srgbClr val="000000"/>
                          </a:solidFill>
                          <a:effectLst/>
                          <a:latin typeface="+mj-lt"/>
                        </a:rPr>
                        <a:t>penny</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95B3D7"/>
                    </a:solidFill>
                  </a:tcPr>
                </a:tc>
                <a:tc>
                  <a:txBody>
                    <a:bodyPr/>
                    <a:lstStyle/>
                    <a:p>
                      <a:pPr algn="ctr" fontAlgn="b"/>
                      <a:r>
                        <a:rPr lang="en-US" sz="2400" b="0" i="0" u="none" strike="noStrike" dirty="0" err="1">
                          <a:solidFill>
                            <a:srgbClr val="000000"/>
                          </a:solidFill>
                          <a:effectLst/>
                          <a:latin typeface="+mj-lt"/>
                        </a:rPr>
                        <a:t>targaryen</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95B3D7"/>
                    </a:solidFill>
                  </a:tcPr>
                </a:tc>
                <a:extLst>
                  <a:ext uri="{0D108BD9-81ED-4DB2-BD59-A6C34878D82A}">
                    <a16:rowId xmlns:a16="http://schemas.microsoft.com/office/drawing/2014/main" val="10004"/>
                  </a:ext>
                </a:extLst>
              </a:tr>
            </a:tbl>
          </a:graphicData>
        </a:graphic>
      </p:graphicFrame>
      <p:graphicFrame>
        <p:nvGraphicFramePr>
          <p:cNvPr id="19" name="Table 18"/>
          <p:cNvGraphicFramePr>
            <a:graphicFrameLocks noGrp="1"/>
          </p:cNvGraphicFramePr>
          <p:nvPr>
            <p:extLst>
              <p:ext uri="{D42A27DB-BD31-4B8C-83A1-F6EECF244321}">
                <p14:modId xmlns:p14="http://schemas.microsoft.com/office/powerpoint/2010/main" val="2920912751"/>
              </p:ext>
            </p:extLst>
          </p:nvPr>
        </p:nvGraphicFramePr>
        <p:xfrm>
          <a:off x="6000750" y="3123852"/>
          <a:ext cx="4846320" cy="2876895"/>
        </p:xfrm>
        <a:graphic>
          <a:graphicData uri="http://schemas.openxmlformats.org/drawingml/2006/table">
            <a:tbl>
              <a:tblPr firstRow="1" bandRow="1">
                <a:tableStyleId>{71CB66AA-850D-4605-A19E-2ED404D436C7}</a:tableStyleId>
              </a:tblPr>
              <a:tblGrid>
                <a:gridCol w="1335167">
                  <a:extLst>
                    <a:ext uri="{9D8B030D-6E8A-4147-A177-3AD203B41FA5}">
                      <a16:colId xmlns:a16="http://schemas.microsoft.com/office/drawing/2014/main" val="20000"/>
                    </a:ext>
                  </a:extLst>
                </a:gridCol>
                <a:gridCol w="1554083">
                  <a:extLst>
                    <a:ext uri="{9D8B030D-6E8A-4147-A177-3AD203B41FA5}">
                      <a16:colId xmlns:a16="http://schemas.microsoft.com/office/drawing/2014/main" val="20001"/>
                    </a:ext>
                  </a:extLst>
                </a:gridCol>
                <a:gridCol w="1957070">
                  <a:extLst>
                    <a:ext uri="{9D8B030D-6E8A-4147-A177-3AD203B41FA5}">
                      <a16:colId xmlns:a16="http://schemas.microsoft.com/office/drawing/2014/main" val="20002"/>
                    </a:ext>
                  </a:extLst>
                </a:gridCol>
              </a:tblGrid>
              <a:tr h="575379">
                <a:tc>
                  <a:txBody>
                    <a:bodyPr/>
                    <a:lstStyle/>
                    <a:p>
                      <a:pPr algn="ctr" fontAlgn="b"/>
                      <a:r>
                        <a:rPr lang="en-US" sz="2400" b="0" i="0" u="none" strike="noStrike" dirty="0" err="1">
                          <a:solidFill>
                            <a:srgbClr val="000000"/>
                          </a:solidFill>
                          <a:effectLst/>
                          <a:latin typeface="+mj-lt"/>
                        </a:rPr>
                        <a:t>mrn</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algn="ctr" fontAlgn="b"/>
                      <a:r>
                        <a:rPr lang="en-US" sz="2400" b="0" i="0" u="none" strike="noStrike" dirty="0" err="1">
                          <a:solidFill>
                            <a:srgbClr val="000000"/>
                          </a:solidFill>
                          <a:effectLst/>
                          <a:latin typeface="+mj-lt"/>
                        </a:rPr>
                        <a:t>first_name</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algn="ctr" fontAlgn="b"/>
                      <a:r>
                        <a:rPr lang="en-US" sz="2400" b="0" i="0" u="none" strike="noStrike" dirty="0" err="1">
                          <a:solidFill>
                            <a:srgbClr val="000000"/>
                          </a:solidFill>
                          <a:effectLst/>
                          <a:latin typeface="+mj-lt"/>
                        </a:rPr>
                        <a:t>last_name</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575379">
                <a:tc>
                  <a:txBody>
                    <a:bodyPr/>
                    <a:lstStyle/>
                    <a:p>
                      <a:pPr algn="ctr" fontAlgn="b"/>
                      <a:r>
                        <a:rPr lang="en-US" sz="2400" b="0" i="0" u="none" strike="noStrike" dirty="0">
                          <a:solidFill>
                            <a:srgbClr val="000000"/>
                          </a:solidFill>
                          <a:effectLst/>
                          <a:latin typeface="+mj-lt"/>
                        </a:rPr>
                        <a:t>5006017</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CE6F2"/>
                    </a:solidFill>
                  </a:tcPr>
                </a:tc>
                <a:tc>
                  <a:txBody>
                    <a:bodyPr/>
                    <a:lstStyle/>
                    <a:p>
                      <a:pPr algn="ctr" fontAlgn="b"/>
                      <a:r>
                        <a:rPr lang="en-US" sz="2400" b="0" i="0" u="none" strike="noStrike" dirty="0" err="1">
                          <a:solidFill>
                            <a:srgbClr val="000000"/>
                          </a:solidFill>
                          <a:effectLst/>
                          <a:latin typeface="+mj-lt"/>
                        </a:rPr>
                        <a:t>alester</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CE6F2"/>
                    </a:solidFill>
                  </a:tcPr>
                </a:tc>
                <a:tc>
                  <a:txBody>
                    <a:bodyPr/>
                    <a:lstStyle/>
                    <a:p>
                      <a:pPr algn="ctr" fontAlgn="b"/>
                      <a:r>
                        <a:rPr lang="en-US" sz="2400" b="0" i="0" u="none" strike="noStrike" dirty="0">
                          <a:solidFill>
                            <a:srgbClr val="000000"/>
                          </a:solidFill>
                          <a:effectLst/>
                          <a:latin typeface="+mj-lt"/>
                        </a:rPr>
                        <a:t>stark</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CE6F2"/>
                    </a:solidFill>
                  </a:tcPr>
                </a:tc>
                <a:extLst>
                  <a:ext uri="{0D108BD9-81ED-4DB2-BD59-A6C34878D82A}">
                    <a16:rowId xmlns:a16="http://schemas.microsoft.com/office/drawing/2014/main" val="10001"/>
                  </a:ext>
                </a:extLst>
              </a:tr>
              <a:tr h="575379">
                <a:tc>
                  <a:txBody>
                    <a:bodyPr/>
                    <a:lstStyle/>
                    <a:p>
                      <a:pPr algn="ctr" fontAlgn="b"/>
                      <a:r>
                        <a:rPr lang="en-US" sz="2400" b="0" i="0" u="none" strike="noStrike" dirty="0">
                          <a:solidFill>
                            <a:srgbClr val="000000"/>
                          </a:solidFill>
                          <a:effectLst/>
                          <a:latin typeface="+mj-lt"/>
                        </a:rPr>
                        <a:t>5001412</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B9CDE5"/>
                    </a:solidFill>
                  </a:tcPr>
                </a:tc>
                <a:tc>
                  <a:txBody>
                    <a:bodyPr/>
                    <a:lstStyle/>
                    <a:p>
                      <a:pPr algn="ctr" fontAlgn="b"/>
                      <a:r>
                        <a:rPr lang="en-US" sz="2400" b="0" i="0" u="none" strike="noStrike" dirty="0" err="1">
                          <a:solidFill>
                            <a:srgbClr val="000000"/>
                          </a:solidFill>
                          <a:effectLst/>
                          <a:latin typeface="+mj-lt"/>
                        </a:rPr>
                        <a:t>jhezane</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B9CDE5"/>
                    </a:solidFill>
                  </a:tcPr>
                </a:tc>
                <a:tc>
                  <a:txBody>
                    <a:bodyPr/>
                    <a:lstStyle/>
                    <a:p>
                      <a:pPr algn="ctr" fontAlgn="b"/>
                      <a:r>
                        <a:rPr lang="en-US" sz="2400" b="0" i="0" u="none" strike="noStrike" cap="none" dirty="0" err="1">
                          <a:solidFill>
                            <a:srgbClr val="000000"/>
                          </a:solidFill>
                          <a:effectLst/>
                          <a:latin typeface="Arial"/>
                          <a:ea typeface="Arial"/>
                          <a:cs typeface="Arial"/>
                          <a:sym typeface="Arial"/>
                        </a:rPr>
                        <a:t>targaryen</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B9CDE5"/>
                    </a:solidFill>
                  </a:tcPr>
                </a:tc>
                <a:extLst>
                  <a:ext uri="{0D108BD9-81ED-4DB2-BD59-A6C34878D82A}">
                    <a16:rowId xmlns:a16="http://schemas.microsoft.com/office/drawing/2014/main" val="10002"/>
                  </a:ext>
                </a:extLst>
              </a:tr>
              <a:tr h="575379">
                <a:tc>
                  <a:txBody>
                    <a:bodyPr/>
                    <a:lstStyle/>
                    <a:p>
                      <a:pPr algn="ctr" fontAlgn="b"/>
                      <a:r>
                        <a:rPr lang="en-US" sz="2400" b="0" i="0" u="none" strike="noStrike" dirty="0">
                          <a:solidFill>
                            <a:srgbClr val="000000"/>
                          </a:solidFill>
                          <a:effectLst/>
                          <a:latin typeface="+mj-lt"/>
                        </a:rPr>
                        <a:t>5000533</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95B3D7"/>
                    </a:solidFill>
                  </a:tcPr>
                </a:tc>
                <a:tc>
                  <a:txBody>
                    <a:bodyPr/>
                    <a:lstStyle/>
                    <a:p>
                      <a:pPr algn="ctr" fontAlgn="b"/>
                      <a:r>
                        <a:rPr lang="en-US" sz="2400" b="0" i="0" u="none" strike="noStrike" dirty="0">
                          <a:solidFill>
                            <a:srgbClr val="000000"/>
                          </a:solidFill>
                          <a:effectLst/>
                          <a:latin typeface="+mj-lt"/>
                        </a:rPr>
                        <a:t>penny</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95B3D7"/>
                    </a:solidFill>
                  </a:tcPr>
                </a:tc>
                <a:tc>
                  <a:txBody>
                    <a:bodyPr/>
                    <a:lstStyle/>
                    <a:p>
                      <a:pPr algn="ctr" fontAlgn="b"/>
                      <a:r>
                        <a:rPr lang="en-US" sz="2400" b="0" i="0" u="none" strike="noStrike" dirty="0" err="1">
                          <a:solidFill>
                            <a:srgbClr val="000000"/>
                          </a:solidFill>
                          <a:effectLst/>
                          <a:latin typeface="+mj-lt"/>
                        </a:rPr>
                        <a:t>targaryen</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95B3D7"/>
                    </a:solidFill>
                  </a:tcPr>
                </a:tc>
                <a:extLst>
                  <a:ext uri="{0D108BD9-81ED-4DB2-BD59-A6C34878D82A}">
                    <a16:rowId xmlns:a16="http://schemas.microsoft.com/office/drawing/2014/main" val="10003"/>
                  </a:ext>
                </a:extLst>
              </a:tr>
              <a:tr h="575379">
                <a:tc>
                  <a:txBody>
                    <a:bodyPr/>
                    <a:lstStyle/>
                    <a:p>
                      <a:pPr algn="ctr" fontAlgn="b"/>
                      <a:r>
                        <a:rPr lang="en-US" sz="2400" b="0" i="0" u="none" strike="noStrike" dirty="0">
                          <a:solidFill>
                            <a:srgbClr val="000000"/>
                          </a:solidFill>
                          <a:effectLst/>
                          <a:latin typeface="+mj-lt"/>
                        </a:rPr>
                        <a:t>5000876</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76092"/>
                    </a:solidFill>
                  </a:tcPr>
                </a:tc>
                <a:tc>
                  <a:txBody>
                    <a:bodyPr/>
                    <a:lstStyle/>
                    <a:p>
                      <a:pPr algn="ctr" fontAlgn="b"/>
                      <a:r>
                        <a:rPr lang="en-US" sz="2400" b="0" i="0" u="none" strike="noStrike" dirty="0" err="1">
                          <a:solidFill>
                            <a:srgbClr val="000000"/>
                          </a:solidFill>
                          <a:effectLst/>
                          <a:latin typeface="+mj-lt"/>
                        </a:rPr>
                        <a:t>sarella</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76092"/>
                    </a:solidFill>
                  </a:tcPr>
                </a:tc>
                <a:tc>
                  <a:txBody>
                    <a:bodyPr/>
                    <a:lstStyle/>
                    <a:p>
                      <a:pPr algn="ctr" fontAlgn="b"/>
                      <a:r>
                        <a:rPr lang="en-US" sz="2400" b="0" i="0" u="none" strike="noStrike" dirty="0">
                          <a:solidFill>
                            <a:srgbClr val="000000"/>
                          </a:solidFill>
                          <a:effectLst/>
                          <a:latin typeface="+mj-lt"/>
                        </a:rPr>
                        <a:t>stark</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76092"/>
                    </a:solidFill>
                  </a:tcPr>
                </a:tc>
                <a:extLst>
                  <a:ext uri="{0D108BD9-81ED-4DB2-BD59-A6C34878D82A}">
                    <a16:rowId xmlns:a16="http://schemas.microsoft.com/office/drawing/2014/main" val="10004"/>
                  </a:ext>
                </a:extLst>
              </a:tr>
            </a:tbl>
          </a:graphicData>
        </a:graphic>
      </p:graphicFrame>
      <p:sp>
        <p:nvSpPr>
          <p:cNvPr id="2" name="Slide Number Placeholder 1"/>
          <p:cNvSpPr>
            <a:spLocks noGrp="1"/>
          </p:cNvSpPr>
          <p:nvPr>
            <p:ph type="sldNum" idx="12"/>
          </p:nvPr>
        </p:nvSpPr>
        <p:spPr/>
        <p:txBody>
          <a:bodyPr/>
          <a:lstStyle/>
          <a:p>
            <a:fld id="{00000000-1234-1234-1234-123412341234}" type="slidenum">
              <a:rPr lang="en-US" smtClean="0"/>
              <a:pPr/>
              <a:t>40</a:t>
            </a:fld>
            <a:endParaRPr lang="en-US"/>
          </a:p>
        </p:txBody>
      </p:sp>
    </p:spTree>
    <p:extLst>
      <p:ext uri="{BB962C8B-B14F-4D97-AF65-F5344CB8AC3E}">
        <p14:creationId xmlns:p14="http://schemas.microsoft.com/office/powerpoint/2010/main" val="225424807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3" name="Google Shape;131;p17"/>
          <p:cNvSpPr/>
          <p:nvPr/>
        </p:nvSpPr>
        <p:spPr>
          <a:xfrm>
            <a:off x="1758718" y="2201670"/>
            <a:ext cx="886968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4" name="Rectangle 13"/>
          <p:cNvSpPr/>
          <p:nvPr/>
        </p:nvSpPr>
        <p:spPr>
          <a:xfrm>
            <a:off x="1970276" y="2313797"/>
            <a:ext cx="7643439" cy="584775"/>
          </a:xfrm>
          <a:prstGeom prst="rect">
            <a:avLst/>
          </a:prstGeom>
        </p:spPr>
        <p:txBody>
          <a:bodyPr wrap="none">
            <a:spAutoFit/>
          </a:bodyPr>
          <a:lstStyle/>
          <a:p>
            <a:r>
              <a:rPr lang="en-US" sz="3200" dirty="0">
                <a:latin typeface="Consolas" panose="020B0609020204030204" pitchFamily="49" charset="0"/>
                <a:ea typeface="Courier New"/>
                <a:cs typeface="Consolas" panose="020B0609020204030204" pitchFamily="49" charset="0"/>
                <a:sym typeface="Courier New"/>
              </a:rPr>
              <a:t>arrange(</a:t>
            </a:r>
            <a:r>
              <a:rPr lang="en-US" sz="3200" dirty="0" err="1">
                <a:solidFill>
                  <a:srgbClr val="0365C0"/>
                </a:solidFill>
                <a:latin typeface="Consolas" panose="020B0609020204030204" pitchFamily="49" charset="0"/>
                <a:ea typeface="Courier New"/>
                <a:cs typeface="Consolas" panose="020B0609020204030204" pitchFamily="49" charset="0"/>
                <a:sym typeface="Courier New"/>
              </a:rPr>
              <a:t>covid_testing</a:t>
            </a:r>
            <a:r>
              <a:rPr lang="en-US" sz="3200" dirty="0">
                <a:solidFill>
                  <a:srgbClr val="0365C0"/>
                </a:solidFill>
                <a:latin typeface="Consolas" panose="020B0609020204030204" pitchFamily="49" charset="0"/>
                <a:ea typeface="Courier New"/>
                <a:cs typeface="Consolas" panose="020B0609020204030204" pitchFamily="49" charset="0"/>
                <a:sym typeface="Courier New"/>
              </a:rPr>
              <a:t>, </a:t>
            </a:r>
            <a:r>
              <a:rPr lang="en-US" sz="3200" dirty="0" err="1">
                <a:solidFill>
                  <a:schemeClr val="accent2"/>
                </a:solidFill>
                <a:latin typeface="Consolas" panose="020B0609020204030204" pitchFamily="49" charset="0"/>
                <a:ea typeface="Courier New"/>
                <a:cs typeface="Consolas" panose="020B0609020204030204" pitchFamily="49" charset="0"/>
                <a:sym typeface="Courier New"/>
              </a:rPr>
              <a:t>desc</a:t>
            </a:r>
            <a:r>
              <a:rPr lang="en-US" sz="3200" dirty="0">
                <a:solidFill>
                  <a:srgbClr val="C0504D"/>
                </a:solidFill>
                <a:latin typeface="Consolas" panose="020B0609020204030204" pitchFamily="49" charset="0"/>
                <a:ea typeface="Courier New"/>
                <a:cs typeface="Consolas" panose="020B0609020204030204" pitchFamily="49" charset="0"/>
                <a:sym typeface="Courier New"/>
              </a:rPr>
              <a:t>(</a:t>
            </a:r>
            <a:r>
              <a:rPr lang="en-US" sz="3200" dirty="0" err="1">
                <a:solidFill>
                  <a:srgbClr val="9BBB59"/>
                </a:solidFill>
                <a:latin typeface="Consolas" panose="020B0609020204030204" pitchFamily="49" charset="0"/>
                <a:ea typeface="Courier New"/>
                <a:cs typeface="Consolas" panose="020B0609020204030204" pitchFamily="49" charset="0"/>
                <a:sym typeface="Courier New"/>
              </a:rPr>
              <a:t>mrn</a:t>
            </a:r>
            <a:r>
              <a:rPr lang="en-US" sz="3200" dirty="0">
                <a:solidFill>
                  <a:srgbClr val="C0504D"/>
                </a:solidFill>
                <a:latin typeface="Consolas" panose="020B0609020204030204" pitchFamily="49" charset="0"/>
                <a:ea typeface="Courier New"/>
                <a:cs typeface="Consolas" panose="020B0609020204030204" pitchFamily="49" charset="0"/>
                <a:sym typeface="Courier New"/>
              </a:rPr>
              <a:t>)</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cxnSp>
        <p:nvCxnSpPr>
          <p:cNvPr id="12" name="Straight Arrow Connector 11"/>
          <p:cNvCxnSpPr/>
          <p:nvPr/>
        </p:nvCxnSpPr>
        <p:spPr>
          <a:xfrm>
            <a:off x="5232135" y="4728067"/>
            <a:ext cx="486241" cy="14570"/>
          </a:xfrm>
          <a:prstGeom prst="straightConnector1">
            <a:avLst/>
          </a:prstGeom>
          <a:ln w="762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Google Shape;293;p32"/>
          <p:cNvSpPr txBox="1">
            <a:spLocks/>
          </p:cNvSpPr>
          <p:nvPr/>
        </p:nvSpPr>
        <p:spPr>
          <a:xfrm>
            <a:off x="4619758" y="684400"/>
            <a:ext cx="2952485"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000" b="0" i="0" u="none" strike="noStrike" cap="none">
                <a:solidFill>
                  <a:srgbClr val="005493"/>
                </a:solidFill>
                <a:latin typeface="+mj-lt"/>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lgn="ctr"/>
            <a:r>
              <a:rPr lang="en-US">
                <a:solidFill>
                  <a:srgbClr val="000000"/>
                </a:solidFill>
              </a:rPr>
              <a:t>arrange()</a:t>
            </a:r>
            <a:endParaRPr lang="en-US" dirty="0"/>
          </a:p>
        </p:txBody>
      </p:sp>
      <p:sp>
        <p:nvSpPr>
          <p:cNvPr id="17" name="Google Shape;296;p32"/>
          <p:cNvSpPr txBox="1"/>
          <p:nvPr/>
        </p:nvSpPr>
        <p:spPr>
          <a:xfrm>
            <a:off x="2979673" y="1789715"/>
            <a:ext cx="6232654" cy="575928"/>
          </a:xfrm>
          <a:prstGeom prst="rect">
            <a:avLst/>
          </a:prstGeom>
          <a:noFill/>
          <a:ln>
            <a:noFill/>
          </a:ln>
        </p:spPr>
        <p:txBody>
          <a:bodyPr spcFirstLastPara="1" wrap="square" lIns="0" tIns="6455" rIns="0" bIns="0" anchor="t" anchorCtr="0">
            <a:noAutofit/>
          </a:bodyPr>
          <a:lstStyle/>
          <a:p>
            <a:pPr marL="6803" algn="ctr"/>
            <a:r>
              <a:rPr lang="en-US" sz="2800" dirty="0">
                <a:latin typeface="+mj-lt"/>
                <a:ea typeface="Calibri"/>
                <a:cs typeface="Calibri"/>
                <a:sym typeface="Calibri"/>
              </a:rPr>
              <a:t>Order rows by values in a column</a:t>
            </a:r>
            <a:endParaRPr sz="2800" dirty="0">
              <a:latin typeface="+mj-lt"/>
              <a:ea typeface="Calibri"/>
              <a:cs typeface="Calibri"/>
              <a:sym typeface="Calibri"/>
            </a:endParaRPr>
          </a:p>
        </p:txBody>
      </p:sp>
      <p:graphicFrame>
        <p:nvGraphicFramePr>
          <p:cNvPr id="18" name="Table 17"/>
          <p:cNvGraphicFramePr>
            <a:graphicFrameLocks noGrp="1"/>
          </p:cNvGraphicFramePr>
          <p:nvPr>
            <p:extLst>
              <p:ext uri="{D42A27DB-BD31-4B8C-83A1-F6EECF244321}">
                <p14:modId xmlns:p14="http://schemas.microsoft.com/office/powerpoint/2010/main" val="2014618738"/>
              </p:ext>
            </p:extLst>
          </p:nvPr>
        </p:nvGraphicFramePr>
        <p:xfrm>
          <a:off x="177798" y="3122824"/>
          <a:ext cx="4771962" cy="2877925"/>
        </p:xfrm>
        <a:graphic>
          <a:graphicData uri="http://schemas.openxmlformats.org/drawingml/2006/table">
            <a:tbl>
              <a:tblPr firstRow="1" bandRow="1">
                <a:tableStyleId>{71CB66AA-850D-4605-A19E-2ED404D436C7}</a:tableStyleId>
              </a:tblPr>
              <a:tblGrid>
                <a:gridCol w="1482098">
                  <a:extLst>
                    <a:ext uri="{9D8B030D-6E8A-4147-A177-3AD203B41FA5}">
                      <a16:colId xmlns:a16="http://schemas.microsoft.com/office/drawing/2014/main" val="20000"/>
                    </a:ext>
                  </a:extLst>
                </a:gridCol>
                <a:gridCol w="1534788">
                  <a:extLst>
                    <a:ext uri="{9D8B030D-6E8A-4147-A177-3AD203B41FA5}">
                      <a16:colId xmlns:a16="http://schemas.microsoft.com/office/drawing/2014/main" val="20001"/>
                    </a:ext>
                  </a:extLst>
                </a:gridCol>
                <a:gridCol w="1755076">
                  <a:extLst>
                    <a:ext uri="{9D8B030D-6E8A-4147-A177-3AD203B41FA5}">
                      <a16:colId xmlns:a16="http://schemas.microsoft.com/office/drawing/2014/main" val="20002"/>
                    </a:ext>
                  </a:extLst>
                </a:gridCol>
              </a:tblGrid>
              <a:tr h="575585">
                <a:tc>
                  <a:txBody>
                    <a:bodyPr/>
                    <a:lstStyle/>
                    <a:p>
                      <a:pPr algn="ctr" fontAlgn="b"/>
                      <a:r>
                        <a:rPr lang="en-US" sz="2400" b="0" i="0" u="none" strike="noStrike" dirty="0" err="1">
                          <a:solidFill>
                            <a:srgbClr val="000000"/>
                          </a:solidFill>
                          <a:effectLst/>
                          <a:latin typeface="+mj-lt"/>
                        </a:rPr>
                        <a:t>mrn</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algn="ctr" fontAlgn="b"/>
                      <a:r>
                        <a:rPr lang="en-US" sz="2400" b="0" i="0" u="none" strike="noStrike" dirty="0" err="1">
                          <a:solidFill>
                            <a:srgbClr val="000000"/>
                          </a:solidFill>
                          <a:effectLst/>
                          <a:latin typeface="+mj-lt"/>
                        </a:rPr>
                        <a:t>first_name</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algn="ctr" fontAlgn="b"/>
                      <a:r>
                        <a:rPr lang="en-US" sz="2400" b="0" i="0" u="none" strike="noStrike" dirty="0" err="1">
                          <a:solidFill>
                            <a:srgbClr val="000000"/>
                          </a:solidFill>
                          <a:effectLst/>
                          <a:latin typeface="+mj-lt"/>
                        </a:rPr>
                        <a:t>last_name</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575585">
                <a:tc>
                  <a:txBody>
                    <a:bodyPr/>
                    <a:lstStyle/>
                    <a:p>
                      <a:pPr algn="ctr" fontAlgn="b"/>
                      <a:r>
                        <a:rPr lang="en-US" sz="2400" b="0" i="0" u="none" strike="noStrike" dirty="0">
                          <a:solidFill>
                            <a:srgbClr val="000000"/>
                          </a:solidFill>
                          <a:effectLst/>
                          <a:latin typeface="+mj-lt"/>
                        </a:rPr>
                        <a:t>5000876</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B9CDE5"/>
                    </a:solidFill>
                  </a:tcPr>
                </a:tc>
                <a:tc>
                  <a:txBody>
                    <a:bodyPr/>
                    <a:lstStyle/>
                    <a:p>
                      <a:pPr algn="ctr" fontAlgn="b"/>
                      <a:r>
                        <a:rPr lang="en-US" sz="2400" b="0" i="0" u="none" strike="noStrike" dirty="0" err="1">
                          <a:solidFill>
                            <a:srgbClr val="000000"/>
                          </a:solidFill>
                          <a:effectLst/>
                          <a:latin typeface="+mj-lt"/>
                        </a:rPr>
                        <a:t>sarella</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B9CDE5"/>
                    </a:solidFill>
                  </a:tcPr>
                </a:tc>
                <a:tc>
                  <a:txBody>
                    <a:bodyPr/>
                    <a:lstStyle/>
                    <a:p>
                      <a:pPr algn="ctr" fontAlgn="b"/>
                      <a:r>
                        <a:rPr lang="en-US" sz="2400" b="0" i="0" u="none" strike="noStrike" dirty="0">
                          <a:solidFill>
                            <a:srgbClr val="000000"/>
                          </a:solidFill>
                          <a:effectLst/>
                          <a:latin typeface="+mj-lt"/>
                        </a:rPr>
                        <a:t>stark</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B9CDE5"/>
                    </a:solidFill>
                  </a:tcPr>
                </a:tc>
                <a:extLst>
                  <a:ext uri="{0D108BD9-81ED-4DB2-BD59-A6C34878D82A}">
                    <a16:rowId xmlns:a16="http://schemas.microsoft.com/office/drawing/2014/main" val="10001"/>
                  </a:ext>
                </a:extLst>
              </a:tr>
              <a:tr h="575585">
                <a:tc>
                  <a:txBody>
                    <a:bodyPr/>
                    <a:lstStyle/>
                    <a:p>
                      <a:pPr algn="ctr" fontAlgn="b"/>
                      <a:r>
                        <a:rPr lang="en-US" sz="2400" b="0" i="0" u="none" strike="noStrike" dirty="0">
                          <a:solidFill>
                            <a:srgbClr val="000000"/>
                          </a:solidFill>
                          <a:effectLst/>
                          <a:latin typeface="+mj-lt"/>
                        </a:rPr>
                        <a:t>5006017</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76092"/>
                    </a:solidFill>
                  </a:tcPr>
                </a:tc>
                <a:tc>
                  <a:txBody>
                    <a:bodyPr/>
                    <a:lstStyle/>
                    <a:p>
                      <a:pPr algn="ctr" fontAlgn="b"/>
                      <a:r>
                        <a:rPr lang="en-US" sz="2400" b="0" i="0" u="none" strike="noStrike" dirty="0" err="1">
                          <a:solidFill>
                            <a:srgbClr val="000000"/>
                          </a:solidFill>
                          <a:effectLst/>
                          <a:latin typeface="+mj-lt"/>
                        </a:rPr>
                        <a:t>alester</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76092"/>
                    </a:solidFill>
                  </a:tcPr>
                </a:tc>
                <a:tc>
                  <a:txBody>
                    <a:bodyPr/>
                    <a:lstStyle/>
                    <a:p>
                      <a:pPr algn="ctr" fontAlgn="b"/>
                      <a:r>
                        <a:rPr lang="en-US" sz="2400" b="0" i="0" u="none" strike="noStrike" dirty="0">
                          <a:solidFill>
                            <a:srgbClr val="000000"/>
                          </a:solidFill>
                          <a:effectLst/>
                          <a:latin typeface="+mj-lt"/>
                        </a:rPr>
                        <a:t>stark</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76092"/>
                    </a:solidFill>
                  </a:tcPr>
                </a:tc>
                <a:extLst>
                  <a:ext uri="{0D108BD9-81ED-4DB2-BD59-A6C34878D82A}">
                    <a16:rowId xmlns:a16="http://schemas.microsoft.com/office/drawing/2014/main" val="10002"/>
                  </a:ext>
                </a:extLst>
              </a:tr>
              <a:tr h="575585">
                <a:tc>
                  <a:txBody>
                    <a:bodyPr/>
                    <a:lstStyle/>
                    <a:p>
                      <a:pPr algn="ctr" fontAlgn="b"/>
                      <a:r>
                        <a:rPr lang="en-US" sz="2400" b="0" i="0" u="none" strike="noStrike" dirty="0">
                          <a:solidFill>
                            <a:srgbClr val="000000"/>
                          </a:solidFill>
                          <a:effectLst/>
                          <a:latin typeface="+mj-lt"/>
                        </a:rPr>
                        <a:t>5001412</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82A5D0"/>
                    </a:solidFill>
                  </a:tcPr>
                </a:tc>
                <a:tc>
                  <a:txBody>
                    <a:bodyPr/>
                    <a:lstStyle/>
                    <a:p>
                      <a:pPr algn="ctr" fontAlgn="b"/>
                      <a:r>
                        <a:rPr lang="en-US" sz="2400" b="0" i="0" u="none" strike="noStrike" dirty="0" err="1">
                          <a:solidFill>
                            <a:srgbClr val="000000"/>
                          </a:solidFill>
                          <a:effectLst/>
                          <a:latin typeface="+mj-lt"/>
                        </a:rPr>
                        <a:t>jhezane</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2A5D0"/>
                    </a:solidFill>
                  </a:tcPr>
                </a:tc>
                <a:tc>
                  <a:txBody>
                    <a:bodyPr/>
                    <a:lstStyle/>
                    <a:p>
                      <a:pPr algn="ctr" fontAlgn="b"/>
                      <a:r>
                        <a:rPr lang="en-US" sz="2400" b="0" i="0" u="none" strike="noStrike" cap="none" dirty="0" err="1">
                          <a:solidFill>
                            <a:srgbClr val="000000"/>
                          </a:solidFill>
                          <a:effectLst/>
                          <a:latin typeface="Arial"/>
                          <a:ea typeface="Arial"/>
                          <a:cs typeface="Arial"/>
                          <a:sym typeface="Arial"/>
                        </a:rPr>
                        <a:t>targaryen</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2A5D0"/>
                    </a:solidFill>
                  </a:tcPr>
                </a:tc>
                <a:extLst>
                  <a:ext uri="{0D108BD9-81ED-4DB2-BD59-A6C34878D82A}">
                    <a16:rowId xmlns:a16="http://schemas.microsoft.com/office/drawing/2014/main" val="10003"/>
                  </a:ext>
                </a:extLst>
              </a:tr>
              <a:tr h="575585">
                <a:tc>
                  <a:txBody>
                    <a:bodyPr/>
                    <a:lstStyle/>
                    <a:p>
                      <a:pPr algn="ctr" fontAlgn="b"/>
                      <a:r>
                        <a:rPr lang="en-US" sz="2400" b="0" i="0" u="none" strike="noStrike" dirty="0">
                          <a:solidFill>
                            <a:srgbClr val="000000"/>
                          </a:solidFill>
                          <a:effectLst/>
                          <a:latin typeface="+mj-lt"/>
                        </a:rPr>
                        <a:t>5000533</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CE6F2"/>
                    </a:solidFill>
                  </a:tcPr>
                </a:tc>
                <a:tc>
                  <a:txBody>
                    <a:bodyPr/>
                    <a:lstStyle/>
                    <a:p>
                      <a:pPr algn="ctr" fontAlgn="b"/>
                      <a:r>
                        <a:rPr lang="en-US" sz="2400" b="0" i="0" u="none" strike="noStrike" dirty="0">
                          <a:solidFill>
                            <a:srgbClr val="000000"/>
                          </a:solidFill>
                          <a:effectLst/>
                          <a:latin typeface="+mj-lt"/>
                        </a:rPr>
                        <a:t>penny</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CE6F2"/>
                    </a:solidFill>
                  </a:tcPr>
                </a:tc>
                <a:tc>
                  <a:txBody>
                    <a:bodyPr/>
                    <a:lstStyle/>
                    <a:p>
                      <a:pPr algn="ctr" fontAlgn="b"/>
                      <a:r>
                        <a:rPr lang="en-US" sz="2400" b="0" i="0" u="none" strike="noStrike" dirty="0" err="1">
                          <a:solidFill>
                            <a:srgbClr val="000000"/>
                          </a:solidFill>
                          <a:effectLst/>
                          <a:latin typeface="+mj-lt"/>
                        </a:rPr>
                        <a:t>targaryen</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CE6F2"/>
                    </a:solidFill>
                  </a:tcPr>
                </a:tc>
                <a:extLst>
                  <a:ext uri="{0D108BD9-81ED-4DB2-BD59-A6C34878D82A}">
                    <a16:rowId xmlns:a16="http://schemas.microsoft.com/office/drawing/2014/main" val="10004"/>
                  </a:ext>
                </a:extLst>
              </a:tr>
            </a:tbl>
          </a:graphicData>
        </a:graphic>
      </p:graphicFrame>
      <p:graphicFrame>
        <p:nvGraphicFramePr>
          <p:cNvPr id="19" name="Table 18"/>
          <p:cNvGraphicFramePr>
            <a:graphicFrameLocks noGrp="1"/>
          </p:cNvGraphicFramePr>
          <p:nvPr>
            <p:extLst>
              <p:ext uri="{D42A27DB-BD31-4B8C-83A1-F6EECF244321}">
                <p14:modId xmlns:p14="http://schemas.microsoft.com/office/powerpoint/2010/main" val="2392610466"/>
              </p:ext>
            </p:extLst>
          </p:nvPr>
        </p:nvGraphicFramePr>
        <p:xfrm>
          <a:off x="6000750" y="3123852"/>
          <a:ext cx="4846320" cy="2876895"/>
        </p:xfrm>
        <a:graphic>
          <a:graphicData uri="http://schemas.openxmlformats.org/drawingml/2006/table">
            <a:tbl>
              <a:tblPr firstRow="1" bandRow="1">
                <a:tableStyleId>{71CB66AA-850D-4605-A19E-2ED404D436C7}</a:tableStyleId>
              </a:tblPr>
              <a:tblGrid>
                <a:gridCol w="1335167">
                  <a:extLst>
                    <a:ext uri="{9D8B030D-6E8A-4147-A177-3AD203B41FA5}">
                      <a16:colId xmlns:a16="http://schemas.microsoft.com/office/drawing/2014/main" val="20000"/>
                    </a:ext>
                  </a:extLst>
                </a:gridCol>
                <a:gridCol w="1554083">
                  <a:extLst>
                    <a:ext uri="{9D8B030D-6E8A-4147-A177-3AD203B41FA5}">
                      <a16:colId xmlns:a16="http://schemas.microsoft.com/office/drawing/2014/main" val="20001"/>
                    </a:ext>
                  </a:extLst>
                </a:gridCol>
                <a:gridCol w="1957070">
                  <a:extLst>
                    <a:ext uri="{9D8B030D-6E8A-4147-A177-3AD203B41FA5}">
                      <a16:colId xmlns:a16="http://schemas.microsoft.com/office/drawing/2014/main" val="20002"/>
                    </a:ext>
                  </a:extLst>
                </a:gridCol>
              </a:tblGrid>
              <a:tr h="575379">
                <a:tc>
                  <a:txBody>
                    <a:bodyPr/>
                    <a:lstStyle/>
                    <a:p>
                      <a:pPr algn="ctr" fontAlgn="b"/>
                      <a:r>
                        <a:rPr lang="en-US" sz="2400" b="0" i="0" u="none" strike="noStrike" dirty="0" err="1">
                          <a:solidFill>
                            <a:srgbClr val="000000"/>
                          </a:solidFill>
                          <a:effectLst/>
                          <a:latin typeface="+mj-lt"/>
                        </a:rPr>
                        <a:t>mrn</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algn="ctr" fontAlgn="b"/>
                      <a:r>
                        <a:rPr lang="en-US" sz="2400" b="0" i="0" u="none" strike="noStrike" dirty="0" err="1">
                          <a:solidFill>
                            <a:srgbClr val="000000"/>
                          </a:solidFill>
                          <a:effectLst/>
                          <a:latin typeface="+mj-lt"/>
                        </a:rPr>
                        <a:t>first_name</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algn="ctr" fontAlgn="b"/>
                      <a:r>
                        <a:rPr lang="en-US" sz="2400" b="0" i="0" u="none" strike="noStrike" dirty="0" err="1">
                          <a:solidFill>
                            <a:srgbClr val="000000"/>
                          </a:solidFill>
                          <a:effectLst/>
                          <a:latin typeface="+mj-lt"/>
                        </a:rPr>
                        <a:t>last_name</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575379">
                <a:tc>
                  <a:txBody>
                    <a:bodyPr/>
                    <a:lstStyle/>
                    <a:p>
                      <a:pPr algn="ctr" fontAlgn="b"/>
                      <a:r>
                        <a:rPr lang="en-US" sz="2400" b="0" i="0" u="none" strike="noStrike" dirty="0">
                          <a:solidFill>
                            <a:srgbClr val="000000"/>
                          </a:solidFill>
                          <a:effectLst/>
                          <a:latin typeface="+mj-lt"/>
                        </a:rPr>
                        <a:t>5006017</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76092"/>
                    </a:solidFill>
                  </a:tcPr>
                </a:tc>
                <a:tc>
                  <a:txBody>
                    <a:bodyPr/>
                    <a:lstStyle/>
                    <a:p>
                      <a:pPr algn="ctr" fontAlgn="b"/>
                      <a:r>
                        <a:rPr lang="en-US" sz="2400" b="0" i="0" u="none" strike="noStrike" dirty="0" err="1">
                          <a:solidFill>
                            <a:srgbClr val="000000"/>
                          </a:solidFill>
                          <a:effectLst/>
                          <a:latin typeface="+mj-lt"/>
                        </a:rPr>
                        <a:t>alester</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76092"/>
                    </a:solidFill>
                  </a:tcPr>
                </a:tc>
                <a:tc>
                  <a:txBody>
                    <a:bodyPr/>
                    <a:lstStyle/>
                    <a:p>
                      <a:pPr algn="ctr" fontAlgn="b"/>
                      <a:r>
                        <a:rPr lang="en-US" sz="2400" b="0" i="0" u="none" strike="noStrike" dirty="0">
                          <a:solidFill>
                            <a:srgbClr val="000000"/>
                          </a:solidFill>
                          <a:effectLst/>
                          <a:latin typeface="+mj-lt"/>
                        </a:rPr>
                        <a:t>stark</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76092"/>
                    </a:solidFill>
                  </a:tcPr>
                </a:tc>
                <a:extLst>
                  <a:ext uri="{0D108BD9-81ED-4DB2-BD59-A6C34878D82A}">
                    <a16:rowId xmlns:a16="http://schemas.microsoft.com/office/drawing/2014/main" val="10001"/>
                  </a:ext>
                </a:extLst>
              </a:tr>
              <a:tr h="575379">
                <a:tc>
                  <a:txBody>
                    <a:bodyPr/>
                    <a:lstStyle/>
                    <a:p>
                      <a:pPr algn="ctr" fontAlgn="b"/>
                      <a:r>
                        <a:rPr lang="en-US" sz="2400" b="0" i="0" u="none" strike="noStrike" dirty="0">
                          <a:solidFill>
                            <a:srgbClr val="000000"/>
                          </a:solidFill>
                          <a:effectLst/>
                          <a:latin typeface="+mj-lt"/>
                        </a:rPr>
                        <a:t>5001412</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2A5D0"/>
                    </a:solidFill>
                  </a:tcPr>
                </a:tc>
                <a:tc>
                  <a:txBody>
                    <a:bodyPr/>
                    <a:lstStyle/>
                    <a:p>
                      <a:pPr algn="ctr" fontAlgn="b"/>
                      <a:r>
                        <a:rPr lang="en-US" sz="2400" b="0" i="0" u="none" strike="noStrike" dirty="0" err="1">
                          <a:solidFill>
                            <a:srgbClr val="000000"/>
                          </a:solidFill>
                          <a:effectLst/>
                          <a:latin typeface="+mj-lt"/>
                        </a:rPr>
                        <a:t>jhezane</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2A5D0"/>
                    </a:solidFill>
                  </a:tcPr>
                </a:tc>
                <a:tc>
                  <a:txBody>
                    <a:bodyPr/>
                    <a:lstStyle/>
                    <a:p>
                      <a:pPr algn="ctr" fontAlgn="b"/>
                      <a:r>
                        <a:rPr lang="en-US" sz="2400" b="0" i="0" u="none" strike="noStrike" cap="none" dirty="0" err="1">
                          <a:solidFill>
                            <a:srgbClr val="000000"/>
                          </a:solidFill>
                          <a:effectLst/>
                          <a:latin typeface="Arial"/>
                          <a:ea typeface="Arial"/>
                          <a:cs typeface="Arial"/>
                          <a:sym typeface="Arial"/>
                        </a:rPr>
                        <a:t>targaryen</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2A5D0"/>
                    </a:solidFill>
                  </a:tcPr>
                </a:tc>
                <a:extLst>
                  <a:ext uri="{0D108BD9-81ED-4DB2-BD59-A6C34878D82A}">
                    <a16:rowId xmlns:a16="http://schemas.microsoft.com/office/drawing/2014/main" val="10002"/>
                  </a:ext>
                </a:extLst>
              </a:tr>
              <a:tr h="575379">
                <a:tc>
                  <a:txBody>
                    <a:bodyPr/>
                    <a:lstStyle/>
                    <a:p>
                      <a:pPr algn="ctr" fontAlgn="b"/>
                      <a:r>
                        <a:rPr lang="en-US" sz="2400" b="0" i="0" u="none" strike="noStrike" dirty="0">
                          <a:solidFill>
                            <a:srgbClr val="000000"/>
                          </a:solidFill>
                          <a:effectLst/>
                          <a:latin typeface="+mj-lt"/>
                        </a:rPr>
                        <a:t>5000876</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B9CDE5"/>
                    </a:solidFill>
                  </a:tcPr>
                </a:tc>
                <a:tc>
                  <a:txBody>
                    <a:bodyPr/>
                    <a:lstStyle/>
                    <a:p>
                      <a:pPr algn="ctr" fontAlgn="b"/>
                      <a:r>
                        <a:rPr lang="en-US" sz="2400" b="0" i="0" u="none" strike="noStrike" dirty="0" err="1">
                          <a:solidFill>
                            <a:srgbClr val="000000"/>
                          </a:solidFill>
                          <a:effectLst/>
                          <a:latin typeface="+mj-lt"/>
                        </a:rPr>
                        <a:t>sarella</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B9CDE5"/>
                    </a:solidFill>
                  </a:tcPr>
                </a:tc>
                <a:tc>
                  <a:txBody>
                    <a:bodyPr/>
                    <a:lstStyle/>
                    <a:p>
                      <a:pPr algn="ctr" fontAlgn="b"/>
                      <a:r>
                        <a:rPr lang="en-US" sz="2400" b="0" i="0" u="none" strike="noStrike" dirty="0">
                          <a:solidFill>
                            <a:srgbClr val="000000"/>
                          </a:solidFill>
                          <a:effectLst/>
                          <a:latin typeface="+mj-lt"/>
                        </a:rPr>
                        <a:t>stark</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B9CDE5"/>
                    </a:solidFill>
                  </a:tcPr>
                </a:tc>
                <a:extLst>
                  <a:ext uri="{0D108BD9-81ED-4DB2-BD59-A6C34878D82A}">
                    <a16:rowId xmlns:a16="http://schemas.microsoft.com/office/drawing/2014/main" val="10003"/>
                  </a:ext>
                </a:extLst>
              </a:tr>
              <a:tr h="575379">
                <a:tc>
                  <a:txBody>
                    <a:bodyPr/>
                    <a:lstStyle/>
                    <a:p>
                      <a:pPr algn="ctr" fontAlgn="b"/>
                      <a:r>
                        <a:rPr lang="en-US" sz="2400" b="0" i="0" u="none" strike="noStrike" dirty="0">
                          <a:solidFill>
                            <a:srgbClr val="000000"/>
                          </a:solidFill>
                          <a:effectLst/>
                          <a:latin typeface="+mj-lt"/>
                        </a:rPr>
                        <a:t>5000533</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CE6F2"/>
                    </a:solidFill>
                  </a:tcPr>
                </a:tc>
                <a:tc>
                  <a:txBody>
                    <a:bodyPr/>
                    <a:lstStyle/>
                    <a:p>
                      <a:pPr algn="ctr" fontAlgn="b"/>
                      <a:r>
                        <a:rPr lang="en-US" sz="2400" b="0" i="0" u="none" strike="noStrike" dirty="0">
                          <a:solidFill>
                            <a:srgbClr val="000000"/>
                          </a:solidFill>
                          <a:effectLst/>
                          <a:latin typeface="+mj-lt"/>
                        </a:rPr>
                        <a:t>penny</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CE6F2"/>
                    </a:solidFill>
                  </a:tcPr>
                </a:tc>
                <a:tc>
                  <a:txBody>
                    <a:bodyPr/>
                    <a:lstStyle/>
                    <a:p>
                      <a:pPr algn="ctr" fontAlgn="b"/>
                      <a:r>
                        <a:rPr lang="en-US" sz="2400" b="0" i="0" u="none" strike="noStrike" dirty="0" err="1">
                          <a:solidFill>
                            <a:srgbClr val="000000"/>
                          </a:solidFill>
                          <a:effectLst/>
                          <a:latin typeface="+mj-lt"/>
                        </a:rPr>
                        <a:t>targaryen</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CE6F2"/>
                    </a:solidFill>
                  </a:tcPr>
                </a:tc>
                <a:extLst>
                  <a:ext uri="{0D108BD9-81ED-4DB2-BD59-A6C34878D82A}">
                    <a16:rowId xmlns:a16="http://schemas.microsoft.com/office/drawing/2014/main" val="10004"/>
                  </a:ext>
                </a:extLst>
              </a:tr>
            </a:tbl>
          </a:graphicData>
        </a:graphic>
      </p:graphicFrame>
      <p:sp>
        <p:nvSpPr>
          <p:cNvPr id="2" name="Slide Number Placeholder 1"/>
          <p:cNvSpPr>
            <a:spLocks noGrp="1"/>
          </p:cNvSpPr>
          <p:nvPr>
            <p:ph type="sldNum" idx="12"/>
          </p:nvPr>
        </p:nvSpPr>
        <p:spPr/>
        <p:txBody>
          <a:bodyPr/>
          <a:lstStyle/>
          <a:p>
            <a:fld id="{00000000-1234-1234-1234-123412341234}" type="slidenum">
              <a:rPr lang="en-US" smtClean="0"/>
              <a:pPr/>
              <a:t>41</a:t>
            </a:fld>
            <a:endParaRPr lang="en-US"/>
          </a:p>
        </p:txBody>
      </p:sp>
    </p:spTree>
    <p:extLst>
      <p:ext uri="{BB962C8B-B14F-4D97-AF65-F5344CB8AC3E}">
        <p14:creationId xmlns:p14="http://schemas.microsoft.com/office/powerpoint/2010/main" val="275716637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42</a:t>
            </a:fld>
            <a:endParaRPr lang="en-US">
              <a:solidFill>
                <a:prstClr val="black">
                  <a:lumMod val="95000"/>
                  <a:lumOff val="5000"/>
                </a:prstClr>
              </a:solidFill>
            </a:endParaRPr>
          </a:p>
        </p:txBody>
      </p:sp>
      <p:sp>
        <p:nvSpPr>
          <p:cNvPr id="2" name="Title 1"/>
          <p:cNvSpPr>
            <a:spLocks noGrp="1"/>
          </p:cNvSpPr>
          <p:nvPr>
            <p:ph type="title"/>
          </p:nvPr>
        </p:nvSpPr>
        <p:spPr/>
        <p:txBody>
          <a:bodyPr/>
          <a:lstStyle/>
          <a:p>
            <a:endParaRPr lang="en-US"/>
          </a:p>
        </p:txBody>
      </p:sp>
      <p:sp>
        <p:nvSpPr>
          <p:cNvPr id="3" name="Text Placeholder 2"/>
          <p:cNvSpPr>
            <a:spLocks noGrp="1"/>
          </p:cNvSpPr>
          <p:nvPr>
            <p:ph type="body" sz="quarter" idx="13"/>
          </p:nvPr>
        </p:nvSpPr>
        <p:spPr/>
        <p:txBody>
          <a:bodyPr/>
          <a:lstStyle/>
          <a:p>
            <a:endParaRPr lang="en-US"/>
          </a:p>
        </p:txBody>
      </p:sp>
      <p:sp>
        <p:nvSpPr>
          <p:cNvPr id="4" name="Freeform 3"/>
          <p:cNvSpPr/>
          <p:nvPr/>
        </p:nvSpPr>
        <p:spPr>
          <a:xfrm>
            <a:off x="0" y="0"/>
            <a:ext cx="12192000" cy="6857518"/>
          </a:xfrm>
          <a:custGeom>
            <a:avLst/>
            <a:gdLst>
              <a:gd name="connsiteX0" fmla="*/ 9692640 w 12192000"/>
              <a:gd name="connsiteY0" fmla="*/ 5694218 h 6857518"/>
              <a:gd name="connsiteX1" fmla="*/ 9692640 w 12192000"/>
              <a:gd name="connsiteY1" fmla="*/ 6321565 h 6857518"/>
              <a:gd name="connsiteX2" fmla="*/ 11813437 w 12192000"/>
              <a:gd name="connsiteY2" fmla="*/ 6321565 h 6857518"/>
              <a:gd name="connsiteX3" fmla="*/ 11813437 w 12192000"/>
              <a:gd name="connsiteY3" fmla="*/ 5694218 h 6857518"/>
              <a:gd name="connsiteX4" fmla="*/ 0 w 12192000"/>
              <a:gd name="connsiteY4" fmla="*/ 0 h 6857518"/>
              <a:gd name="connsiteX5" fmla="*/ 12192000 w 12192000"/>
              <a:gd name="connsiteY5" fmla="*/ 0 h 6857518"/>
              <a:gd name="connsiteX6" fmla="*/ 12192000 w 12192000"/>
              <a:gd name="connsiteY6" fmla="*/ 6857518 h 6857518"/>
              <a:gd name="connsiteX7" fmla="*/ 0 w 12192000"/>
              <a:gd name="connsiteY7" fmla="*/ 6857518 h 6857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7518">
                <a:moveTo>
                  <a:pt x="9692640" y="5694218"/>
                </a:moveTo>
                <a:lnTo>
                  <a:pt x="9692640" y="6321565"/>
                </a:lnTo>
                <a:lnTo>
                  <a:pt x="11813437" y="6321565"/>
                </a:lnTo>
                <a:lnTo>
                  <a:pt x="11813437" y="5694218"/>
                </a:lnTo>
                <a:close/>
                <a:moveTo>
                  <a:pt x="0" y="0"/>
                </a:moveTo>
                <a:lnTo>
                  <a:pt x="12192000" y="0"/>
                </a:lnTo>
                <a:lnTo>
                  <a:pt x="12192000" y="6857518"/>
                </a:lnTo>
                <a:lnTo>
                  <a:pt x="0" y="6857518"/>
                </a:lnTo>
                <a:close/>
              </a:path>
            </a:pathLst>
          </a:cu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5" name="Google Shape;350;p37"/>
          <p:cNvSpPr txBox="1">
            <a:spLocks/>
          </p:cNvSpPr>
          <p:nvPr/>
        </p:nvSpPr>
        <p:spPr>
          <a:xfrm>
            <a:off x="3604506" y="614555"/>
            <a:ext cx="4648243"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400"/>
              <a:buFont typeface="Arial"/>
              <a:buNone/>
              <a:defRPr sz="6600" b="0" i="0" u="none" strike="noStrike" cap="none">
                <a:solidFill>
                  <a:schemeClr val="accent4">
                    <a:lumMod val="75000"/>
                  </a:schemeClr>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10545"/>
            <a:r>
              <a:rPr lang="en-US" dirty="0">
                <a:solidFill>
                  <a:srgbClr val="005493"/>
                </a:solidFill>
                <a:latin typeface="Arial" panose="020B0604020202020204" pitchFamily="34" charset="0"/>
                <a:cs typeface="Arial" panose="020B0604020202020204" pitchFamily="34" charset="0"/>
              </a:rPr>
              <a:t>Your Turn 4</a:t>
            </a:r>
          </a:p>
        </p:txBody>
      </p:sp>
      <p:sp>
        <p:nvSpPr>
          <p:cNvPr id="6" name="Google Shape;351;p37"/>
          <p:cNvSpPr txBox="1"/>
          <p:nvPr/>
        </p:nvSpPr>
        <p:spPr>
          <a:xfrm>
            <a:off x="1405053" y="1890818"/>
            <a:ext cx="10715009" cy="3355554"/>
          </a:xfrm>
          <a:prstGeom prst="rect">
            <a:avLst/>
          </a:prstGeom>
          <a:noFill/>
          <a:ln>
            <a:noFill/>
          </a:ln>
        </p:spPr>
        <p:txBody>
          <a:bodyPr spcFirstLastPara="1" wrap="square" lIns="0" tIns="6804" rIns="0" bIns="0" anchor="t" anchorCtr="0">
            <a:noAutofit/>
          </a:bodyPr>
          <a:lstStyle/>
          <a:p>
            <a:pPr marL="6350" marR="2540">
              <a:lnSpc>
                <a:spcPct val="124848"/>
              </a:lnSpc>
            </a:pPr>
            <a:r>
              <a:rPr lang="en-US" sz="3200">
                <a:solidFill>
                  <a:srgbClr val="005493"/>
                </a:solidFill>
                <a:ea typeface="Calibri"/>
                <a:sym typeface="Calibri"/>
              </a:rPr>
              <a:t>The column </a:t>
            </a:r>
            <a:r>
              <a:rPr lang="en-US" sz="3200">
                <a:solidFill>
                  <a:srgbClr val="005493"/>
                </a:solidFill>
                <a:latin typeface="Consolas"/>
                <a:ea typeface="Calibri"/>
                <a:sym typeface="Calibri"/>
              </a:rPr>
              <a:t>ct_value</a:t>
            </a:r>
            <a:r>
              <a:rPr lang="en-US" sz="3200">
                <a:solidFill>
                  <a:srgbClr val="005493"/>
                </a:solidFill>
                <a:ea typeface="Calibri"/>
                <a:sym typeface="Calibri"/>
              </a:rPr>
              <a:t> contains the cycle threshold (Ct) </a:t>
            </a:r>
            <a:r>
              <a:rPr lang="en-US" sz="3200" dirty="0">
                <a:solidFill>
                  <a:srgbClr val="005493"/>
                </a:solidFill>
                <a:ea typeface="Calibri"/>
                <a:sym typeface="Calibri"/>
              </a:rPr>
              <a:t>for the real-time PCR that generated the final result.</a:t>
            </a:r>
            <a:endParaRPr lang="en-US" sz="3600" dirty="0">
              <a:solidFill>
                <a:srgbClr val="005493"/>
              </a:solidFill>
              <a:ea typeface="Calibri"/>
            </a:endParaRPr>
          </a:p>
          <a:p>
            <a:pPr marL="6350" marR="2540">
              <a:lnSpc>
                <a:spcPct val="124848"/>
              </a:lnSpc>
            </a:pPr>
            <a:endParaRPr lang="en-US" sz="2800" dirty="0">
              <a:solidFill>
                <a:srgbClr val="005493"/>
              </a:solidFill>
              <a:latin typeface="Arial" panose="020B0604020202020204" pitchFamily="34" charset="0"/>
              <a:ea typeface="Calibri"/>
              <a:cs typeface="Arial" panose="020B0604020202020204" pitchFamily="34" charset="0"/>
            </a:endParaRPr>
          </a:p>
          <a:p>
            <a:pPr marL="6350" marR="2540">
              <a:lnSpc>
                <a:spcPct val="124848"/>
              </a:lnSpc>
            </a:pPr>
            <a:r>
              <a:rPr lang="en-US" sz="2800" dirty="0">
                <a:solidFill>
                  <a:srgbClr val="005493"/>
                </a:solidFill>
                <a:latin typeface="Arial" panose="020B0604020202020204" pitchFamily="34" charset="0"/>
                <a:ea typeface="Calibri"/>
                <a:cs typeface="Arial" panose="020B0604020202020204" pitchFamily="34" charset="0"/>
                <a:sym typeface="Calibri"/>
              </a:rPr>
              <a:t>How might you use </a:t>
            </a:r>
            <a:r>
              <a:rPr lang="en-US" sz="2800" dirty="0">
                <a:solidFill>
                  <a:srgbClr val="005493"/>
                </a:solidFill>
                <a:latin typeface="Consolas" panose="020B0609020204030204" pitchFamily="49" charset="0"/>
                <a:ea typeface="Calibri"/>
                <a:cs typeface="Arial" panose="020B0604020202020204" pitchFamily="34" charset="0"/>
                <a:sym typeface="Calibri"/>
              </a:rPr>
              <a:t>arrange() </a:t>
            </a:r>
            <a:r>
              <a:rPr lang="en-US" sz="2800" dirty="0">
                <a:solidFill>
                  <a:srgbClr val="005493"/>
                </a:solidFill>
                <a:latin typeface="Arial" panose="020B0604020202020204" pitchFamily="34" charset="0"/>
                <a:ea typeface="Calibri"/>
                <a:cs typeface="Arial" panose="020B0604020202020204" pitchFamily="34" charset="0"/>
                <a:sym typeface="Calibri"/>
              </a:rPr>
              <a:t>to determine the highest and lowest Ct result in the dataset? </a:t>
            </a:r>
            <a:endParaRPr lang="en-US" sz="2800" dirty="0">
              <a:solidFill>
                <a:srgbClr val="005493"/>
              </a:solidFill>
              <a:latin typeface="Arial" panose="020B0604020202020204" pitchFamily="34" charset="0"/>
              <a:ea typeface="Calibri"/>
              <a:cs typeface="Arial" panose="020B0604020202020204" pitchFamily="34" charset="0"/>
            </a:endParaRPr>
          </a:p>
        </p:txBody>
      </p:sp>
    </p:spTree>
    <p:extLst>
      <p:ext uri="{BB962C8B-B14F-4D97-AF65-F5344CB8AC3E}">
        <p14:creationId xmlns:p14="http://schemas.microsoft.com/office/powerpoint/2010/main" val="112994848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p:cNvSpPr>
            <a:spLocks noGrp="1"/>
          </p:cNvSpPr>
          <p:nvPr>
            <p:ph type="body" sz="quarter" idx="13"/>
          </p:nvPr>
        </p:nvSpPr>
        <p:spPr/>
        <p:txBody>
          <a:bodyPr/>
          <a:lstStyle/>
          <a:p>
            <a:endParaRPr lang="en-US"/>
          </a:p>
        </p:txBody>
      </p:sp>
      <p:sp>
        <p:nvSpPr>
          <p:cNvPr id="11" name="Text Placeholder 10"/>
          <p:cNvSpPr>
            <a:spLocks noGrp="1"/>
          </p:cNvSpPr>
          <p:nvPr>
            <p:ph type="body" sz="quarter" idx="14"/>
          </p:nvPr>
        </p:nvSpPr>
        <p:spPr/>
        <p:txBody>
          <a:bodyPr/>
          <a:lstStyle/>
          <a:p>
            <a:endParaRPr lang="en-US"/>
          </a:p>
        </p:txBody>
      </p:sp>
      <p:sp>
        <p:nvSpPr>
          <p:cNvPr id="7" name="Slide Number Placeholder 6"/>
          <p:cNvSpPr>
            <a:spLocks noGrp="1"/>
          </p:cNvSpPr>
          <p:nvPr>
            <p:ph type="sldNum" idx="4294967295"/>
          </p:nvPr>
        </p:nvSpPr>
        <p:spPr>
          <a:xfrm>
            <a:off x="9388475" y="6378575"/>
            <a:ext cx="2803525" cy="342900"/>
          </a:xfrm>
          <a:prstGeom prst="rect">
            <a:avLst/>
          </a:prstGeom>
        </p:spPr>
        <p:txBody>
          <a:bodyPr/>
          <a:lstStyle/>
          <a:p>
            <a:fld id="{E7EBC154-6848-214C-B925-399887F0DE31}" type="slidenum">
              <a:rPr lang="en-US" smtClean="0">
                <a:solidFill>
                  <a:prstClr val="black">
                    <a:lumMod val="95000"/>
                    <a:lumOff val="5000"/>
                  </a:prstClr>
                </a:solidFill>
              </a:rPr>
              <a:pPr/>
              <a:t>43</a:t>
            </a:fld>
            <a:endParaRPr lang="en-US">
              <a:solidFill>
                <a:prstClr val="black">
                  <a:lumMod val="95000"/>
                  <a:lumOff val="5000"/>
                </a:prstClr>
              </a:solidFill>
            </a:endParaRPr>
          </a:p>
        </p:txBody>
      </p:sp>
      <p:sp>
        <p:nvSpPr>
          <p:cNvPr id="4" name="Freeform 3"/>
          <p:cNvSpPr/>
          <p:nvPr/>
        </p:nvSpPr>
        <p:spPr>
          <a:xfrm>
            <a:off x="0" y="0"/>
            <a:ext cx="12192000" cy="6857518"/>
          </a:xfrm>
          <a:custGeom>
            <a:avLst/>
            <a:gdLst>
              <a:gd name="connsiteX0" fmla="*/ 9692640 w 12192000"/>
              <a:gd name="connsiteY0" fmla="*/ 5694218 h 6857518"/>
              <a:gd name="connsiteX1" fmla="*/ 9692640 w 12192000"/>
              <a:gd name="connsiteY1" fmla="*/ 6321565 h 6857518"/>
              <a:gd name="connsiteX2" fmla="*/ 11813437 w 12192000"/>
              <a:gd name="connsiteY2" fmla="*/ 6321565 h 6857518"/>
              <a:gd name="connsiteX3" fmla="*/ 11813437 w 12192000"/>
              <a:gd name="connsiteY3" fmla="*/ 5694218 h 6857518"/>
              <a:gd name="connsiteX4" fmla="*/ 0 w 12192000"/>
              <a:gd name="connsiteY4" fmla="*/ 0 h 6857518"/>
              <a:gd name="connsiteX5" fmla="*/ 12192000 w 12192000"/>
              <a:gd name="connsiteY5" fmla="*/ 0 h 6857518"/>
              <a:gd name="connsiteX6" fmla="*/ 12192000 w 12192000"/>
              <a:gd name="connsiteY6" fmla="*/ 6857518 h 6857518"/>
              <a:gd name="connsiteX7" fmla="*/ 0 w 12192000"/>
              <a:gd name="connsiteY7" fmla="*/ 6857518 h 6857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7518">
                <a:moveTo>
                  <a:pt x="9692640" y="5694218"/>
                </a:moveTo>
                <a:lnTo>
                  <a:pt x="9692640" y="6321565"/>
                </a:lnTo>
                <a:lnTo>
                  <a:pt x="11813437" y="6321565"/>
                </a:lnTo>
                <a:lnTo>
                  <a:pt x="11813437" y="5694218"/>
                </a:lnTo>
                <a:close/>
                <a:moveTo>
                  <a:pt x="0" y="0"/>
                </a:moveTo>
                <a:lnTo>
                  <a:pt x="12192000" y="0"/>
                </a:lnTo>
                <a:lnTo>
                  <a:pt x="12192000" y="6857518"/>
                </a:lnTo>
                <a:lnTo>
                  <a:pt x="0" y="6857518"/>
                </a:lnTo>
                <a:close/>
              </a:path>
            </a:pathLst>
          </a:cu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5" name="Google Shape;217;p24"/>
          <p:cNvSpPr txBox="1">
            <a:spLocks/>
          </p:cNvSpPr>
          <p:nvPr/>
        </p:nvSpPr>
        <p:spPr>
          <a:xfrm>
            <a:off x="4201610" y="614555"/>
            <a:ext cx="4097437"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400"/>
              <a:buFont typeface="Arial"/>
              <a:buNone/>
              <a:defRPr sz="6600" b="0" i="0" u="none" strike="noStrike" cap="none">
                <a:solidFill>
                  <a:schemeClr val="accent4">
                    <a:lumMod val="75000"/>
                  </a:schemeClr>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10545"/>
            <a:r>
              <a:rPr lang="en-US" sz="6000" dirty="0">
                <a:solidFill>
                  <a:srgbClr val="005493"/>
                </a:solidFill>
                <a:sym typeface="Arial"/>
              </a:rPr>
              <a:t>Pop Quiz</a:t>
            </a:r>
          </a:p>
        </p:txBody>
      </p:sp>
      <p:sp>
        <p:nvSpPr>
          <p:cNvPr id="6" name="Google Shape;218;p24"/>
          <p:cNvSpPr txBox="1"/>
          <p:nvPr/>
        </p:nvSpPr>
        <p:spPr>
          <a:xfrm>
            <a:off x="1593408" y="1714603"/>
            <a:ext cx="9196829" cy="1323482"/>
          </a:xfrm>
          <a:prstGeom prst="rect">
            <a:avLst/>
          </a:prstGeom>
          <a:noFill/>
          <a:ln>
            <a:noFill/>
          </a:ln>
        </p:spPr>
        <p:txBody>
          <a:bodyPr spcFirstLastPara="1" wrap="square" lIns="0" tIns="6455" rIns="0" bIns="0" anchor="t" anchorCtr="0">
            <a:noAutofit/>
          </a:bodyPr>
          <a:lstStyle/>
          <a:p>
            <a:pPr marL="6803" marR="2721">
              <a:buClr>
                <a:srgbClr val="0070C0"/>
              </a:buClr>
            </a:pPr>
            <a:r>
              <a:rPr lang="en-US" sz="2800" dirty="0">
                <a:solidFill>
                  <a:srgbClr val="005493"/>
                </a:solidFill>
                <a:latin typeface="Calibri"/>
                <a:ea typeface="Calibri"/>
                <a:cs typeface="Calibri"/>
                <a:sym typeface="Calibri"/>
              </a:rPr>
              <a:t>The default behavior of arrange() is to order from lower to higher values. </a:t>
            </a:r>
          </a:p>
          <a:p>
            <a:pPr marL="6803" marR="2721">
              <a:buClr>
                <a:srgbClr val="0070C0"/>
              </a:buClr>
            </a:pPr>
            <a:endParaRPr lang="en-US" sz="2800" dirty="0">
              <a:solidFill>
                <a:srgbClr val="005493"/>
              </a:solidFill>
              <a:latin typeface="Calibri"/>
              <a:ea typeface="Calibri"/>
              <a:cs typeface="Calibri"/>
              <a:sym typeface="Calibri"/>
            </a:endParaRPr>
          </a:p>
          <a:p>
            <a:pPr marL="6803" marR="2721">
              <a:buClr>
                <a:srgbClr val="0070C0"/>
              </a:buClr>
            </a:pPr>
            <a:r>
              <a:rPr lang="en-US" sz="2800" dirty="0">
                <a:solidFill>
                  <a:srgbClr val="005493"/>
                </a:solidFill>
                <a:latin typeface="Calibri"/>
                <a:ea typeface="Calibri"/>
                <a:cs typeface="Calibri"/>
                <a:sym typeface="Calibri"/>
              </a:rPr>
              <a:t>When might arrange() place "1000" before "50"?</a:t>
            </a:r>
          </a:p>
        </p:txBody>
      </p:sp>
    </p:spTree>
    <p:extLst>
      <p:ext uri="{BB962C8B-B14F-4D97-AF65-F5344CB8AC3E}">
        <p14:creationId xmlns:p14="http://schemas.microsoft.com/office/powerpoint/2010/main" val="1266240127"/>
      </p:ext>
    </p:extLst>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p31"/>
          <p:cNvSpPr/>
          <p:nvPr/>
        </p:nvSpPr>
        <p:spPr>
          <a:xfrm>
            <a:off x="0" y="0"/>
            <a:ext cx="12191999" cy="6857518"/>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87" name="Google Shape;287;p31"/>
          <p:cNvSpPr txBox="1">
            <a:spLocks noGrp="1"/>
          </p:cNvSpPr>
          <p:nvPr>
            <p:ph type="title"/>
          </p:nvPr>
        </p:nvSpPr>
        <p:spPr>
          <a:xfrm>
            <a:off x="4329739" y="2484211"/>
            <a:ext cx="3532522" cy="1539482"/>
          </a:xfrm>
          <a:prstGeom prst="rect">
            <a:avLst/>
          </a:prstGeom>
          <a:noFill/>
          <a:ln>
            <a:noFill/>
          </a:ln>
        </p:spPr>
        <p:txBody>
          <a:bodyPr spcFirstLastPara="1" wrap="square" lIns="0" tIns="9522" rIns="0" bIns="0" anchor="t" anchorCtr="0">
            <a:noAutofit/>
          </a:bodyPr>
          <a:lstStyle/>
          <a:p>
            <a:pPr marL="6803" algn="ctr"/>
            <a:r>
              <a:rPr lang="en-US" sz="11500" dirty="0">
                <a:solidFill>
                  <a:srgbClr val="F0F0F0"/>
                </a:solidFill>
              </a:rPr>
              <a:t>%&gt;%</a:t>
            </a:r>
            <a:endParaRPr sz="11500" dirty="0"/>
          </a:p>
        </p:txBody>
      </p:sp>
      <p:sp>
        <p:nvSpPr>
          <p:cNvPr id="2" name="Slide Number Placeholder 1"/>
          <p:cNvSpPr>
            <a:spLocks noGrp="1"/>
          </p:cNvSpPr>
          <p:nvPr>
            <p:ph type="sldNum" idx="12"/>
          </p:nvPr>
        </p:nvSpPr>
        <p:spPr/>
        <p:txBody>
          <a:bodyPr/>
          <a:lstStyle/>
          <a:p>
            <a:fld id="{00000000-1234-1234-1234-123412341234}" type="slidenum">
              <a:rPr lang="en-US" smtClean="0"/>
              <a:pPr/>
              <a:t>44</a:t>
            </a:fld>
            <a:endParaRPr lang="en-US"/>
          </a:p>
        </p:txBody>
      </p:sp>
    </p:spTree>
    <p:extLst>
      <p:ext uri="{BB962C8B-B14F-4D97-AF65-F5344CB8AC3E}">
        <p14:creationId xmlns:p14="http://schemas.microsoft.com/office/powerpoint/2010/main" val="186897905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2008414" y="2004027"/>
            <a:ext cx="7592786" cy="1569660"/>
          </a:xfrm>
          <a:prstGeom prst="rect">
            <a:avLst/>
          </a:prstGeom>
          <a:noFill/>
        </p:spPr>
        <p:txBody>
          <a:bodyPr wrap="square" rtlCol="0">
            <a:spAutoFit/>
          </a:bodyPr>
          <a:lstStyle/>
          <a:p>
            <a:r>
              <a:rPr lang="en-US" sz="3200" dirty="0"/>
              <a:t>Which patient locations sent COVID testing in the first 10 days of the pandemic?</a:t>
            </a:r>
          </a:p>
        </p:txBody>
      </p:sp>
      <p:sp>
        <p:nvSpPr>
          <p:cNvPr id="2" name="Title 1"/>
          <p:cNvSpPr>
            <a:spLocks noGrp="1"/>
          </p:cNvSpPr>
          <p:nvPr>
            <p:ph type="title"/>
          </p:nvPr>
        </p:nvSpPr>
        <p:spPr>
          <a:xfrm>
            <a:off x="3629290" y="507875"/>
            <a:ext cx="5800460" cy="777536"/>
          </a:xfrm>
        </p:spPr>
        <p:txBody>
          <a:bodyPr/>
          <a:lstStyle/>
          <a:p>
            <a:r>
              <a:rPr lang="en-US" sz="4800" dirty="0">
                <a:solidFill>
                  <a:srgbClr val="000000"/>
                </a:solidFill>
              </a:rPr>
              <a:t>Data Analysis Steps</a:t>
            </a:r>
          </a:p>
        </p:txBody>
      </p:sp>
      <p:sp>
        <p:nvSpPr>
          <p:cNvPr id="3" name="Rectangle 2"/>
          <p:cNvSpPr/>
          <p:nvPr/>
        </p:nvSpPr>
        <p:spPr>
          <a:xfrm>
            <a:off x="549019" y="1672406"/>
            <a:ext cx="11018141" cy="1832794"/>
          </a:xfrm>
          <a:prstGeom prst="rect">
            <a:avLst/>
          </a:prstGeom>
          <a:solidFill>
            <a:srgbClr val="F0F2F4"/>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654090" y="1724066"/>
            <a:ext cx="11675070" cy="430887"/>
          </a:xfrm>
          <a:prstGeom prst="rect">
            <a:avLst/>
          </a:prstGeom>
          <a:noFill/>
        </p:spPr>
        <p:txBody>
          <a:bodyPr wrap="square" rtlCol="0">
            <a:spAutoFit/>
          </a:bodyPr>
          <a:lstStyle/>
          <a:p>
            <a:r>
              <a:rPr lang="en-US" sz="2200" dirty="0">
                <a:solidFill>
                  <a:srgbClr val="164F86"/>
                </a:solidFill>
                <a:latin typeface="Consolas" panose="020B0609020204030204" pitchFamily="49" charset="0"/>
                <a:ea typeface="Courier New"/>
                <a:cs typeface="Consolas" panose="020B0609020204030204" pitchFamily="49" charset="0"/>
                <a:sym typeface="Courier New"/>
              </a:rPr>
              <a:t>day_10 &lt;- filter(</a:t>
            </a:r>
            <a:r>
              <a:rPr lang="en-US" sz="2200" dirty="0" err="1">
                <a:solidFill>
                  <a:srgbClr val="164F86"/>
                </a:solidFill>
                <a:latin typeface="Consolas" panose="020B0609020204030204" pitchFamily="49" charset="0"/>
                <a:ea typeface="Courier New"/>
                <a:cs typeface="Consolas" panose="020B0609020204030204" pitchFamily="49" charset="0"/>
                <a:sym typeface="Courier New"/>
              </a:rPr>
              <a:t>covid_testing</a:t>
            </a:r>
            <a:r>
              <a:rPr lang="en-US" sz="2200" dirty="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err="1">
                <a:solidFill>
                  <a:srgbClr val="164F86"/>
                </a:solidFill>
                <a:latin typeface="Consolas" panose="020B0609020204030204" pitchFamily="49" charset="0"/>
                <a:ea typeface="Courier New"/>
                <a:cs typeface="Consolas" panose="020B0609020204030204" pitchFamily="49" charset="0"/>
                <a:sym typeface="Courier New"/>
              </a:rPr>
              <a:t>pan_day</a:t>
            </a:r>
            <a:r>
              <a:rPr lang="fr-FR" sz="2200" dirty="0">
                <a:solidFill>
                  <a:srgbClr val="164F86"/>
                </a:solidFill>
                <a:latin typeface="Consolas" panose="020B0609020204030204" pitchFamily="49" charset="0"/>
                <a:ea typeface="Courier New"/>
                <a:cs typeface="Consolas" panose="020B0609020204030204" pitchFamily="49" charset="0"/>
                <a:sym typeface="Courier New"/>
              </a:rPr>
              <a:t> &lt;= 10)</a:t>
            </a:r>
            <a:endParaRPr lang="en-US" sz="2200" dirty="0">
              <a:solidFill>
                <a:srgbClr val="164F86"/>
              </a:solidFill>
              <a:latin typeface="Consolas" panose="020B0609020204030204" pitchFamily="49" charset="0"/>
              <a:ea typeface="Courier New"/>
              <a:cs typeface="Consolas" panose="020B0609020204030204" pitchFamily="49" charset="0"/>
              <a:sym typeface="Courier New"/>
            </a:endParaRPr>
          </a:p>
        </p:txBody>
      </p:sp>
      <p:sp>
        <p:nvSpPr>
          <p:cNvPr id="5" name="TextBox 4"/>
          <p:cNvSpPr txBox="1"/>
          <p:nvPr/>
        </p:nvSpPr>
        <p:spPr>
          <a:xfrm>
            <a:off x="654090" y="2327740"/>
            <a:ext cx="12376110" cy="430887"/>
          </a:xfrm>
          <a:prstGeom prst="rect">
            <a:avLst/>
          </a:prstGeom>
          <a:noFill/>
        </p:spPr>
        <p:txBody>
          <a:bodyPr wrap="square" rtlCol="0">
            <a:spAutoFit/>
          </a:bodyPr>
          <a:lstStyle/>
          <a:p>
            <a:r>
              <a:rPr lang="en-US" sz="2200" dirty="0">
                <a:solidFill>
                  <a:srgbClr val="164F86"/>
                </a:solidFill>
                <a:latin typeface="Consolas" panose="020B0609020204030204" pitchFamily="49" charset="0"/>
                <a:ea typeface="Courier New"/>
                <a:cs typeface="Consolas" panose="020B0609020204030204" pitchFamily="49" charset="0"/>
                <a:sym typeface="Courier New"/>
              </a:rPr>
              <a:t>day_10 &lt;- </a:t>
            </a:r>
            <a:r>
              <a:rPr lang="fr-FR" sz="2200" dirty="0">
                <a:solidFill>
                  <a:srgbClr val="164F86"/>
                </a:solidFill>
                <a:latin typeface="Consolas" panose="020B0609020204030204" pitchFamily="49" charset="0"/>
                <a:ea typeface="Courier New"/>
                <a:cs typeface="Consolas" panose="020B0609020204030204" pitchFamily="49" charset="0"/>
                <a:sym typeface="Courier New"/>
              </a:rPr>
              <a:t>select(</a:t>
            </a:r>
            <a:r>
              <a:rPr lang="en-US" sz="2200" dirty="0">
                <a:solidFill>
                  <a:srgbClr val="164F86"/>
                </a:solidFill>
                <a:latin typeface="Consolas" panose="020B0609020204030204" pitchFamily="49" charset="0"/>
                <a:ea typeface="Courier New"/>
                <a:cs typeface="Consolas" panose="020B0609020204030204" pitchFamily="49" charset="0"/>
                <a:sym typeface="Courier New"/>
              </a:rPr>
              <a:t>day_10, </a:t>
            </a:r>
            <a:r>
              <a:rPr lang="fr-FR" sz="2200" dirty="0" err="1">
                <a:solidFill>
                  <a:srgbClr val="164F86"/>
                </a:solidFill>
                <a:latin typeface="Consolas" panose="020B0609020204030204" pitchFamily="49" charset="0"/>
                <a:ea typeface="Courier New"/>
                <a:cs typeface="Consolas" panose="020B0609020204030204" pitchFamily="49" charset="0"/>
                <a:sym typeface="Courier New"/>
              </a:rPr>
              <a:t>clinic_name</a:t>
            </a:r>
            <a:r>
              <a:rPr lang="fr-FR" sz="2200" dirty="0">
                <a:solidFill>
                  <a:srgbClr val="164F86"/>
                </a:solidFill>
                <a:latin typeface="Consolas" panose="020B0609020204030204" pitchFamily="49" charset="0"/>
                <a:ea typeface="Courier New"/>
                <a:cs typeface="Consolas" panose="020B0609020204030204" pitchFamily="49" charset="0"/>
                <a:sym typeface="Courier New"/>
              </a:rPr>
              <a:t>)</a:t>
            </a:r>
            <a:endParaRPr lang="en-US" sz="2200" dirty="0">
              <a:solidFill>
                <a:srgbClr val="164F86"/>
              </a:solidFill>
              <a:latin typeface="Consolas" panose="020B0609020204030204" pitchFamily="49" charset="0"/>
              <a:ea typeface="Courier New"/>
              <a:cs typeface="Consolas" panose="020B0609020204030204" pitchFamily="49" charset="0"/>
              <a:sym typeface="Courier New"/>
            </a:endParaRPr>
          </a:p>
        </p:txBody>
      </p:sp>
      <p:sp>
        <p:nvSpPr>
          <p:cNvPr id="6" name="TextBox 5"/>
          <p:cNvSpPr txBox="1"/>
          <p:nvPr/>
        </p:nvSpPr>
        <p:spPr>
          <a:xfrm>
            <a:off x="654090" y="2931415"/>
            <a:ext cx="12376110" cy="430887"/>
          </a:xfrm>
          <a:prstGeom prst="rect">
            <a:avLst/>
          </a:prstGeom>
          <a:noFill/>
        </p:spPr>
        <p:txBody>
          <a:bodyPr wrap="square" rtlCol="0">
            <a:spAutoFit/>
          </a:bodyPr>
          <a:lstStyle/>
          <a:p>
            <a:r>
              <a:rPr lang="en-US" sz="2200" dirty="0">
                <a:solidFill>
                  <a:srgbClr val="164F86"/>
                </a:solidFill>
                <a:latin typeface="Consolas" panose="020B0609020204030204" pitchFamily="49" charset="0"/>
                <a:ea typeface="Courier New"/>
                <a:cs typeface="Consolas" panose="020B0609020204030204" pitchFamily="49" charset="0"/>
                <a:sym typeface="Courier New"/>
              </a:rPr>
              <a:t>day_10 &lt;- arrange(day_10 , </a:t>
            </a:r>
            <a:r>
              <a:rPr lang="fr-FR" sz="2200" dirty="0" err="1">
                <a:solidFill>
                  <a:srgbClr val="164F86"/>
                </a:solidFill>
                <a:latin typeface="Consolas" panose="020B0609020204030204" pitchFamily="49" charset="0"/>
                <a:ea typeface="Courier New"/>
                <a:cs typeface="Consolas" panose="020B0609020204030204" pitchFamily="49" charset="0"/>
                <a:sym typeface="Courier New"/>
              </a:rPr>
              <a:t>clinic_name</a:t>
            </a:r>
            <a:r>
              <a:rPr lang="en-US" sz="2200" dirty="0">
                <a:solidFill>
                  <a:srgbClr val="164F86"/>
                </a:solidFill>
                <a:latin typeface="Consolas" panose="020B0609020204030204" pitchFamily="49" charset="0"/>
                <a:ea typeface="Courier New"/>
                <a:cs typeface="Consolas" panose="020B0609020204030204" pitchFamily="49" charset="0"/>
                <a:sym typeface="Courier New"/>
              </a:rPr>
              <a:t>)</a:t>
            </a:r>
          </a:p>
        </p:txBody>
      </p:sp>
      <p:sp>
        <p:nvSpPr>
          <p:cNvPr id="7" name="Rectangle 6"/>
          <p:cNvSpPr/>
          <p:nvPr/>
        </p:nvSpPr>
        <p:spPr>
          <a:xfrm>
            <a:off x="549019" y="3892195"/>
            <a:ext cx="13288901" cy="1569660"/>
          </a:xfrm>
          <a:prstGeom prst="rect">
            <a:avLst/>
          </a:prstGeom>
        </p:spPr>
        <p:txBody>
          <a:bodyPr wrap="square">
            <a:spAutoFit/>
          </a:bodyPr>
          <a:lstStyle/>
          <a:p>
            <a:r>
              <a:rPr lang="en-US" sz="3200" dirty="0">
                <a:latin typeface="Calibri" panose="020F0502020204030204" pitchFamily="34" charset="0"/>
              </a:rPr>
              <a:t>1. Filter tests to those on pandemic day less than 10</a:t>
            </a:r>
          </a:p>
          <a:p>
            <a:r>
              <a:rPr lang="en-US" sz="3200" dirty="0">
                <a:latin typeface="Calibri" panose="020F0502020204030204" pitchFamily="34" charset="0"/>
              </a:rPr>
              <a:t>2. Select the column that contains ordering location</a:t>
            </a:r>
          </a:p>
          <a:p>
            <a:r>
              <a:rPr lang="en-US" sz="3200" dirty="0">
                <a:latin typeface="Calibri" panose="020F0502020204030204" pitchFamily="34" charset="0"/>
              </a:rPr>
              <a:t>3. Arrange those columns by location</a:t>
            </a:r>
            <a:endParaRPr lang="en-US" sz="2800" dirty="0">
              <a:latin typeface="Calibri" panose="020F0502020204030204" pitchFamily="34" charset="0"/>
            </a:endParaRPr>
          </a:p>
        </p:txBody>
      </p:sp>
      <p:sp>
        <p:nvSpPr>
          <p:cNvPr id="8"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0" name="Slide Number Placeholder 9"/>
          <p:cNvSpPr>
            <a:spLocks noGrp="1"/>
          </p:cNvSpPr>
          <p:nvPr>
            <p:ph type="sldNum" idx="12"/>
          </p:nvPr>
        </p:nvSpPr>
        <p:spPr/>
        <p:txBody>
          <a:bodyPr/>
          <a:lstStyle/>
          <a:p>
            <a:fld id="{00000000-1234-1234-1234-123412341234}" type="slidenum">
              <a:rPr lang="en-US" smtClean="0"/>
              <a:pPr/>
              <a:t>45</a:t>
            </a:fld>
            <a:endParaRPr lang="en-US"/>
          </a:p>
        </p:txBody>
      </p:sp>
    </p:spTree>
    <p:extLst>
      <p:ext uri="{BB962C8B-B14F-4D97-AF65-F5344CB8AC3E}">
        <p14:creationId xmlns:p14="http://schemas.microsoft.com/office/powerpoint/2010/main" val="2207685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5" grpId="0"/>
      <p:bldP spid="6"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29290" y="507875"/>
            <a:ext cx="6073510" cy="777536"/>
          </a:xfrm>
        </p:spPr>
        <p:txBody>
          <a:bodyPr/>
          <a:lstStyle/>
          <a:p>
            <a:r>
              <a:rPr lang="en-US" sz="4800" dirty="0">
                <a:solidFill>
                  <a:srgbClr val="000000"/>
                </a:solidFill>
              </a:rPr>
              <a:t>Data Analysis Steps</a:t>
            </a:r>
          </a:p>
        </p:txBody>
      </p:sp>
      <p:grpSp>
        <p:nvGrpSpPr>
          <p:cNvPr id="6" name="Group 5"/>
          <p:cNvGrpSpPr/>
          <p:nvPr/>
        </p:nvGrpSpPr>
        <p:grpSpPr>
          <a:xfrm>
            <a:off x="783969" y="1857737"/>
            <a:ext cx="11780141" cy="3622314"/>
            <a:chOff x="549019" y="1483220"/>
            <a:chExt cx="11780141" cy="4206645"/>
          </a:xfrm>
        </p:grpSpPr>
        <p:sp>
          <p:nvSpPr>
            <p:cNvPr id="3" name="Rectangle 2"/>
            <p:cNvSpPr/>
            <p:nvPr/>
          </p:nvSpPr>
          <p:spPr>
            <a:xfrm>
              <a:off x="549019" y="1483220"/>
              <a:ext cx="11018141" cy="4206645"/>
            </a:xfrm>
            <a:prstGeom prst="rect">
              <a:avLst/>
            </a:prstGeom>
            <a:solidFill>
              <a:srgbClr val="F0F2F4"/>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654090" y="1566411"/>
              <a:ext cx="11675070" cy="3477875"/>
            </a:xfrm>
            <a:prstGeom prst="rect">
              <a:avLst/>
            </a:prstGeom>
            <a:noFill/>
          </p:spPr>
          <p:txBody>
            <a:bodyPr wrap="square" rtlCol="0">
              <a:spAutoFit/>
            </a:bodyPr>
            <a:lstStyle/>
            <a:p>
              <a:r>
                <a:rPr lang="en-US" sz="2200" dirty="0">
                  <a:solidFill>
                    <a:srgbClr val="164F86"/>
                  </a:solidFill>
                  <a:latin typeface="Consolas" panose="020B0609020204030204" pitchFamily="49" charset="0"/>
                  <a:ea typeface="Courier New"/>
                  <a:cs typeface="Consolas" panose="020B0609020204030204" pitchFamily="49" charset="0"/>
                  <a:sym typeface="Courier New"/>
                </a:rPr>
                <a:t>day_10 &lt;- arrange(</a:t>
              </a:r>
            </a:p>
            <a:p>
              <a:r>
                <a:rPr lang="en-US" sz="2200" dirty="0">
                  <a:solidFill>
                    <a:srgbClr val="164F86"/>
                  </a:solidFill>
                  <a:latin typeface="Consolas" panose="020B0609020204030204" pitchFamily="49" charset="0"/>
                  <a:ea typeface="Courier New"/>
                  <a:cs typeface="Consolas" panose="020B0609020204030204" pitchFamily="49" charset="0"/>
                  <a:sym typeface="Courier New"/>
                </a:rPr>
                <a:t>	      select(</a:t>
              </a:r>
            </a:p>
            <a:p>
              <a:r>
                <a:rPr lang="en-US" sz="2200" dirty="0">
                  <a:solidFill>
                    <a:srgbClr val="164F86"/>
                  </a:solidFill>
                  <a:latin typeface="Consolas" panose="020B0609020204030204" pitchFamily="49" charset="0"/>
                  <a:ea typeface="Courier New"/>
                  <a:cs typeface="Consolas" panose="020B0609020204030204" pitchFamily="49" charset="0"/>
                  <a:sym typeface="Courier New"/>
                </a:rPr>
                <a:t>		  filter(</a:t>
              </a:r>
            </a:p>
            <a:p>
              <a:r>
                <a:rPr lang="en-US" sz="2200" dirty="0">
                  <a:solidFill>
                    <a:srgbClr val="164F86"/>
                  </a:solidFill>
                  <a:latin typeface="Consolas" panose="020B0609020204030204" pitchFamily="49" charset="0"/>
                  <a:ea typeface="Courier New"/>
                  <a:cs typeface="Consolas" panose="020B0609020204030204" pitchFamily="49" charset="0"/>
                  <a:sym typeface="Courier New"/>
                </a:rPr>
                <a:t>		    </a:t>
              </a:r>
              <a:r>
                <a:rPr lang="en-US" sz="2200" dirty="0" err="1">
                  <a:solidFill>
                    <a:srgbClr val="164F86"/>
                  </a:solidFill>
                  <a:latin typeface="Consolas" panose="020B0609020204030204" pitchFamily="49" charset="0"/>
                  <a:ea typeface="Courier New"/>
                  <a:cs typeface="Consolas" panose="020B0609020204030204" pitchFamily="49" charset="0"/>
                  <a:sym typeface="Courier New"/>
                </a:rPr>
                <a:t>covid_testing</a:t>
              </a:r>
              <a:r>
                <a:rPr lang="en-US" sz="2200" dirty="0">
                  <a:solidFill>
                    <a:srgbClr val="164F86"/>
                  </a:solidFill>
                  <a:latin typeface="Consolas" panose="020B0609020204030204" pitchFamily="49" charset="0"/>
                  <a:ea typeface="Courier New"/>
                  <a:cs typeface="Consolas" panose="020B0609020204030204" pitchFamily="49" charset="0"/>
                  <a:sym typeface="Courier New"/>
                </a:rPr>
                <a:t>, </a:t>
              </a:r>
            </a:p>
            <a:p>
              <a:r>
                <a:rPr lang="en-US" sz="2200" dirty="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err="1">
                  <a:solidFill>
                    <a:srgbClr val="164F86"/>
                  </a:solidFill>
                  <a:latin typeface="Consolas" panose="020B0609020204030204" pitchFamily="49" charset="0"/>
                  <a:ea typeface="Courier New"/>
                  <a:cs typeface="Consolas" panose="020B0609020204030204" pitchFamily="49" charset="0"/>
                  <a:sym typeface="Courier New"/>
                </a:rPr>
                <a:t>pan_day</a:t>
              </a:r>
              <a:r>
                <a:rPr lang="fr-FR" sz="2200" dirty="0">
                  <a:solidFill>
                    <a:srgbClr val="164F86"/>
                  </a:solidFill>
                  <a:latin typeface="Consolas" panose="020B0609020204030204" pitchFamily="49" charset="0"/>
                  <a:ea typeface="Courier New"/>
                  <a:cs typeface="Consolas" panose="020B0609020204030204" pitchFamily="49" charset="0"/>
                  <a:sym typeface="Courier New"/>
                </a:rPr>
                <a:t> &lt;= 10</a:t>
              </a:r>
            </a:p>
            <a:p>
              <a:r>
                <a:rPr lang="fr-FR" sz="2200" dirty="0">
                  <a:solidFill>
                    <a:srgbClr val="164F86"/>
                  </a:solidFill>
                  <a:latin typeface="Consolas" panose="020B0609020204030204" pitchFamily="49" charset="0"/>
                  <a:ea typeface="Courier New"/>
                  <a:cs typeface="Consolas" panose="020B0609020204030204" pitchFamily="49" charset="0"/>
                  <a:sym typeface="Courier New"/>
                </a:rPr>
                <a:t>		  ),</a:t>
              </a:r>
            </a:p>
            <a:p>
              <a:r>
                <a:rPr lang="fr-FR" sz="2200" dirty="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err="1">
                  <a:solidFill>
                    <a:srgbClr val="164F86"/>
                  </a:solidFill>
                  <a:latin typeface="Consolas" panose="020B0609020204030204" pitchFamily="49" charset="0"/>
                  <a:ea typeface="Courier New"/>
                  <a:cs typeface="Consolas" panose="020B0609020204030204" pitchFamily="49" charset="0"/>
                  <a:sym typeface="Courier New"/>
                </a:rPr>
                <a:t>clinic_name</a:t>
              </a:r>
              <a:endParaRPr lang="fr-FR" sz="2200" dirty="0">
                <a:solidFill>
                  <a:srgbClr val="164F86"/>
                </a:solidFill>
                <a:latin typeface="Consolas" panose="020B0609020204030204" pitchFamily="49" charset="0"/>
                <a:ea typeface="Courier New"/>
                <a:cs typeface="Consolas" panose="020B0609020204030204" pitchFamily="49" charset="0"/>
                <a:sym typeface="Courier New"/>
              </a:endParaRPr>
            </a:p>
            <a:p>
              <a:r>
                <a:rPr lang="fr-FR" sz="2200" dirty="0">
                  <a:solidFill>
                    <a:srgbClr val="164F86"/>
                  </a:solidFill>
                  <a:latin typeface="Consolas" panose="020B0609020204030204" pitchFamily="49" charset="0"/>
                  <a:ea typeface="Courier New"/>
                  <a:cs typeface="Consolas" panose="020B0609020204030204" pitchFamily="49" charset="0"/>
                  <a:sym typeface="Courier New"/>
                </a:rPr>
                <a:t>	      ),</a:t>
              </a:r>
            </a:p>
            <a:p>
              <a:r>
                <a:rPr lang="en-US" sz="2200" dirty="0">
                  <a:solidFill>
                    <a:srgbClr val="164F86"/>
                  </a:solidFill>
                  <a:latin typeface="Consolas" panose="020B0609020204030204" pitchFamily="49" charset="0"/>
                  <a:ea typeface="Courier New"/>
                  <a:cs typeface="Consolas" panose="020B0609020204030204" pitchFamily="49" charset="0"/>
                  <a:sym typeface="Courier New"/>
                </a:rPr>
                <a:t>		</a:t>
              </a:r>
              <a:r>
                <a:rPr lang="en-US" sz="2200" dirty="0" err="1">
                  <a:solidFill>
                    <a:srgbClr val="164F86"/>
                  </a:solidFill>
                  <a:latin typeface="Consolas" panose="020B0609020204030204" pitchFamily="49" charset="0"/>
                  <a:ea typeface="Courier New"/>
                  <a:cs typeface="Consolas" panose="020B0609020204030204" pitchFamily="49" charset="0"/>
                  <a:sym typeface="Courier New"/>
                </a:rPr>
                <a:t>clinic_name</a:t>
              </a:r>
              <a:endParaRPr lang="en-US" sz="2200" dirty="0">
                <a:solidFill>
                  <a:srgbClr val="164F86"/>
                </a:solidFill>
                <a:latin typeface="Consolas" panose="020B0609020204030204" pitchFamily="49" charset="0"/>
                <a:ea typeface="Courier New"/>
                <a:cs typeface="Consolas" panose="020B0609020204030204" pitchFamily="49" charset="0"/>
                <a:sym typeface="Courier New"/>
              </a:endParaRPr>
            </a:p>
            <a:p>
              <a:r>
                <a:rPr lang="en-US" sz="2200" dirty="0">
                  <a:solidFill>
                    <a:srgbClr val="164F86"/>
                  </a:solidFill>
                  <a:latin typeface="Consolas" panose="020B0609020204030204" pitchFamily="49" charset="0"/>
                  <a:ea typeface="Courier New"/>
                  <a:cs typeface="Consolas" panose="020B0609020204030204" pitchFamily="49" charset="0"/>
                  <a:sym typeface="Courier New"/>
                </a:rPr>
                <a:t>	    )</a:t>
              </a:r>
            </a:p>
          </p:txBody>
        </p:sp>
      </p:grpSp>
      <p:sp>
        <p:nvSpPr>
          <p:cNvPr id="8"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5" name="Slide Number Placeholder 4"/>
          <p:cNvSpPr>
            <a:spLocks noGrp="1"/>
          </p:cNvSpPr>
          <p:nvPr>
            <p:ph type="sldNum" idx="12"/>
          </p:nvPr>
        </p:nvSpPr>
        <p:spPr/>
        <p:txBody>
          <a:bodyPr/>
          <a:lstStyle/>
          <a:p>
            <a:fld id="{00000000-1234-1234-1234-123412341234}" type="slidenum">
              <a:rPr lang="en-US" smtClean="0"/>
              <a:pPr/>
              <a:t>46</a:t>
            </a:fld>
            <a:endParaRPr lang="en-US"/>
          </a:p>
        </p:txBody>
      </p:sp>
    </p:spTree>
    <p:extLst>
      <p:ext uri="{BB962C8B-B14F-4D97-AF65-F5344CB8AC3E}">
        <p14:creationId xmlns:p14="http://schemas.microsoft.com/office/powerpoint/2010/main" val="52962840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44750" y="351797"/>
            <a:ext cx="7046091" cy="777536"/>
          </a:xfrm>
        </p:spPr>
        <p:txBody>
          <a:bodyPr/>
          <a:lstStyle/>
          <a:p>
            <a:r>
              <a:rPr lang="en-US" sz="4800" dirty="0">
                <a:solidFill>
                  <a:srgbClr val="000000"/>
                </a:solidFill>
              </a:rPr>
              <a:t>The Pipe Operator </a:t>
            </a:r>
            <a:r>
              <a:rPr lang="en-US" sz="4800" b="1" dirty="0">
                <a:solidFill>
                  <a:srgbClr val="000000"/>
                </a:solidFill>
              </a:rPr>
              <a:t>%&gt;%</a:t>
            </a:r>
          </a:p>
        </p:txBody>
      </p:sp>
      <p:sp>
        <p:nvSpPr>
          <p:cNvPr id="3" name="U-Turn Arrow 2"/>
          <p:cNvSpPr/>
          <p:nvPr/>
        </p:nvSpPr>
        <p:spPr>
          <a:xfrm>
            <a:off x="1570847" y="1902372"/>
            <a:ext cx="5055476" cy="1261241"/>
          </a:xfrm>
          <a:prstGeom prst="uturnArrow">
            <a:avLst>
              <a:gd name="adj1" fmla="val 31667"/>
              <a:gd name="adj2" fmla="val 25000"/>
              <a:gd name="adj3" fmla="val 33333"/>
              <a:gd name="adj4" fmla="val 35417"/>
              <a:gd name="adj5" fmla="val 100000"/>
            </a:avLst>
          </a:prstGeom>
          <a:solidFill>
            <a:srgbClr val="8DB4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Rectangle 3"/>
          <p:cNvSpPr/>
          <p:nvPr/>
        </p:nvSpPr>
        <p:spPr>
          <a:xfrm>
            <a:off x="4098585" y="3163612"/>
            <a:ext cx="6287299" cy="584775"/>
          </a:xfrm>
          <a:prstGeom prst="rect">
            <a:avLst/>
          </a:prstGeom>
        </p:spPr>
        <p:txBody>
          <a:bodyPr wrap="none">
            <a:spAutoFit/>
          </a:bodyPr>
          <a:lstStyle/>
          <a:p>
            <a:r>
              <a:rPr lang="en-US" sz="3200" dirty="0">
                <a:latin typeface="Consolas" panose="020B0609020204030204" pitchFamily="49" charset="0"/>
                <a:ea typeface="Courier New"/>
                <a:cs typeface="Courier New"/>
                <a:sym typeface="Courier New"/>
              </a:rPr>
              <a:t>filter(</a:t>
            </a:r>
            <a:r>
              <a:rPr lang="en-US" sz="3200" dirty="0">
                <a:solidFill>
                  <a:srgbClr val="0365C0"/>
                </a:solidFill>
                <a:latin typeface="Consolas" panose="020B0609020204030204" pitchFamily="49" charset="0"/>
                <a:ea typeface="Courier New"/>
                <a:cs typeface="Courier New"/>
                <a:sym typeface="Courier New"/>
              </a:rPr>
              <a:t>____</a:t>
            </a:r>
            <a:r>
              <a:rPr lang="en-US" sz="3200" dirty="0">
                <a:latin typeface="Consolas" panose="020B0609020204030204" pitchFamily="49" charset="0"/>
                <a:ea typeface="Courier New"/>
                <a:cs typeface="Courier New"/>
                <a:sym typeface="Courier New"/>
              </a:rPr>
              <a:t>, </a:t>
            </a:r>
            <a:r>
              <a:rPr lang="en-US" sz="3200" dirty="0" err="1">
                <a:solidFill>
                  <a:schemeClr val="accent3">
                    <a:lumMod val="75000"/>
                  </a:schemeClr>
                </a:solidFill>
                <a:latin typeface="Consolas" panose="020B0609020204030204" pitchFamily="49" charset="0"/>
                <a:ea typeface="Courier New"/>
                <a:cs typeface="Courier New"/>
                <a:sym typeface="Courier New"/>
              </a:rPr>
              <a:t>pan_day</a:t>
            </a:r>
            <a:r>
              <a:rPr lang="en-US" sz="3200" dirty="0">
                <a:solidFill>
                  <a:schemeClr val="accent3">
                    <a:lumMod val="75000"/>
                  </a:schemeClr>
                </a:solidFill>
                <a:latin typeface="Consolas" panose="020B0609020204030204" pitchFamily="49" charset="0"/>
                <a:ea typeface="Courier New"/>
                <a:cs typeface="Courier New"/>
                <a:sym typeface="Courier New"/>
              </a:rPr>
              <a:t> &lt;= 10</a:t>
            </a:r>
            <a:r>
              <a:rPr lang="en-US" sz="3200" dirty="0">
                <a:latin typeface="Consolas" panose="020B0609020204030204" pitchFamily="49" charset="0"/>
                <a:ea typeface="Courier New"/>
                <a:cs typeface="Courier New"/>
                <a:sym typeface="Courier New"/>
              </a:rPr>
              <a:t>)</a:t>
            </a:r>
            <a:endParaRPr lang="en-US" sz="3200" dirty="0"/>
          </a:p>
        </p:txBody>
      </p:sp>
      <p:sp>
        <p:nvSpPr>
          <p:cNvPr id="5" name="Rectangle 4"/>
          <p:cNvSpPr/>
          <p:nvPr/>
        </p:nvSpPr>
        <p:spPr>
          <a:xfrm>
            <a:off x="247649" y="3163612"/>
            <a:ext cx="3679639" cy="584775"/>
          </a:xfrm>
          <a:prstGeom prst="rect">
            <a:avLst/>
          </a:prstGeom>
        </p:spPr>
        <p:txBody>
          <a:bodyPr wrap="square">
            <a:spAutoFit/>
          </a:bodyPr>
          <a:lstStyle/>
          <a:p>
            <a:r>
              <a:rPr lang="en-US" sz="3200" dirty="0" err="1">
                <a:solidFill>
                  <a:srgbClr val="0365C0"/>
                </a:solidFill>
                <a:latin typeface="Consolas" panose="020B0609020204030204" pitchFamily="49" charset="0"/>
                <a:ea typeface="Courier New"/>
                <a:cs typeface="Courier New"/>
                <a:sym typeface="Courier New"/>
              </a:rPr>
              <a:t>covid_testing</a:t>
            </a:r>
            <a:endParaRPr lang="en-US" sz="3200" dirty="0"/>
          </a:p>
        </p:txBody>
      </p:sp>
      <p:sp>
        <p:nvSpPr>
          <p:cNvPr id="6" name="Rectangle 5"/>
          <p:cNvSpPr/>
          <p:nvPr/>
        </p:nvSpPr>
        <p:spPr>
          <a:xfrm>
            <a:off x="924910" y="1172273"/>
            <a:ext cx="10372419" cy="599289"/>
          </a:xfrm>
          <a:prstGeom prst="rect">
            <a:avLst/>
          </a:prstGeom>
        </p:spPr>
        <p:txBody>
          <a:bodyPr wrap="square">
            <a:spAutoFit/>
          </a:bodyPr>
          <a:lstStyle/>
          <a:p>
            <a:pPr algn="ctr"/>
            <a:r>
              <a:rPr lang="en-US" sz="3200" dirty="0">
                <a:latin typeface="Calibri" panose="020F0502020204030204" pitchFamily="34" charset="0"/>
              </a:rPr>
              <a:t>Passes result on left into first argument of function on right.</a:t>
            </a:r>
            <a:endParaRPr lang="en-US" sz="2800" dirty="0">
              <a:latin typeface="Calibri" panose="020F0502020204030204" pitchFamily="34" charset="0"/>
            </a:endParaRPr>
          </a:p>
        </p:txBody>
      </p:sp>
      <p:sp>
        <p:nvSpPr>
          <p:cNvPr id="7" name="Rectangle 6"/>
          <p:cNvSpPr/>
          <p:nvPr/>
        </p:nvSpPr>
        <p:spPr>
          <a:xfrm>
            <a:off x="924910" y="4844831"/>
            <a:ext cx="10016359" cy="1524437"/>
          </a:xfrm>
          <a:prstGeom prst="rect">
            <a:avLst/>
          </a:prstGeom>
          <a:solidFill>
            <a:srgbClr val="F0F2F4"/>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1030341" y="4905504"/>
            <a:ext cx="8095486" cy="584775"/>
          </a:xfrm>
          <a:prstGeom prst="rect">
            <a:avLst/>
          </a:prstGeom>
        </p:spPr>
        <p:txBody>
          <a:bodyPr wrap="none">
            <a:spAutoFit/>
          </a:bodyPr>
          <a:lstStyle/>
          <a:p>
            <a:r>
              <a:rPr lang="en-US" sz="3200" dirty="0">
                <a:solidFill>
                  <a:schemeClr val="tx1"/>
                </a:solidFill>
                <a:latin typeface="Consolas" panose="020B0609020204030204" pitchFamily="49" charset="0"/>
                <a:ea typeface="Courier New"/>
                <a:cs typeface="Courier New"/>
                <a:sym typeface="Courier New"/>
              </a:rPr>
              <a:t>filter(</a:t>
            </a:r>
            <a:r>
              <a:rPr lang="en-US" sz="3200" dirty="0" err="1">
                <a:solidFill>
                  <a:schemeClr val="tx1"/>
                </a:solidFill>
                <a:latin typeface="Consolas" panose="020B0609020204030204" pitchFamily="49" charset="0"/>
                <a:ea typeface="Courier New"/>
                <a:cs typeface="Courier New"/>
                <a:sym typeface="Courier New"/>
              </a:rPr>
              <a:t>covid_tesing</a:t>
            </a:r>
            <a:r>
              <a:rPr lang="en-US" sz="3200" dirty="0">
                <a:solidFill>
                  <a:schemeClr val="tx1"/>
                </a:solidFill>
                <a:latin typeface="Consolas" panose="020B0609020204030204" pitchFamily="49" charset="0"/>
                <a:ea typeface="Courier New"/>
                <a:cs typeface="Courier New"/>
                <a:sym typeface="Courier New"/>
              </a:rPr>
              <a:t>, </a:t>
            </a:r>
            <a:r>
              <a:rPr lang="en-US" sz="3200" dirty="0" err="1">
                <a:solidFill>
                  <a:schemeClr val="tx1"/>
                </a:solidFill>
                <a:latin typeface="Consolas" panose="020B0609020204030204" pitchFamily="49" charset="0"/>
                <a:ea typeface="Courier New"/>
                <a:cs typeface="Courier New"/>
                <a:sym typeface="Courier New"/>
              </a:rPr>
              <a:t>pan_day</a:t>
            </a:r>
            <a:r>
              <a:rPr lang="en-US" sz="3200" dirty="0">
                <a:solidFill>
                  <a:schemeClr val="tx1"/>
                </a:solidFill>
                <a:latin typeface="Consolas" panose="020B0609020204030204" pitchFamily="49" charset="0"/>
                <a:ea typeface="Courier New"/>
                <a:cs typeface="Courier New"/>
                <a:sym typeface="Courier New"/>
              </a:rPr>
              <a:t> </a:t>
            </a:r>
            <a:r>
              <a:rPr lang="en-US" sz="3200" dirty="0">
                <a:latin typeface="Consolas" panose="020B0609020204030204" pitchFamily="49" charset="0"/>
                <a:ea typeface="Courier New"/>
                <a:cs typeface="Courier New"/>
                <a:sym typeface="Courier New"/>
              </a:rPr>
              <a:t>&lt;= 10)</a:t>
            </a:r>
            <a:endParaRPr lang="en-US" sz="3200" dirty="0">
              <a:latin typeface="Consolas" panose="020B0609020204030204" pitchFamily="49" charset="0"/>
              <a:ea typeface="Courier New"/>
              <a:cs typeface="Courier New"/>
            </a:endParaRPr>
          </a:p>
        </p:txBody>
      </p:sp>
      <p:sp>
        <p:nvSpPr>
          <p:cNvPr id="9" name="Rectangle 8"/>
          <p:cNvSpPr/>
          <p:nvPr/>
        </p:nvSpPr>
        <p:spPr>
          <a:xfrm>
            <a:off x="1030341" y="5550952"/>
            <a:ext cx="8773556" cy="584775"/>
          </a:xfrm>
          <a:prstGeom prst="rect">
            <a:avLst/>
          </a:prstGeom>
        </p:spPr>
        <p:txBody>
          <a:bodyPr wrap="none">
            <a:spAutoFit/>
          </a:bodyPr>
          <a:lstStyle/>
          <a:p>
            <a:r>
              <a:rPr lang="en-US" sz="3200" dirty="0" err="1">
                <a:solidFill>
                  <a:schemeClr val="tx1"/>
                </a:solidFill>
                <a:latin typeface="Consolas" panose="020B0609020204030204" pitchFamily="49" charset="0"/>
                <a:ea typeface="Courier New"/>
                <a:cs typeface="Courier New"/>
                <a:sym typeface="Courier New"/>
              </a:rPr>
              <a:t>covid_tesing</a:t>
            </a:r>
            <a:r>
              <a:rPr lang="en-US" sz="3200" dirty="0">
                <a:latin typeface="Consolas" panose="020B0609020204030204" pitchFamily="49" charset="0"/>
                <a:ea typeface="Courier New"/>
                <a:cs typeface="Courier New"/>
                <a:sym typeface="Courier New"/>
              </a:rPr>
              <a:t> %&gt;% filter(</a:t>
            </a:r>
            <a:r>
              <a:rPr lang="en-US" sz="3200" dirty="0" err="1">
                <a:latin typeface="Consolas" panose="020B0609020204030204" pitchFamily="49" charset="0"/>
                <a:ea typeface="Courier New"/>
                <a:cs typeface="Courier New"/>
                <a:sym typeface="Courier New"/>
              </a:rPr>
              <a:t>pan_day</a:t>
            </a:r>
            <a:r>
              <a:rPr lang="en-US" sz="3200" dirty="0">
                <a:latin typeface="Consolas" panose="020B0609020204030204" pitchFamily="49" charset="0"/>
                <a:ea typeface="Courier New"/>
                <a:cs typeface="Courier New"/>
                <a:sym typeface="Courier New"/>
              </a:rPr>
              <a:t> &lt;= 10)</a:t>
            </a:r>
            <a:endParaRPr lang="en-US" sz="3200" dirty="0">
              <a:latin typeface="Consolas" panose="020B0609020204030204" pitchFamily="49" charset="0"/>
              <a:ea typeface="Courier New"/>
              <a:cs typeface="Courier New"/>
            </a:endParaRPr>
          </a:p>
        </p:txBody>
      </p:sp>
      <p:sp>
        <p:nvSpPr>
          <p:cNvPr id="10"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1" name="Rectangle 10"/>
          <p:cNvSpPr/>
          <p:nvPr/>
        </p:nvSpPr>
        <p:spPr>
          <a:xfrm>
            <a:off x="3235848" y="3154939"/>
            <a:ext cx="862737" cy="584775"/>
          </a:xfrm>
          <a:prstGeom prst="rect">
            <a:avLst/>
          </a:prstGeom>
        </p:spPr>
        <p:txBody>
          <a:bodyPr wrap="none">
            <a:spAutoFit/>
          </a:bodyPr>
          <a:lstStyle/>
          <a:p>
            <a:r>
              <a:rPr lang="en-US" sz="3200" b="1" dirty="0">
                <a:latin typeface="Consolas" panose="020B0609020204030204" pitchFamily="49" charset="0"/>
                <a:ea typeface="Courier New"/>
                <a:cs typeface="Courier New"/>
              </a:rPr>
              <a:t>%&gt;%</a:t>
            </a:r>
          </a:p>
        </p:txBody>
      </p:sp>
      <p:sp>
        <p:nvSpPr>
          <p:cNvPr id="12" name="Slide Number Placeholder 11"/>
          <p:cNvSpPr>
            <a:spLocks noGrp="1"/>
          </p:cNvSpPr>
          <p:nvPr>
            <p:ph type="sldNum" idx="12"/>
          </p:nvPr>
        </p:nvSpPr>
        <p:spPr/>
        <p:txBody>
          <a:bodyPr/>
          <a:lstStyle/>
          <a:p>
            <a:fld id="{00000000-1234-1234-1234-123412341234}" type="slidenum">
              <a:rPr lang="en-US" smtClean="0"/>
              <a:pPr/>
              <a:t>47</a:t>
            </a:fld>
            <a:endParaRPr lang="en-US"/>
          </a:p>
        </p:txBody>
      </p:sp>
    </p:spTree>
    <p:extLst>
      <p:ext uri="{BB962C8B-B14F-4D97-AF65-F5344CB8AC3E}">
        <p14:creationId xmlns:p14="http://schemas.microsoft.com/office/powerpoint/2010/main" val="78442844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29290" y="507875"/>
            <a:ext cx="5705210" cy="777536"/>
          </a:xfrm>
        </p:spPr>
        <p:txBody>
          <a:bodyPr/>
          <a:lstStyle/>
          <a:p>
            <a:r>
              <a:rPr lang="en-US" sz="4800" dirty="0">
                <a:solidFill>
                  <a:srgbClr val="000000"/>
                </a:solidFill>
              </a:rPr>
              <a:t>Data Analysis Steps</a:t>
            </a:r>
          </a:p>
        </p:txBody>
      </p:sp>
      <p:sp>
        <p:nvSpPr>
          <p:cNvPr id="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6" name="Slide Number Placeholder 5"/>
          <p:cNvSpPr>
            <a:spLocks noGrp="1"/>
          </p:cNvSpPr>
          <p:nvPr>
            <p:ph type="sldNum" idx="12"/>
          </p:nvPr>
        </p:nvSpPr>
        <p:spPr/>
        <p:txBody>
          <a:bodyPr/>
          <a:lstStyle/>
          <a:p>
            <a:fld id="{00000000-1234-1234-1234-123412341234}" type="slidenum">
              <a:rPr lang="en-US" smtClean="0"/>
              <a:pPr/>
              <a:t>48</a:t>
            </a:fld>
            <a:endParaRPr lang="en-US"/>
          </a:p>
        </p:txBody>
      </p:sp>
      <p:grpSp>
        <p:nvGrpSpPr>
          <p:cNvPr id="7" name="Group 6"/>
          <p:cNvGrpSpPr/>
          <p:nvPr/>
        </p:nvGrpSpPr>
        <p:grpSpPr>
          <a:xfrm>
            <a:off x="783969" y="2054587"/>
            <a:ext cx="11780141" cy="3622314"/>
            <a:chOff x="549019" y="1483220"/>
            <a:chExt cx="11780141" cy="4206645"/>
          </a:xfrm>
        </p:grpSpPr>
        <p:sp>
          <p:nvSpPr>
            <p:cNvPr id="8" name="Rectangle 7"/>
            <p:cNvSpPr/>
            <p:nvPr/>
          </p:nvSpPr>
          <p:spPr>
            <a:xfrm>
              <a:off x="549019" y="1483220"/>
              <a:ext cx="11018141" cy="4206645"/>
            </a:xfrm>
            <a:prstGeom prst="rect">
              <a:avLst/>
            </a:prstGeom>
            <a:solidFill>
              <a:srgbClr val="F0F2F4"/>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654090" y="1566411"/>
              <a:ext cx="11675070" cy="3477875"/>
            </a:xfrm>
            <a:prstGeom prst="rect">
              <a:avLst/>
            </a:prstGeom>
            <a:noFill/>
          </p:spPr>
          <p:txBody>
            <a:bodyPr wrap="square" rtlCol="0">
              <a:spAutoFit/>
            </a:bodyPr>
            <a:lstStyle/>
            <a:p>
              <a:r>
                <a:rPr lang="en-US" sz="2200" dirty="0">
                  <a:solidFill>
                    <a:srgbClr val="164F86"/>
                  </a:solidFill>
                  <a:latin typeface="Consolas" panose="020B0609020204030204" pitchFamily="49" charset="0"/>
                  <a:ea typeface="Courier New"/>
                  <a:cs typeface="Consolas" panose="020B0609020204030204" pitchFamily="49" charset="0"/>
                  <a:sym typeface="Courier New"/>
                </a:rPr>
                <a:t>day_10 &lt;- arrange(</a:t>
              </a:r>
            </a:p>
            <a:p>
              <a:r>
                <a:rPr lang="en-US" sz="2200" dirty="0">
                  <a:solidFill>
                    <a:srgbClr val="164F86"/>
                  </a:solidFill>
                  <a:latin typeface="Consolas" panose="020B0609020204030204" pitchFamily="49" charset="0"/>
                  <a:ea typeface="Courier New"/>
                  <a:cs typeface="Consolas" panose="020B0609020204030204" pitchFamily="49" charset="0"/>
                  <a:sym typeface="Courier New"/>
                </a:rPr>
                <a:t>	      select(</a:t>
              </a:r>
            </a:p>
            <a:p>
              <a:r>
                <a:rPr lang="en-US" sz="2200" dirty="0">
                  <a:solidFill>
                    <a:srgbClr val="164F86"/>
                  </a:solidFill>
                  <a:latin typeface="Consolas" panose="020B0609020204030204" pitchFamily="49" charset="0"/>
                  <a:ea typeface="Courier New"/>
                  <a:cs typeface="Consolas" panose="020B0609020204030204" pitchFamily="49" charset="0"/>
                  <a:sym typeface="Courier New"/>
                </a:rPr>
                <a:t>		  filter(</a:t>
              </a:r>
            </a:p>
            <a:p>
              <a:r>
                <a:rPr lang="en-US" sz="2200" dirty="0">
                  <a:solidFill>
                    <a:srgbClr val="164F86"/>
                  </a:solidFill>
                  <a:latin typeface="Consolas" panose="020B0609020204030204" pitchFamily="49" charset="0"/>
                  <a:ea typeface="Courier New"/>
                  <a:cs typeface="Consolas" panose="020B0609020204030204" pitchFamily="49" charset="0"/>
                  <a:sym typeface="Courier New"/>
                </a:rPr>
                <a:t>		    </a:t>
              </a:r>
              <a:r>
                <a:rPr lang="en-US" sz="2200" dirty="0" err="1">
                  <a:solidFill>
                    <a:srgbClr val="164F86"/>
                  </a:solidFill>
                  <a:latin typeface="Consolas" panose="020B0609020204030204" pitchFamily="49" charset="0"/>
                  <a:ea typeface="Courier New"/>
                  <a:cs typeface="Consolas" panose="020B0609020204030204" pitchFamily="49" charset="0"/>
                  <a:sym typeface="Courier New"/>
                </a:rPr>
                <a:t>covid_testing</a:t>
              </a:r>
              <a:r>
                <a:rPr lang="en-US" sz="2200" dirty="0">
                  <a:solidFill>
                    <a:srgbClr val="164F86"/>
                  </a:solidFill>
                  <a:latin typeface="Consolas" panose="020B0609020204030204" pitchFamily="49" charset="0"/>
                  <a:ea typeface="Courier New"/>
                  <a:cs typeface="Consolas" panose="020B0609020204030204" pitchFamily="49" charset="0"/>
                  <a:sym typeface="Courier New"/>
                </a:rPr>
                <a:t>, </a:t>
              </a:r>
            </a:p>
            <a:p>
              <a:r>
                <a:rPr lang="en-US" sz="2200" dirty="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err="1">
                  <a:solidFill>
                    <a:srgbClr val="164F86"/>
                  </a:solidFill>
                  <a:latin typeface="Consolas" panose="020B0609020204030204" pitchFamily="49" charset="0"/>
                  <a:ea typeface="Courier New"/>
                  <a:cs typeface="Consolas" panose="020B0609020204030204" pitchFamily="49" charset="0"/>
                  <a:sym typeface="Courier New"/>
                </a:rPr>
                <a:t>pan_day</a:t>
              </a:r>
              <a:r>
                <a:rPr lang="fr-FR" sz="2200" dirty="0">
                  <a:solidFill>
                    <a:srgbClr val="164F86"/>
                  </a:solidFill>
                  <a:latin typeface="Consolas" panose="020B0609020204030204" pitchFamily="49" charset="0"/>
                  <a:ea typeface="Courier New"/>
                  <a:cs typeface="Consolas" panose="020B0609020204030204" pitchFamily="49" charset="0"/>
                  <a:sym typeface="Courier New"/>
                </a:rPr>
                <a:t> &lt;= 10</a:t>
              </a:r>
            </a:p>
            <a:p>
              <a:r>
                <a:rPr lang="fr-FR" sz="2200" dirty="0">
                  <a:solidFill>
                    <a:srgbClr val="164F86"/>
                  </a:solidFill>
                  <a:latin typeface="Consolas" panose="020B0609020204030204" pitchFamily="49" charset="0"/>
                  <a:ea typeface="Courier New"/>
                  <a:cs typeface="Consolas" panose="020B0609020204030204" pitchFamily="49" charset="0"/>
                  <a:sym typeface="Courier New"/>
                </a:rPr>
                <a:t>		  ),</a:t>
              </a:r>
            </a:p>
            <a:p>
              <a:r>
                <a:rPr lang="fr-FR" sz="2200" dirty="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err="1">
                  <a:solidFill>
                    <a:srgbClr val="164F86"/>
                  </a:solidFill>
                  <a:latin typeface="Consolas" panose="020B0609020204030204" pitchFamily="49" charset="0"/>
                  <a:ea typeface="Courier New"/>
                  <a:cs typeface="Consolas" panose="020B0609020204030204" pitchFamily="49" charset="0"/>
                  <a:sym typeface="Courier New"/>
                </a:rPr>
                <a:t>clinic_name</a:t>
              </a:r>
              <a:endParaRPr lang="fr-FR" sz="2200" dirty="0">
                <a:solidFill>
                  <a:srgbClr val="164F86"/>
                </a:solidFill>
                <a:latin typeface="Consolas" panose="020B0609020204030204" pitchFamily="49" charset="0"/>
                <a:ea typeface="Courier New"/>
                <a:cs typeface="Consolas" panose="020B0609020204030204" pitchFamily="49" charset="0"/>
                <a:sym typeface="Courier New"/>
              </a:endParaRPr>
            </a:p>
            <a:p>
              <a:r>
                <a:rPr lang="fr-FR" sz="2200" dirty="0">
                  <a:solidFill>
                    <a:srgbClr val="164F86"/>
                  </a:solidFill>
                  <a:latin typeface="Consolas" panose="020B0609020204030204" pitchFamily="49" charset="0"/>
                  <a:ea typeface="Courier New"/>
                  <a:cs typeface="Consolas" panose="020B0609020204030204" pitchFamily="49" charset="0"/>
                  <a:sym typeface="Courier New"/>
                </a:rPr>
                <a:t>	      ),</a:t>
              </a:r>
            </a:p>
            <a:p>
              <a:r>
                <a:rPr lang="en-US" sz="2200" dirty="0">
                  <a:solidFill>
                    <a:srgbClr val="164F86"/>
                  </a:solidFill>
                  <a:latin typeface="Consolas" panose="020B0609020204030204" pitchFamily="49" charset="0"/>
                  <a:ea typeface="Courier New"/>
                  <a:cs typeface="Consolas" panose="020B0609020204030204" pitchFamily="49" charset="0"/>
                  <a:sym typeface="Courier New"/>
                </a:rPr>
                <a:t>		</a:t>
              </a:r>
              <a:r>
                <a:rPr lang="en-US" sz="2200" dirty="0" err="1">
                  <a:solidFill>
                    <a:srgbClr val="164F86"/>
                  </a:solidFill>
                  <a:latin typeface="Consolas" panose="020B0609020204030204" pitchFamily="49" charset="0"/>
                  <a:ea typeface="Courier New"/>
                  <a:cs typeface="Consolas" panose="020B0609020204030204" pitchFamily="49" charset="0"/>
                  <a:sym typeface="Courier New"/>
                </a:rPr>
                <a:t>clinic_name</a:t>
              </a:r>
              <a:endParaRPr lang="en-US" sz="2200" dirty="0">
                <a:solidFill>
                  <a:srgbClr val="164F86"/>
                </a:solidFill>
                <a:latin typeface="Consolas" panose="020B0609020204030204" pitchFamily="49" charset="0"/>
                <a:ea typeface="Courier New"/>
                <a:cs typeface="Consolas" panose="020B0609020204030204" pitchFamily="49" charset="0"/>
                <a:sym typeface="Courier New"/>
              </a:endParaRPr>
            </a:p>
            <a:p>
              <a:r>
                <a:rPr lang="en-US" sz="2200" dirty="0">
                  <a:solidFill>
                    <a:srgbClr val="164F86"/>
                  </a:solidFill>
                  <a:latin typeface="Consolas" panose="020B0609020204030204" pitchFamily="49" charset="0"/>
                  <a:ea typeface="Courier New"/>
                  <a:cs typeface="Consolas" panose="020B0609020204030204" pitchFamily="49" charset="0"/>
                  <a:sym typeface="Courier New"/>
                </a:rPr>
                <a:t>	    )</a:t>
              </a:r>
            </a:p>
          </p:txBody>
        </p:sp>
      </p:grpSp>
    </p:spTree>
    <p:extLst>
      <p:ext uri="{BB962C8B-B14F-4D97-AF65-F5344CB8AC3E}">
        <p14:creationId xmlns:p14="http://schemas.microsoft.com/office/powerpoint/2010/main" val="100240647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29290" y="507875"/>
            <a:ext cx="5813160" cy="777536"/>
          </a:xfrm>
        </p:spPr>
        <p:txBody>
          <a:bodyPr/>
          <a:lstStyle/>
          <a:p>
            <a:r>
              <a:rPr lang="en-US" sz="4800" dirty="0">
                <a:solidFill>
                  <a:srgbClr val="000000"/>
                </a:solidFill>
              </a:rPr>
              <a:t>Data Analysis Steps</a:t>
            </a:r>
          </a:p>
        </p:txBody>
      </p:sp>
      <p:sp>
        <p:nvSpPr>
          <p:cNvPr id="3" name="Rectangle 2"/>
          <p:cNvSpPr/>
          <p:nvPr/>
        </p:nvSpPr>
        <p:spPr>
          <a:xfrm>
            <a:off x="549019" y="1672405"/>
            <a:ext cx="11018141" cy="3593559"/>
          </a:xfrm>
          <a:prstGeom prst="rect">
            <a:avLst/>
          </a:prstGeom>
          <a:solidFill>
            <a:srgbClr val="F0F2F4"/>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654090" y="1724066"/>
            <a:ext cx="10782260" cy="3785652"/>
          </a:xfrm>
          <a:prstGeom prst="rect">
            <a:avLst/>
          </a:prstGeom>
          <a:noFill/>
        </p:spPr>
        <p:txBody>
          <a:bodyPr wrap="square" rtlCol="0">
            <a:spAutoFit/>
          </a:bodyPr>
          <a:lstStyle/>
          <a:p>
            <a:r>
              <a:rPr lang="en-US" sz="4000" dirty="0" err="1">
                <a:solidFill>
                  <a:srgbClr val="164F86"/>
                </a:solidFill>
                <a:latin typeface="Consolas" panose="020B0609020204030204" pitchFamily="49" charset="0"/>
                <a:ea typeface="Courier New"/>
                <a:cs typeface="Consolas" panose="020B0609020204030204" pitchFamily="49" charset="0"/>
                <a:sym typeface="Courier New"/>
              </a:rPr>
              <a:t>covid_testing</a:t>
            </a:r>
            <a:r>
              <a:rPr lang="en-US" sz="4000" dirty="0">
                <a:solidFill>
                  <a:srgbClr val="164F86"/>
                </a:solidFill>
                <a:latin typeface="Consolas" panose="020B0609020204030204" pitchFamily="49" charset="0"/>
                <a:ea typeface="Courier New"/>
                <a:cs typeface="Consolas" panose="020B0609020204030204" pitchFamily="49" charset="0"/>
                <a:sym typeface="Courier New"/>
              </a:rPr>
              <a:t> %&gt;% </a:t>
            </a:r>
          </a:p>
          <a:p>
            <a:r>
              <a:rPr lang="en-US" sz="4000" dirty="0">
                <a:solidFill>
                  <a:srgbClr val="164F86"/>
                </a:solidFill>
                <a:latin typeface="Consolas" panose="020B0609020204030204" pitchFamily="49" charset="0"/>
                <a:ea typeface="Courier New"/>
                <a:cs typeface="Consolas" panose="020B0609020204030204" pitchFamily="49" charset="0"/>
                <a:sym typeface="Courier New"/>
              </a:rPr>
              <a:t>	filter(</a:t>
            </a:r>
            <a:r>
              <a:rPr lang="en-US" sz="4000" dirty="0" err="1">
                <a:solidFill>
                  <a:srgbClr val="164F86"/>
                </a:solidFill>
                <a:latin typeface="Consolas" panose="020B0609020204030204" pitchFamily="49" charset="0"/>
                <a:ea typeface="Courier New"/>
                <a:cs typeface="Consolas" panose="020B0609020204030204" pitchFamily="49" charset="0"/>
                <a:sym typeface="Courier New"/>
              </a:rPr>
              <a:t>pan_day</a:t>
            </a:r>
            <a:r>
              <a:rPr lang="en-US" sz="4000" dirty="0">
                <a:solidFill>
                  <a:srgbClr val="164F86"/>
                </a:solidFill>
                <a:latin typeface="Consolas" panose="020B0609020204030204" pitchFamily="49" charset="0"/>
                <a:ea typeface="Courier New"/>
                <a:cs typeface="Consolas" panose="020B0609020204030204" pitchFamily="49" charset="0"/>
                <a:sym typeface="Courier New"/>
              </a:rPr>
              <a:t> &lt;= 10) %&gt;% </a:t>
            </a:r>
          </a:p>
          <a:p>
            <a:r>
              <a:rPr lang="en-US" sz="4000" dirty="0">
                <a:solidFill>
                  <a:srgbClr val="164F86"/>
                </a:solidFill>
                <a:latin typeface="Consolas" panose="020B0609020204030204" pitchFamily="49" charset="0"/>
                <a:ea typeface="Courier New"/>
                <a:cs typeface="Consolas" panose="020B0609020204030204" pitchFamily="49" charset="0"/>
                <a:sym typeface="Courier New"/>
              </a:rPr>
              <a:t>	select(</a:t>
            </a:r>
            <a:r>
              <a:rPr lang="en-US" sz="4000" dirty="0" err="1">
                <a:solidFill>
                  <a:srgbClr val="164F86"/>
                </a:solidFill>
                <a:latin typeface="Consolas" panose="020B0609020204030204" pitchFamily="49" charset="0"/>
                <a:ea typeface="Courier New"/>
                <a:cs typeface="Consolas" panose="020B0609020204030204" pitchFamily="49" charset="0"/>
                <a:sym typeface="Courier New"/>
              </a:rPr>
              <a:t>clinic_name</a:t>
            </a:r>
            <a:r>
              <a:rPr lang="en-US" sz="4000" dirty="0">
                <a:solidFill>
                  <a:srgbClr val="164F86"/>
                </a:solidFill>
                <a:latin typeface="Consolas" panose="020B0609020204030204" pitchFamily="49" charset="0"/>
                <a:ea typeface="Courier New"/>
                <a:cs typeface="Consolas" panose="020B0609020204030204" pitchFamily="49" charset="0"/>
                <a:sym typeface="Courier New"/>
              </a:rPr>
              <a:t>) %&gt;%   </a:t>
            </a:r>
          </a:p>
          <a:p>
            <a:r>
              <a:rPr lang="en-US" sz="4000" dirty="0">
                <a:solidFill>
                  <a:srgbClr val="164F86"/>
                </a:solidFill>
                <a:latin typeface="Consolas" panose="020B0609020204030204" pitchFamily="49" charset="0"/>
                <a:ea typeface="Courier New"/>
                <a:cs typeface="Consolas" panose="020B0609020204030204" pitchFamily="49" charset="0"/>
                <a:sym typeface="Courier New"/>
              </a:rPr>
              <a:t>	arrange(</a:t>
            </a:r>
            <a:r>
              <a:rPr lang="en-US" sz="4000" dirty="0" err="1">
                <a:solidFill>
                  <a:srgbClr val="164F86"/>
                </a:solidFill>
                <a:latin typeface="Consolas" panose="020B0609020204030204" pitchFamily="49" charset="0"/>
                <a:ea typeface="Courier New"/>
                <a:cs typeface="Consolas" panose="020B0609020204030204" pitchFamily="49" charset="0"/>
                <a:sym typeface="Courier New"/>
              </a:rPr>
              <a:t>clinic_name</a:t>
            </a:r>
            <a:r>
              <a:rPr lang="en-US" sz="4000" dirty="0">
                <a:solidFill>
                  <a:srgbClr val="164F86"/>
                </a:solidFill>
                <a:latin typeface="Consolas" panose="020B0609020204030204" pitchFamily="49" charset="0"/>
                <a:ea typeface="Courier New"/>
                <a:cs typeface="Consolas" panose="020B0609020204030204" pitchFamily="49" charset="0"/>
                <a:sym typeface="Courier New"/>
              </a:rPr>
              <a:t>)</a:t>
            </a:r>
          </a:p>
          <a:p>
            <a:endParaRPr lang="en-US" sz="4000" dirty="0">
              <a:solidFill>
                <a:srgbClr val="164F86"/>
              </a:solidFill>
              <a:latin typeface="Consolas" panose="020B0609020204030204" pitchFamily="49" charset="0"/>
              <a:ea typeface="Courier New"/>
              <a:cs typeface="Consolas" panose="020B0609020204030204" pitchFamily="49" charset="0"/>
              <a:sym typeface="Courier New"/>
            </a:endParaRPr>
          </a:p>
          <a:p>
            <a:endParaRPr lang="en-US" sz="4000" dirty="0">
              <a:solidFill>
                <a:srgbClr val="164F86"/>
              </a:solidFill>
              <a:latin typeface="Consolas" panose="020B0609020204030204" pitchFamily="49" charset="0"/>
              <a:ea typeface="Courier New"/>
              <a:cs typeface="Consolas" panose="020B0609020204030204" pitchFamily="49" charset="0"/>
              <a:sym typeface="Courier New"/>
            </a:endParaRPr>
          </a:p>
        </p:txBody>
      </p:sp>
      <p:sp>
        <p:nvSpPr>
          <p:cNvPr id="8"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5" name="Slide Number Placeholder 4"/>
          <p:cNvSpPr>
            <a:spLocks noGrp="1"/>
          </p:cNvSpPr>
          <p:nvPr>
            <p:ph type="sldNum" idx="12"/>
          </p:nvPr>
        </p:nvSpPr>
        <p:spPr/>
        <p:txBody>
          <a:bodyPr/>
          <a:lstStyle/>
          <a:p>
            <a:fld id="{00000000-1234-1234-1234-123412341234}" type="slidenum">
              <a:rPr lang="en-US" smtClean="0"/>
              <a:pPr/>
              <a:t>49</a:t>
            </a:fld>
            <a:endParaRPr lang="en-US"/>
          </a:p>
        </p:txBody>
      </p:sp>
    </p:spTree>
    <p:extLst>
      <p:ext uri="{BB962C8B-B14F-4D97-AF65-F5344CB8AC3E}">
        <p14:creationId xmlns:p14="http://schemas.microsoft.com/office/powerpoint/2010/main" val="2607803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C9FB760-B370-434A-BDC7-3BB975B82E7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44952" y="2776989"/>
            <a:ext cx="10490522" cy="3862150"/>
          </a:xfrm>
          <a:prstGeom prst="rect">
            <a:avLst/>
          </a:prstGeom>
        </p:spPr>
      </p:pic>
      <p:sp>
        <p:nvSpPr>
          <p:cNvPr id="2" name="Title 1">
            <a:extLst>
              <a:ext uri="{FF2B5EF4-FFF2-40B4-BE49-F238E27FC236}">
                <a16:creationId xmlns:a16="http://schemas.microsoft.com/office/drawing/2014/main" id="{7A53BE99-EC91-DF4E-BDF9-03EDD3ECAC36}"/>
              </a:ext>
            </a:extLst>
          </p:cNvPr>
          <p:cNvSpPr>
            <a:spLocks noGrp="1"/>
          </p:cNvSpPr>
          <p:nvPr>
            <p:ph type="title"/>
          </p:nvPr>
        </p:nvSpPr>
        <p:spPr>
          <a:xfrm>
            <a:off x="1665962" y="614555"/>
            <a:ext cx="6256750" cy="777536"/>
          </a:xfrm>
        </p:spPr>
        <p:txBody>
          <a:bodyPr/>
          <a:lstStyle/>
          <a:p>
            <a:r>
              <a:rPr lang="en-US" dirty="0"/>
              <a:t>Typical Data Science Pipeline</a:t>
            </a:r>
          </a:p>
        </p:txBody>
      </p:sp>
      <p:pic>
        <p:nvPicPr>
          <p:cNvPr id="6" name="Picture 5">
            <a:extLst>
              <a:ext uri="{FF2B5EF4-FFF2-40B4-BE49-F238E27FC236}">
                <a16:creationId xmlns:a16="http://schemas.microsoft.com/office/drawing/2014/main" id="{1FFFBDD7-0E36-2C4E-B3F6-F30F8519AB77}"/>
              </a:ext>
            </a:extLst>
          </p:cNvPr>
          <p:cNvPicPr>
            <a:picLocks noChangeAspect="1"/>
          </p:cNvPicPr>
          <p:nvPr/>
        </p:nvPicPr>
        <p:blipFill>
          <a:blip r:embed="rId4"/>
          <a:stretch>
            <a:fillRect/>
          </a:stretch>
        </p:blipFill>
        <p:spPr>
          <a:xfrm>
            <a:off x="9572341" y="188765"/>
            <a:ext cx="2406651" cy="2406651"/>
          </a:xfrm>
          <a:prstGeom prst="rect">
            <a:avLst/>
          </a:prstGeom>
        </p:spPr>
      </p:pic>
      <p:sp>
        <p:nvSpPr>
          <p:cNvPr id="4" name="Rounded Rectangle 3"/>
          <p:cNvSpPr/>
          <p:nvPr/>
        </p:nvSpPr>
        <p:spPr>
          <a:xfrm>
            <a:off x="3040503" y="4341917"/>
            <a:ext cx="884225" cy="574268"/>
          </a:xfrm>
          <a:prstGeom prst="roundRect">
            <a:avLst/>
          </a:prstGeom>
          <a:solidFill>
            <a:srgbClr val="FFFFD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Tidy</a:t>
            </a:r>
          </a:p>
        </p:txBody>
      </p:sp>
      <p:sp>
        <p:nvSpPr>
          <p:cNvPr id="5" name="Slide Number Placeholder 4"/>
          <p:cNvSpPr>
            <a:spLocks noGrp="1"/>
          </p:cNvSpPr>
          <p:nvPr>
            <p:ph type="sldNum" idx="12"/>
          </p:nvPr>
        </p:nvSpPr>
        <p:spPr>
          <a:xfrm>
            <a:off x="9291949" y="6467657"/>
            <a:ext cx="2804134" cy="342964"/>
          </a:xfrm>
        </p:spPr>
        <p:txBody>
          <a:bodyPr/>
          <a:lstStyle/>
          <a:p>
            <a:fld id="{00000000-1234-1234-1234-123412341234}" type="slidenum">
              <a:rPr lang="en-US" smtClean="0"/>
              <a:pPr/>
              <a:t>5</a:t>
            </a:fld>
            <a:endParaRPr lang="en-US" dirty="0"/>
          </a:p>
        </p:txBody>
      </p:sp>
      <p:sp>
        <p:nvSpPr>
          <p:cNvPr id="9" name="Rounded Rectangle 8"/>
          <p:cNvSpPr/>
          <p:nvPr/>
        </p:nvSpPr>
        <p:spPr>
          <a:xfrm>
            <a:off x="4420665" y="5043984"/>
            <a:ext cx="1918490" cy="452690"/>
          </a:xfrm>
          <a:prstGeom prst="roundRect">
            <a:avLst/>
          </a:prstGeom>
          <a:solidFill>
            <a:srgbClr val="FFFFD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Transform</a:t>
            </a:r>
          </a:p>
        </p:txBody>
      </p:sp>
    </p:spTree>
    <p:extLst>
      <p:ext uri="{BB962C8B-B14F-4D97-AF65-F5344CB8AC3E}">
        <p14:creationId xmlns:p14="http://schemas.microsoft.com/office/powerpoint/2010/main" val="240428704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06650" y="625065"/>
            <a:ext cx="6249002" cy="777536"/>
          </a:xfrm>
        </p:spPr>
        <p:txBody>
          <a:bodyPr/>
          <a:lstStyle/>
          <a:p>
            <a:r>
              <a:rPr lang="en-US" dirty="0"/>
              <a:t>Shortcut to type %&gt;%</a:t>
            </a:r>
            <a:br>
              <a:rPr lang="en-US" dirty="0"/>
            </a:br>
            <a:endParaRPr lang="en-US" dirty="0"/>
          </a:p>
        </p:txBody>
      </p:sp>
      <p:sp>
        <p:nvSpPr>
          <p:cNvPr id="3"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pic>
        <p:nvPicPr>
          <p:cNvPr id="4" name="Picture 3"/>
          <p:cNvPicPr>
            <a:picLocks noChangeAspect="1"/>
          </p:cNvPicPr>
          <p:nvPr/>
        </p:nvPicPr>
        <p:blipFill>
          <a:blip r:embed="rId4"/>
          <a:stretch>
            <a:fillRect/>
          </a:stretch>
        </p:blipFill>
        <p:spPr>
          <a:xfrm>
            <a:off x="1166648" y="2359572"/>
            <a:ext cx="10457793" cy="2614448"/>
          </a:xfrm>
          <a:prstGeom prst="rect">
            <a:avLst/>
          </a:prstGeom>
        </p:spPr>
      </p:pic>
      <p:sp>
        <p:nvSpPr>
          <p:cNvPr id="5" name="Slide Number Placeholder 4"/>
          <p:cNvSpPr>
            <a:spLocks noGrp="1"/>
          </p:cNvSpPr>
          <p:nvPr>
            <p:ph type="sldNum" idx="12"/>
          </p:nvPr>
        </p:nvSpPr>
        <p:spPr/>
        <p:txBody>
          <a:bodyPr/>
          <a:lstStyle/>
          <a:p>
            <a:fld id="{00000000-1234-1234-1234-123412341234}" type="slidenum">
              <a:rPr lang="en-US" smtClean="0"/>
              <a:pPr/>
              <a:t>50</a:t>
            </a:fld>
            <a:endParaRPr lang="en-US" dirty="0"/>
          </a:p>
        </p:txBody>
      </p:sp>
    </p:spTree>
    <p:extLst>
      <p:ext uri="{BB962C8B-B14F-4D97-AF65-F5344CB8AC3E}">
        <p14:creationId xmlns:p14="http://schemas.microsoft.com/office/powerpoint/2010/main" val="24088904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solidFill>
                  <a:schemeClr val="tx1"/>
                </a:solidFill>
              </a:rPr>
              <a:t>Scene</a:t>
            </a:r>
          </a:p>
        </p:txBody>
      </p:sp>
      <p:sp>
        <p:nvSpPr>
          <p:cNvPr id="3" name="Slide Number Placeholder 2"/>
          <p:cNvSpPr>
            <a:spLocks noGrp="1"/>
          </p:cNvSpPr>
          <p:nvPr>
            <p:ph type="sldNum" idx="12"/>
          </p:nvPr>
        </p:nvSpPr>
        <p:spPr/>
        <p:txBody>
          <a:bodyPr/>
          <a:lstStyle/>
          <a:p>
            <a:fld id="{00000000-1234-1234-1234-123412341234}" type="slidenum">
              <a:rPr lang="en-US" smtClean="0"/>
              <a:pPr/>
              <a:t>51</a:t>
            </a:fld>
            <a:endParaRPr lang="en-US"/>
          </a:p>
        </p:txBody>
      </p:sp>
      <p:pic>
        <p:nvPicPr>
          <p:cNvPr id="1026" name="Picture 2" descr="Doctor looking at watch — Stock Photo © minervastock #11228828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56152" y="1993980"/>
            <a:ext cx="4396148" cy="293506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702023" y="1787505"/>
            <a:ext cx="5545394" cy="3785652"/>
          </a:xfrm>
          <a:prstGeom prst="rect">
            <a:avLst/>
          </a:prstGeom>
          <a:noFill/>
        </p:spPr>
        <p:txBody>
          <a:bodyPr wrap="square" rtlCol="0">
            <a:spAutoFit/>
          </a:bodyPr>
          <a:lstStyle/>
          <a:p>
            <a:r>
              <a:rPr lang="en-US" sz="2400" dirty="0"/>
              <a:t>The PICU would like a word with you because of a recent incident involving a delay in results for a patient who required a AGP</a:t>
            </a:r>
          </a:p>
          <a:p>
            <a:endParaRPr lang="en-US" sz="2400" dirty="0"/>
          </a:p>
          <a:p>
            <a:r>
              <a:rPr lang="en-US" sz="2400" dirty="0"/>
              <a:t>They had to wait over 10 hours before the procedure could begin</a:t>
            </a:r>
          </a:p>
          <a:p>
            <a:endParaRPr lang="en-US" sz="2400" dirty="0"/>
          </a:p>
          <a:p>
            <a:r>
              <a:rPr lang="en-US" sz="2400" dirty="0"/>
              <a:t>You decide to investigate… WITH DATA</a:t>
            </a:r>
          </a:p>
        </p:txBody>
      </p:sp>
    </p:spTree>
    <p:extLst>
      <p:ext uri="{BB962C8B-B14F-4D97-AF65-F5344CB8AC3E}">
        <p14:creationId xmlns:p14="http://schemas.microsoft.com/office/powerpoint/2010/main" val="138143903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52</a:t>
            </a:fld>
            <a:endParaRPr lang="en-US">
              <a:solidFill>
                <a:prstClr val="black">
                  <a:lumMod val="95000"/>
                  <a:lumOff val="5000"/>
                </a:prstClr>
              </a:solidFill>
            </a:endParaRPr>
          </a:p>
        </p:txBody>
      </p:sp>
      <p:sp>
        <p:nvSpPr>
          <p:cNvPr id="2" name="Title 1"/>
          <p:cNvSpPr>
            <a:spLocks noGrp="1"/>
          </p:cNvSpPr>
          <p:nvPr>
            <p:ph type="title"/>
          </p:nvPr>
        </p:nvSpPr>
        <p:spPr/>
        <p:txBody>
          <a:bodyPr/>
          <a:lstStyle/>
          <a:p>
            <a:endParaRPr lang="en-US"/>
          </a:p>
        </p:txBody>
      </p:sp>
      <p:sp>
        <p:nvSpPr>
          <p:cNvPr id="3" name="Text Placeholder 2"/>
          <p:cNvSpPr>
            <a:spLocks noGrp="1"/>
          </p:cNvSpPr>
          <p:nvPr>
            <p:ph type="body" sz="quarter" idx="13"/>
          </p:nvPr>
        </p:nvSpPr>
        <p:spPr/>
        <p:txBody>
          <a:bodyPr/>
          <a:lstStyle/>
          <a:p>
            <a:endParaRPr lang="en-US"/>
          </a:p>
        </p:txBody>
      </p:sp>
      <p:sp>
        <p:nvSpPr>
          <p:cNvPr id="4" name="Freeform 3"/>
          <p:cNvSpPr/>
          <p:nvPr/>
        </p:nvSpPr>
        <p:spPr>
          <a:xfrm>
            <a:off x="0" y="0"/>
            <a:ext cx="12192000" cy="6857518"/>
          </a:xfrm>
          <a:custGeom>
            <a:avLst/>
            <a:gdLst>
              <a:gd name="connsiteX0" fmla="*/ 9692640 w 12192000"/>
              <a:gd name="connsiteY0" fmla="*/ 5694218 h 6857518"/>
              <a:gd name="connsiteX1" fmla="*/ 9692640 w 12192000"/>
              <a:gd name="connsiteY1" fmla="*/ 6321565 h 6857518"/>
              <a:gd name="connsiteX2" fmla="*/ 11813437 w 12192000"/>
              <a:gd name="connsiteY2" fmla="*/ 6321565 h 6857518"/>
              <a:gd name="connsiteX3" fmla="*/ 11813437 w 12192000"/>
              <a:gd name="connsiteY3" fmla="*/ 5694218 h 6857518"/>
              <a:gd name="connsiteX4" fmla="*/ 0 w 12192000"/>
              <a:gd name="connsiteY4" fmla="*/ 0 h 6857518"/>
              <a:gd name="connsiteX5" fmla="*/ 12192000 w 12192000"/>
              <a:gd name="connsiteY5" fmla="*/ 0 h 6857518"/>
              <a:gd name="connsiteX6" fmla="*/ 12192000 w 12192000"/>
              <a:gd name="connsiteY6" fmla="*/ 6857518 h 6857518"/>
              <a:gd name="connsiteX7" fmla="*/ 0 w 12192000"/>
              <a:gd name="connsiteY7" fmla="*/ 6857518 h 6857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7518">
                <a:moveTo>
                  <a:pt x="9692640" y="5694218"/>
                </a:moveTo>
                <a:lnTo>
                  <a:pt x="9692640" y="6321565"/>
                </a:lnTo>
                <a:lnTo>
                  <a:pt x="11813437" y="6321565"/>
                </a:lnTo>
                <a:lnTo>
                  <a:pt x="11813437" y="5694218"/>
                </a:lnTo>
                <a:close/>
                <a:moveTo>
                  <a:pt x="0" y="0"/>
                </a:moveTo>
                <a:lnTo>
                  <a:pt x="12192000" y="0"/>
                </a:lnTo>
                <a:lnTo>
                  <a:pt x="12192000" y="6857518"/>
                </a:lnTo>
                <a:lnTo>
                  <a:pt x="0" y="6857518"/>
                </a:lnTo>
                <a:close/>
              </a:path>
            </a:pathLst>
          </a:cu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5" name="Google Shape;350;p37"/>
          <p:cNvSpPr txBox="1">
            <a:spLocks/>
          </p:cNvSpPr>
          <p:nvPr/>
        </p:nvSpPr>
        <p:spPr>
          <a:xfrm>
            <a:off x="4236720" y="614555"/>
            <a:ext cx="4482737"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400"/>
              <a:buFont typeface="Arial"/>
              <a:buNone/>
              <a:defRPr sz="6600" b="0" i="0" u="none" strike="noStrike" cap="none">
                <a:solidFill>
                  <a:schemeClr val="accent4">
                    <a:lumMod val="75000"/>
                  </a:schemeClr>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10545"/>
            <a:r>
              <a:rPr lang="en-US" dirty="0">
                <a:solidFill>
                  <a:srgbClr val="005493"/>
                </a:solidFill>
                <a:latin typeface="+mj-lt"/>
              </a:rPr>
              <a:t>Your Turn 5</a:t>
            </a:r>
          </a:p>
        </p:txBody>
      </p:sp>
      <p:sp>
        <p:nvSpPr>
          <p:cNvPr id="7" name="Google Shape;351;p37"/>
          <p:cNvSpPr txBox="1"/>
          <p:nvPr/>
        </p:nvSpPr>
        <p:spPr>
          <a:xfrm>
            <a:off x="977462" y="1890818"/>
            <a:ext cx="11014168" cy="2250258"/>
          </a:xfrm>
          <a:prstGeom prst="rect">
            <a:avLst/>
          </a:prstGeom>
          <a:noFill/>
          <a:ln>
            <a:noFill/>
          </a:ln>
        </p:spPr>
        <p:txBody>
          <a:bodyPr spcFirstLastPara="1" wrap="square" lIns="0" tIns="6804" rIns="0" bIns="0" anchor="t" anchorCtr="0">
            <a:noAutofit/>
          </a:bodyPr>
          <a:lstStyle/>
          <a:p>
            <a:pPr marL="6803" marR="2721"/>
            <a:r>
              <a:rPr lang="en-US" sz="3200" dirty="0">
                <a:solidFill>
                  <a:srgbClr val="005493"/>
                </a:solidFill>
                <a:latin typeface="Calibri" panose="020F0502020204030204" pitchFamily="34" charset="0"/>
                <a:ea typeface="Calibri"/>
                <a:cs typeface="Consolas" panose="020B0609020204030204" pitchFamily="49" charset="0"/>
                <a:sym typeface="Calibri"/>
              </a:rPr>
              <a:t>Use %&gt;% to write a sequence of three functions that:</a:t>
            </a:r>
          </a:p>
          <a:p>
            <a:pPr marL="6803" marR="2721"/>
            <a:endParaRPr lang="en-US" sz="2400" dirty="0">
              <a:solidFill>
                <a:srgbClr val="005493"/>
              </a:solidFill>
              <a:latin typeface="Consolas" panose="020B0609020204030204" pitchFamily="49" charset="0"/>
              <a:ea typeface="Calibri"/>
              <a:cs typeface="Consolas" panose="020B0609020204030204" pitchFamily="49" charset="0"/>
              <a:sym typeface="Calibri"/>
            </a:endParaRPr>
          </a:p>
          <a:p>
            <a:pPr marL="6803" marR="2721"/>
            <a:r>
              <a:rPr lang="en-US" sz="2800" dirty="0">
                <a:solidFill>
                  <a:srgbClr val="005493"/>
                </a:solidFill>
                <a:latin typeface="Calibri"/>
                <a:ea typeface="Calibri"/>
                <a:cs typeface="Calibri"/>
                <a:sym typeface="Calibri"/>
              </a:rPr>
              <a:t>1. Filters to tests from the clinic (</a:t>
            </a:r>
            <a:r>
              <a:rPr lang="en-US" sz="2800" b="1" dirty="0" err="1">
                <a:solidFill>
                  <a:srgbClr val="005493"/>
                </a:solidFill>
                <a:latin typeface="Consolas" panose="020B0609020204030204" pitchFamily="49" charset="0"/>
                <a:ea typeface="Calibri"/>
                <a:cs typeface="Calibri"/>
                <a:sym typeface="Calibri"/>
              </a:rPr>
              <a:t>clinic_name</a:t>
            </a:r>
            <a:r>
              <a:rPr lang="en-US" sz="2800" dirty="0">
                <a:solidFill>
                  <a:srgbClr val="005493"/>
                </a:solidFill>
                <a:latin typeface="Calibri"/>
                <a:ea typeface="Calibri"/>
                <a:cs typeface="Calibri"/>
                <a:sym typeface="Calibri"/>
              </a:rPr>
              <a:t>) of "</a:t>
            </a:r>
            <a:r>
              <a:rPr lang="en-US" sz="2800" dirty="0" err="1">
                <a:solidFill>
                  <a:srgbClr val="005493"/>
                </a:solidFill>
                <a:latin typeface="Calibri"/>
                <a:ea typeface="Calibri"/>
                <a:cs typeface="Calibri"/>
                <a:sym typeface="Calibri"/>
              </a:rPr>
              <a:t>picu</a:t>
            </a:r>
            <a:r>
              <a:rPr lang="en-US" sz="2800" dirty="0">
                <a:solidFill>
                  <a:srgbClr val="005493"/>
                </a:solidFill>
                <a:latin typeface="Calibri"/>
                <a:ea typeface="Calibri"/>
                <a:cs typeface="Calibri"/>
                <a:sym typeface="Calibri"/>
              </a:rPr>
              <a:t>"</a:t>
            </a:r>
          </a:p>
          <a:p>
            <a:pPr marL="6803" marR="2721"/>
            <a:r>
              <a:rPr lang="en-US" sz="2800" dirty="0">
                <a:solidFill>
                  <a:srgbClr val="005493"/>
                </a:solidFill>
                <a:latin typeface="Calibri"/>
                <a:ea typeface="Calibri"/>
                <a:cs typeface="Calibri"/>
                <a:sym typeface="Calibri"/>
              </a:rPr>
              <a:t>2. Selects the column with the receive to verify turnaround time (</a:t>
            </a:r>
            <a:r>
              <a:rPr lang="en-US" sz="2800" b="1" dirty="0" err="1">
                <a:solidFill>
                  <a:srgbClr val="005493"/>
                </a:solidFill>
                <a:latin typeface="Consolas" panose="020B0609020204030204" pitchFamily="49" charset="0"/>
                <a:ea typeface="Calibri"/>
                <a:cs typeface="Calibri"/>
                <a:sym typeface="Calibri"/>
              </a:rPr>
              <a:t>rec_ver_tat</a:t>
            </a:r>
            <a:r>
              <a:rPr lang="en-US" sz="2800" dirty="0">
                <a:solidFill>
                  <a:srgbClr val="005493"/>
                </a:solidFill>
                <a:latin typeface="Calibri"/>
                <a:ea typeface="Calibri"/>
                <a:cs typeface="Calibri"/>
                <a:sym typeface="Calibri"/>
              </a:rPr>
              <a:t>)</a:t>
            </a:r>
            <a:r>
              <a:rPr lang="en-US" sz="2800" b="1" dirty="0">
                <a:solidFill>
                  <a:srgbClr val="005493"/>
                </a:solidFill>
                <a:latin typeface="Calibri"/>
                <a:ea typeface="Calibri"/>
                <a:cs typeface="Calibri"/>
                <a:sym typeface="Calibri"/>
              </a:rPr>
              <a:t> </a:t>
            </a:r>
            <a:r>
              <a:rPr lang="en-US" sz="2800" dirty="0">
                <a:solidFill>
                  <a:srgbClr val="005493"/>
                </a:solidFill>
                <a:latin typeface="Calibri"/>
                <a:ea typeface="Calibri"/>
                <a:cs typeface="Calibri"/>
                <a:sym typeface="Calibri"/>
              </a:rPr>
              <a:t>as well as the day from start of the pandemic (</a:t>
            </a:r>
            <a:r>
              <a:rPr lang="en-US" sz="2800" b="1" dirty="0" err="1">
                <a:solidFill>
                  <a:srgbClr val="005493"/>
                </a:solidFill>
                <a:latin typeface="Consolas" panose="020B0609020204030204" pitchFamily="49" charset="0"/>
                <a:ea typeface="Calibri"/>
                <a:cs typeface="Calibri"/>
                <a:sym typeface="Calibri"/>
              </a:rPr>
              <a:t>pan_day</a:t>
            </a:r>
            <a:r>
              <a:rPr lang="en-US" sz="2800" dirty="0">
                <a:solidFill>
                  <a:srgbClr val="005493"/>
                </a:solidFill>
                <a:latin typeface="Calibri"/>
                <a:ea typeface="Calibri"/>
                <a:cs typeface="Calibri"/>
                <a:sym typeface="Calibri"/>
              </a:rPr>
              <a:t>)</a:t>
            </a:r>
          </a:p>
          <a:p>
            <a:pPr marL="6803" marR="2721"/>
            <a:r>
              <a:rPr lang="en-US" sz="2800" dirty="0">
                <a:solidFill>
                  <a:srgbClr val="005493"/>
                </a:solidFill>
                <a:latin typeface="Calibri"/>
                <a:ea typeface="Calibri"/>
                <a:cs typeface="Calibri"/>
                <a:sym typeface="Calibri"/>
              </a:rPr>
              <a:t>3. Arrange the `</a:t>
            </a:r>
            <a:r>
              <a:rPr lang="en-US" sz="2800" b="1" dirty="0">
                <a:solidFill>
                  <a:srgbClr val="005493"/>
                </a:solidFill>
                <a:latin typeface="Calibri"/>
                <a:ea typeface="Calibri"/>
                <a:cs typeface="Calibri"/>
                <a:sym typeface="Calibri"/>
              </a:rPr>
              <a:t> </a:t>
            </a:r>
            <a:r>
              <a:rPr lang="en-US" sz="2800" b="1" dirty="0" err="1">
                <a:solidFill>
                  <a:srgbClr val="005493"/>
                </a:solidFill>
                <a:latin typeface="Consolas" panose="020B0609020204030204" pitchFamily="49" charset="0"/>
                <a:ea typeface="Calibri"/>
                <a:cs typeface="Calibri"/>
                <a:sym typeface="Calibri"/>
              </a:rPr>
              <a:t>pan_day</a:t>
            </a:r>
            <a:r>
              <a:rPr lang="en-US" sz="2800" b="1" dirty="0">
                <a:solidFill>
                  <a:srgbClr val="005493"/>
                </a:solidFill>
                <a:latin typeface="Calibri"/>
                <a:ea typeface="Calibri"/>
                <a:cs typeface="Calibri"/>
                <a:sym typeface="Calibri"/>
              </a:rPr>
              <a:t> ` </a:t>
            </a:r>
            <a:r>
              <a:rPr lang="en-US" sz="2800" dirty="0">
                <a:solidFill>
                  <a:srgbClr val="005493"/>
                </a:solidFill>
                <a:latin typeface="Calibri"/>
                <a:ea typeface="Calibri"/>
                <a:cs typeface="Calibri"/>
                <a:sym typeface="Calibri"/>
              </a:rPr>
              <a:t>from highest to lowest</a:t>
            </a:r>
          </a:p>
          <a:p>
            <a:pPr marL="6803" marR="2721"/>
            <a:endParaRPr lang="en-US" sz="2400" dirty="0">
              <a:solidFill>
                <a:srgbClr val="005493"/>
              </a:solidFill>
              <a:latin typeface="Consolas" panose="020B0609020204030204" pitchFamily="49" charset="0"/>
              <a:ea typeface="Calibri"/>
              <a:cs typeface="Consolas" panose="020B0609020204030204" pitchFamily="49" charset="0"/>
              <a:sym typeface="Calibri"/>
            </a:endParaRPr>
          </a:p>
          <a:p>
            <a:pPr marL="6803" marR="2721"/>
            <a:endParaRPr lang="en-US" sz="2400" dirty="0">
              <a:solidFill>
                <a:srgbClr val="005493"/>
              </a:solidFill>
              <a:latin typeface="Consolas" panose="020B0609020204030204" pitchFamily="49" charset="0"/>
              <a:ea typeface="Calibri"/>
              <a:cs typeface="Consolas" panose="020B0609020204030204" pitchFamily="49" charset="0"/>
              <a:sym typeface="Calibri"/>
            </a:endParaRPr>
          </a:p>
        </p:txBody>
      </p:sp>
      <p:sp>
        <p:nvSpPr>
          <p:cNvPr id="8" name="TextBox 7"/>
          <p:cNvSpPr txBox="1"/>
          <p:nvPr/>
        </p:nvSpPr>
        <p:spPr>
          <a:xfrm>
            <a:off x="977462" y="4905565"/>
            <a:ext cx="8292662" cy="1138773"/>
          </a:xfrm>
          <a:prstGeom prst="rect">
            <a:avLst/>
          </a:prstGeom>
          <a:noFill/>
        </p:spPr>
        <p:txBody>
          <a:bodyPr wrap="square" rtlCol="0">
            <a:spAutoFit/>
          </a:bodyPr>
          <a:lstStyle/>
          <a:p>
            <a:pPr>
              <a:spcAft>
                <a:spcPts val="600"/>
              </a:spcAft>
            </a:pPr>
            <a:r>
              <a:rPr lang="en-US" sz="2800" dirty="0">
                <a:solidFill>
                  <a:srgbClr val="005493"/>
                </a:solidFill>
                <a:latin typeface="Calibri"/>
                <a:ea typeface="Calibri"/>
                <a:cs typeface="Calibri"/>
                <a:sym typeface="Calibri"/>
              </a:rPr>
              <a:t>Using &lt;-, assign the result to a new variable, call it whatever you want.</a:t>
            </a:r>
          </a:p>
          <a:p>
            <a:endParaRPr lang="en-US" sz="700" dirty="0"/>
          </a:p>
        </p:txBody>
      </p:sp>
    </p:spTree>
    <p:extLst>
      <p:ext uri="{BB962C8B-B14F-4D97-AF65-F5344CB8AC3E}">
        <p14:creationId xmlns:p14="http://schemas.microsoft.com/office/powerpoint/2010/main" val="109409656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18"/>
          <p:cNvSpPr txBox="1">
            <a:spLocks noGrp="1"/>
          </p:cNvSpPr>
          <p:nvPr>
            <p:ph type="title"/>
          </p:nvPr>
        </p:nvSpPr>
        <p:spPr>
          <a:xfrm>
            <a:off x="3743741" y="245005"/>
            <a:ext cx="4704518" cy="777536"/>
          </a:xfrm>
          <a:prstGeom prst="rect">
            <a:avLst/>
          </a:prstGeom>
          <a:noFill/>
          <a:ln>
            <a:noFill/>
          </a:ln>
        </p:spPr>
        <p:txBody>
          <a:bodyPr spcFirstLastPara="1" wrap="square" lIns="0" tIns="6455" rIns="0" bIns="0" anchor="t" anchorCtr="0">
            <a:noAutofit/>
          </a:bodyPr>
          <a:lstStyle/>
          <a:p>
            <a:pPr marL="6803"/>
            <a:r>
              <a:rPr lang="en-US" sz="5400" dirty="0">
                <a:solidFill>
                  <a:srgbClr val="000000"/>
                </a:solidFill>
              </a:rPr>
              <a:t>Isolating data</a:t>
            </a:r>
            <a:endParaRPr sz="5400" dirty="0"/>
          </a:p>
        </p:txBody>
      </p:sp>
      <p:graphicFrame>
        <p:nvGraphicFramePr>
          <p:cNvPr id="147" name="Google Shape;147;p18"/>
          <p:cNvGraphicFramePr/>
          <p:nvPr>
            <p:extLst>
              <p:ext uri="{D42A27DB-BD31-4B8C-83A1-F6EECF244321}">
                <p14:modId xmlns:p14="http://schemas.microsoft.com/office/powerpoint/2010/main" val="3900311438"/>
              </p:ext>
            </p:extLst>
          </p:nvPr>
        </p:nvGraphicFramePr>
        <p:xfrm>
          <a:off x="1150478" y="1730364"/>
          <a:ext cx="1046024" cy="968156"/>
        </p:xfrm>
        <a:graphic>
          <a:graphicData uri="http://schemas.openxmlformats.org/drawingml/2006/table">
            <a:tbl>
              <a:tblPr firstRow="1" bandRow="1">
                <a:noFill/>
                <a:tableStyleId>{809C1C93-8995-4D9E-87C8-A8817AF97DB9}</a:tableStyleId>
              </a:tblPr>
              <a:tblGrid>
                <a:gridCol w="209210">
                  <a:extLst>
                    <a:ext uri="{9D8B030D-6E8A-4147-A177-3AD203B41FA5}">
                      <a16:colId xmlns:a16="http://schemas.microsoft.com/office/drawing/2014/main" val="20000"/>
                    </a:ext>
                  </a:extLst>
                </a:gridCol>
                <a:gridCol w="197908">
                  <a:extLst>
                    <a:ext uri="{9D8B030D-6E8A-4147-A177-3AD203B41FA5}">
                      <a16:colId xmlns:a16="http://schemas.microsoft.com/office/drawing/2014/main" val="20001"/>
                    </a:ext>
                  </a:extLst>
                </a:gridCol>
                <a:gridCol w="286473">
                  <a:extLst>
                    <a:ext uri="{9D8B030D-6E8A-4147-A177-3AD203B41FA5}">
                      <a16:colId xmlns:a16="http://schemas.microsoft.com/office/drawing/2014/main" val="20002"/>
                    </a:ext>
                  </a:extLst>
                </a:gridCol>
                <a:gridCol w="352433">
                  <a:extLst>
                    <a:ext uri="{9D8B030D-6E8A-4147-A177-3AD203B41FA5}">
                      <a16:colId xmlns:a16="http://schemas.microsoft.com/office/drawing/2014/main" val="20003"/>
                    </a:ext>
                  </a:extLst>
                </a:gridCol>
              </a:tblGrid>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3"/>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5"/>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graphicFrame>
        <p:nvGraphicFramePr>
          <p:cNvPr id="148" name="Google Shape;148;p18"/>
          <p:cNvGraphicFramePr/>
          <p:nvPr>
            <p:extLst>
              <p:ext uri="{D42A27DB-BD31-4B8C-83A1-F6EECF244321}">
                <p14:modId xmlns:p14="http://schemas.microsoft.com/office/powerpoint/2010/main" val="3074198044"/>
              </p:ext>
            </p:extLst>
          </p:nvPr>
        </p:nvGraphicFramePr>
        <p:xfrm>
          <a:off x="2795045" y="1758052"/>
          <a:ext cx="603200" cy="968156"/>
        </p:xfrm>
        <a:graphic>
          <a:graphicData uri="http://schemas.openxmlformats.org/drawingml/2006/table">
            <a:tbl>
              <a:tblPr firstRow="1" bandRow="1">
                <a:noFill/>
                <a:tableStyleId>{809C1C93-8995-4D9E-87C8-A8817AF97DB9}</a:tableStyleId>
              </a:tblPr>
              <a:tblGrid>
                <a:gridCol w="296502">
                  <a:extLst>
                    <a:ext uri="{9D8B030D-6E8A-4147-A177-3AD203B41FA5}">
                      <a16:colId xmlns:a16="http://schemas.microsoft.com/office/drawing/2014/main" val="20000"/>
                    </a:ext>
                  </a:extLst>
                </a:gridCol>
                <a:gridCol w="306698">
                  <a:extLst>
                    <a:ext uri="{9D8B030D-6E8A-4147-A177-3AD203B41FA5}">
                      <a16:colId xmlns:a16="http://schemas.microsoft.com/office/drawing/2014/main" val="20001"/>
                    </a:ext>
                  </a:extLst>
                </a:gridCol>
              </a:tblGrid>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extLst>
                  <a:ext uri="{0D108BD9-81ED-4DB2-BD59-A6C34878D82A}">
                    <a16:rowId xmlns:a16="http://schemas.microsoft.com/office/drawing/2014/main" val="10000"/>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1"/>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2"/>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3"/>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4"/>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5"/>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6"/>
                  </a:ext>
                </a:extLst>
              </a:tr>
            </a:tbl>
          </a:graphicData>
        </a:graphic>
      </p:graphicFrame>
      <p:graphicFrame>
        <p:nvGraphicFramePr>
          <p:cNvPr id="150" name="Google Shape;150;p18"/>
          <p:cNvGraphicFramePr/>
          <p:nvPr>
            <p:extLst>
              <p:ext uri="{D42A27DB-BD31-4B8C-83A1-F6EECF244321}">
                <p14:modId xmlns:p14="http://schemas.microsoft.com/office/powerpoint/2010/main" val="397847915"/>
              </p:ext>
            </p:extLst>
          </p:nvPr>
        </p:nvGraphicFramePr>
        <p:xfrm>
          <a:off x="2770556" y="4118015"/>
          <a:ext cx="1046024" cy="947968"/>
        </p:xfrm>
        <a:graphic>
          <a:graphicData uri="http://schemas.openxmlformats.org/drawingml/2006/table">
            <a:tbl>
              <a:tblPr firstRow="1" bandRow="1">
                <a:noFill/>
                <a:tableStyleId>{809C1C93-8995-4D9E-87C8-A8817AF97DB9}</a:tableStyleId>
              </a:tblPr>
              <a:tblGrid>
                <a:gridCol w="261506">
                  <a:extLst>
                    <a:ext uri="{9D8B030D-6E8A-4147-A177-3AD203B41FA5}">
                      <a16:colId xmlns:a16="http://schemas.microsoft.com/office/drawing/2014/main" val="20000"/>
                    </a:ext>
                  </a:extLst>
                </a:gridCol>
                <a:gridCol w="261506">
                  <a:extLst>
                    <a:ext uri="{9D8B030D-6E8A-4147-A177-3AD203B41FA5}">
                      <a16:colId xmlns:a16="http://schemas.microsoft.com/office/drawing/2014/main" val="20001"/>
                    </a:ext>
                  </a:extLst>
                </a:gridCol>
                <a:gridCol w="261506">
                  <a:extLst>
                    <a:ext uri="{9D8B030D-6E8A-4147-A177-3AD203B41FA5}">
                      <a16:colId xmlns:a16="http://schemas.microsoft.com/office/drawing/2014/main" val="20002"/>
                    </a:ext>
                  </a:extLst>
                </a:gridCol>
                <a:gridCol w="261506">
                  <a:extLst>
                    <a:ext uri="{9D8B030D-6E8A-4147-A177-3AD203B41FA5}">
                      <a16:colId xmlns:a16="http://schemas.microsoft.com/office/drawing/2014/main" val="20003"/>
                    </a:ext>
                  </a:extLst>
                </a:gridCol>
              </a:tblGrid>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extLst>
                  <a:ext uri="{0D108BD9-81ED-4DB2-BD59-A6C34878D82A}">
                    <a16:rowId xmlns:a16="http://schemas.microsoft.com/office/drawing/2014/main" val="10001"/>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extLst>
                  <a:ext uri="{0D108BD9-81ED-4DB2-BD59-A6C34878D82A}">
                    <a16:rowId xmlns:a16="http://schemas.microsoft.com/office/drawing/2014/main" val="10002"/>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extLst>
                  <a:ext uri="{0D108BD9-81ED-4DB2-BD59-A6C34878D82A}">
                    <a16:rowId xmlns:a16="http://schemas.microsoft.com/office/drawing/2014/main" val="10003"/>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extLst>
                  <a:ext uri="{0D108BD9-81ED-4DB2-BD59-A6C34878D82A}">
                    <a16:rowId xmlns:a16="http://schemas.microsoft.com/office/drawing/2014/main" val="10004"/>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extLst>
                  <a:ext uri="{0D108BD9-81ED-4DB2-BD59-A6C34878D82A}">
                    <a16:rowId xmlns:a16="http://schemas.microsoft.com/office/drawing/2014/main" val="10005"/>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extLst>
                  <a:ext uri="{0D108BD9-81ED-4DB2-BD59-A6C34878D82A}">
                    <a16:rowId xmlns:a16="http://schemas.microsoft.com/office/drawing/2014/main" val="10006"/>
                  </a:ext>
                </a:extLst>
              </a:tr>
            </a:tbl>
          </a:graphicData>
        </a:graphic>
      </p:graphicFrame>
      <p:graphicFrame>
        <p:nvGraphicFramePr>
          <p:cNvPr id="151" name="Google Shape;151;p18"/>
          <p:cNvGraphicFramePr/>
          <p:nvPr>
            <p:extLst>
              <p:ext uri="{D42A27DB-BD31-4B8C-83A1-F6EECF244321}">
                <p14:modId xmlns:p14="http://schemas.microsoft.com/office/powerpoint/2010/main" val="772127057"/>
              </p:ext>
            </p:extLst>
          </p:nvPr>
        </p:nvGraphicFramePr>
        <p:xfrm>
          <a:off x="1150478" y="4118015"/>
          <a:ext cx="1046024" cy="947968"/>
        </p:xfrm>
        <a:graphic>
          <a:graphicData uri="http://schemas.openxmlformats.org/drawingml/2006/table">
            <a:tbl>
              <a:tblPr firstRow="1" bandRow="1">
                <a:noFill/>
                <a:tableStyleId>{809C1C93-8995-4D9E-87C8-A8817AF97DB9}</a:tableStyleId>
              </a:tblPr>
              <a:tblGrid>
                <a:gridCol w="261506">
                  <a:extLst>
                    <a:ext uri="{9D8B030D-6E8A-4147-A177-3AD203B41FA5}">
                      <a16:colId xmlns:a16="http://schemas.microsoft.com/office/drawing/2014/main" val="20000"/>
                    </a:ext>
                  </a:extLst>
                </a:gridCol>
                <a:gridCol w="261506">
                  <a:extLst>
                    <a:ext uri="{9D8B030D-6E8A-4147-A177-3AD203B41FA5}">
                      <a16:colId xmlns:a16="http://schemas.microsoft.com/office/drawing/2014/main" val="20001"/>
                    </a:ext>
                  </a:extLst>
                </a:gridCol>
                <a:gridCol w="261506">
                  <a:extLst>
                    <a:ext uri="{9D8B030D-6E8A-4147-A177-3AD203B41FA5}">
                      <a16:colId xmlns:a16="http://schemas.microsoft.com/office/drawing/2014/main" val="20002"/>
                    </a:ext>
                  </a:extLst>
                </a:gridCol>
                <a:gridCol w="261506">
                  <a:extLst>
                    <a:ext uri="{9D8B030D-6E8A-4147-A177-3AD203B41FA5}">
                      <a16:colId xmlns:a16="http://schemas.microsoft.com/office/drawing/2014/main" val="20003"/>
                    </a:ext>
                  </a:extLst>
                </a:gridCol>
              </a:tblGrid>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extLst>
                  <a:ext uri="{0D108BD9-81ED-4DB2-BD59-A6C34878D82A}">
                    <a16:rowId xmlns:a16="http://schemas.microsoft.com/office/drawing/2014/main" val="10001"/>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extLst>
                  <a:ext uri="{0D108BD9-81ED-4DB2-BD59-A6C34878D82A}">
                    <a16:rowId xmlns:a16="http://schemas.microsoft.com/office/drawing/2014/main" val="10002"/>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extLst>
                  <a:ext uri="{0D108BD9-81ED-4DB2-BD59-A6C34878D82A}">
                    <a16:rowId xmlns:a16="http://schemas.microsoft.com/office/drawing/2014/main" val="10003"/>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extLst>
                  <a:ext uri="{0D108BD9-81ED-4DB2-BD59-A6C34878D82A}">
                    <a16:rowId xmlns:a16="http://schemas.microsoft.com/office/drawing/2014/main" val="10004"/>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extLst>
                  <a:ext uri="{0D108BD9-81ED-4DB2-BD59-A6C34878D82A}">
                    <a16:rowId xmlns:a16="http://schemas.microsoft.com/office/drawing/2014/main" val="10005"/>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extLst>
                  <a:ext uri="{0D108BD9-81ED-4DB2-BD59-A6C34878D82A}">
                    <a16:rowId xmlns:a16="http://schemas.microsoft.com/office/drawing/2014/main" val="10006"/>
                  </a:ext>
                </a:extLst>
              </a:tr>
            </a:tbl>
          </a:graphicData>
        </a:graphic>
      </p:graphicFrame>
      <p:sp>
        <p:nvSpPr>
          <p:cNvPr id="152" name="Google Shape;152;p18"/>
          <p:cNvSpPr/>
          <p:nvPr/>
        </p:nvSpPr>
        <p:spPr>
          <a:xfrm>
            <a:off x="2332431" y="4224017"/>
            <a:ext cx="326685" cy="211347"/>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53" name="Google Shape;153;p18"/>
          <p:cNvSpPr txBox="1"/>
          <p:nvPr/>
        </p:nvSpPr>
        <p:spPr>
          <a:xfrm>
            <a:off x="4187608" y="1789222"/>
            <a:ext cx="7111013" cy="2307696"/>
          </a:xfrm>
          <a:prstGeom prst="rect">
            <a:avLst/>
          </a:prstGeom>
          <a:noFill/>
          <a:ln>
            <a:noFill/>
          </a:ln>
        </p:spPr>
        <p:txBody>
          <a:bodyPr spcFirstLastPara="1" wrap="square" lIns="0" tIns="8156" rIns="0" bIns="0" anchor="t" anchorCtr="0">
            <a:noAutofit/>
          </a:bodyPr>
          <a:lstStyle/>
          <a:p>
            <a:pPr marL="6803"/>
            <a:r>
              <a:rPr lang="en-US" sz="4000" dirty="0">
                <a:latin typeface="Calibri"/>
                <a:ea typeface="Calibri"/>
                <a:cs typeface="Calibri"/>
                <a:sym typeface="Calibri"/>
              </a:rPr>
              <a:t>Extract variables with </a:t>
            </a:r>
            <a:r>
              <a:rPr lang="en-US" sz="4000" b="1" dirty="0">
                <a:solidFill>
                  <a:srgbClr val="0365C0"/>
                </a:solidFill>
                <a:latin typeface="Trebuchet MS"/>
                <a:ea typeface="Trebuchet MS"/>
                <a:cs typeface="Trebuchet MS"/>
                <a:sym typeface="Trebuchet MS"/>
              </a:rPr>
              <a:t>select()</a:t>
            </a:r>
            <a:endParaRPr sz="4000" dirty="0">
              <a:latin typeface="Trebuchet MS"/>
              <a:ea typeface="Trebuchet MS"/>
              <a:cs typeface="Trebuchet MS"/>
              <a:sym typeface="Trebuchet MS"/>
            </a:endParaRPr>
          </a:p>
          <a:p>
            <a:pPr>
              <a:spcBef>
                <a:spcPts val="16"/>
              </a:spcBef>
            </a:pPr>
            <a:endParaRPr sz="4000" dirty="0">
              <a:latin typeface="Times New Roman"/>
              <a:ea typeface="Times New Roman"/>
              <a:cs typeface="Times New Roman"/>
              <a:sym typeface="Times New Roman"/>
            </a:endParaRPr>
          </a:p>
          <a:p>
            <a:pPr marL="6803"/>
            <a:r>
              <a:rPr lang="en-US" sz="4000" dirty="0">
                <a:latin typeface="Calibri"/>
                <a:ea typeface="Calibri"/>
                <a:cs typeface="Calibri"/>
                <a:sym typeface="Calibri"/>
              </a:rPr>
              <a:t>Extract rows with </a:t>
            </a:r>
            <a:r>
              <a:rPr lang="en-US" sz="4000" b="1" dirty="0">
                <a:solidFill>
                  <a:srgbClr val="0365C0"/>
                </a:solidFill>
                <a:latin typeface="Trebuchet MS"/>
                <a:ea typeface="Trebuchet MS"/>
                <a:cs typeface="Trebuchet MS"/>
                <a:sym typeface="Trebuchet MS"/>
              </a:rPr>
              <a:t>filter()</a:t>
            </a:r>
            <a:endParaRPr sz="4000" dirty="0">
              <a:latin typeface="Trebuchet MS"/>
              <a:ea typeface="Trebuchet MS"/>
              <a:cs typeface="Trebuchet MS"/>
              <a:sym typeface="Trebuchet MS"/>
            </a:endParaRPr>
          </a:p>
          <a:p>
            <a:endParaRPr sz="4000" dirty="0">
              <a:latin typeface="Times New Roman"/>
              <a:ea typeface="Times New Roman"/>
              <a:cs typeface="Times New Roman"/>
              <a:sym typeface="Times New Roman"/>
            </a:endParaRPr>
          </a:p>
          <a:p>
            <a:pPr marL="6803"/>
            <a:r>
              <a:rPr lang="en-US" sz="4000" dirty="0">
                <a:latin typeface="Calibri"/>
                <a:ea typeface="Calibri"/>
                <a:cs typeface="Calibri"/>
                <a:sym typeface="Calibri"/>
              </a:rPr>
              <a:t>Arrange rows, with </a:t>
            </a:r>
            <a:r>
              <a:rPr lang="en-US" sz="4000" b="1" dirty="0">
                <a:solidFill>
                  <a:srgbClr val="0365C0"/>
                </a:solidFill>
                <a:latin typeface="Trebuchet MS"/>
                <a:ea typeface="Trebuchet MS"/>
                <a:cs typeface="Trebuchet MS"/>
                <a:sym typeface="Trebuchet MS"/>
              </a:rPr>
              <a:t>arrange()</a:t>
            </a:r>
            <a:r>
              <a:rPr lang="en-US" sz="4000" dirty="0">
                <a:latin typeface="Calibri"/>
                <a:ea typeface="Calibri"/>
                <a:cs typeface="Calibri"/>
                <a:sym typeface="Calibri"/>
              </a:rPr>
              <a:t>.</a:t>
            </a:r>
            <a:endParaRPr sz="4000" dirty="0">
              <a:latin typeface="Calibri"/>
              <a:ea typeface="Calibri"/>
              <a:cs typeface="Calibri"/>
              <a:sym typeface="Calibri"/>
            </a:endParaRPr>
          </a:p>
        </p:txBody>
      </p:sp>
      <p:graphicFrame>
        <p:nvGraphicFramePr>
          <p:cNvPr id="154" name="Google Shape;154;p18"/>
          <p:cNvGraphicFramePr/>
          <p:nvPr>
            <p:extLst>
              <p:ext uri="{D42A27DB-BD31-4B8C-83A1-F6EECF244321}">
                <p14:modId xmlns:p14="http://schemas.microsoft.com/office/powerpoint/2010/main" val="2559618651"/>
              </p:ext>
            </p:extLst>
          </p:nvPr>
        </p:nvGraphicFramePr>
        <p:xfrm>
          <a:off x="1150479" y="2927483"/>
          <a:ext cx="1046024" cy="968156"/>
        </p:xfrm>
        <a:graphic>
          <a:graphicData uri="http://schemas.openxmlformats.org/drawingml/2006/table">
            <a:tbl>
              <a:tblPr firstRow="1" bandRow="1">
                <a:noFill/>
                <a:tableStyleId>{809C1C93-8995-4D9E-87C8-A8817AF97DB9}</a:tableStyleId>
              </a:tblPr>
              <a:tblGrid>
                <a:gridCol w="209210">
                  <a:extLst>
                    <a:ext uri="{9D8B030D-6E8A-4147-A177-3AD203B41FA5}">
                      <a16:colId xmlns:a16="http://schemas.microsoft.com/office/drawing/2014/main" val="20000"/>
                    </a:ext>
                  </a:extLst>
                </a:gridCol>
                <a:gridCol w="197908">
                  <a:extLst>
                    <a:ext uri="{9D8B030D-6E8A-4147-A177-3AD203B41FA5}">
                      <a16:colId xmlns:a16="http://schemas.microsoft.com/office/drawing/2014/main" val="20001"/>
                    </a:ext>
                  </a:extLst>
                </a:gridCol>
                <a:gridCol w="286473">
                  <a:extLst>
                    <a:ext uri="{9D8B030D-6E8A-4147-A177-3AD203B41FA5}">
                      <a16:colId xmlns:a16="http://schemas.microsoft.com/office/drawing/2014/main" val="20002"/>
                    </a:ext>
                  </a:extLst>
                </a:gridCol>
                <a:gridCol w="352433">
                  <a:extLst>
                    <a:ext uri="{9D8B030D-6E8A-4147-A177-3AD203B41FA5}">
                      <a16:colId xmlns:a16="http://schemas.microsoft.com/office/drawing/2014/main" val="20003"/>
                    </a:ext>
                  </a:extLst>
                </a:gridCol>
              </a:tblGrid>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3"/>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5"/>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graphicFrame>
        <p:nvGraphicFramePr>
          <p:cNvPr id="156" name="Google Shape;156;p18"/>
          <p:cNvGraphicFramePr/>
          <p:nvPr>
            <p:extLst>
              <p:ext uri="{D42A27DB-BD31-4B8C-83A1-F6EECF244321}">
                <p14:modId xmlns:p14="http://schemas.microsoft.com/office/powerpoint/2010/main" val="2511783731"/>
              </p:ext>
            </p:extLst>
          </p:nvPr>
        </p:nvGraphicFramePr>
        <p:xfrm>
          <a:off x="2773115" y="2927483"/>
          <a:ext cx="1046024" cy="402120"/>
        </p:xfrm>
        <a:graphic>
          <a:graphicData uri="http://schemas.openxmlformats.org/drawingml/2006/table">
            <a:tbl>
              <a:tblPr firstRow="1" bandRow="1">
                <a:noFill/>
                <a:tableStyleId>{809C1C93-8995-4D9E-87C8-A8817AF97DB9}</a:tableStyleId>
              </a:tblPr>
              <a:tblGrid>
                <a:gridCol w="209210">
                  <a:extLst>
                    <a:ext uri="{9D8B030D-6E8A-4147-A177-3AD203B41FA5}">
                      <a16:colId xmlns:a16="http://schemas.microsoft.com/office/drawing/2014/main" val="20000"/>
                    </a:ext>
                  </a:extLst>
                </a:gridCol>
                <a:gridCol w="197908">
                  <a:extLst>
                    <a:ext uri="{9D8B030D-6E8A-4147-A177-3AD203B41FA5}">
                      <a16:colId xmlns:a16="http://schemas.microsoft.com/office/drawing/2014/main" val="20001"/>
                    </a:ext>
                  </a:extLst>
                </a:gridCol>
                <a:gridCol w="286473">
                  <a:extLst>
                    <a:ext uri="{9D8B030D-6E8A-4147-A177-3AD203B41FA5}">
                      <a16:colId xmlns:a16="http://schemas.microsoft.com/office/drawing/2014/main" val="20002"/>
                    </a:ext>
                  </a:extLst>
                </a:gridCol>
                <a:gridCol w="352433">
                  <a:extLst>
                    <a:ext uri="{9D8B030D-6E8A-4147-A177-3AD203B41FA5}">
                      <a16:colId xmlns:a16="http://schemas.microsoft.com/office/drawing/2014/main" val="20003"/>
                    </a:ext>
                  </a:extLst>
                </a:gridCol>
              </a:tblGrid>
              <a:tr h="134040">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134040">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1"/>
                  </a:ext>
                </a:extLst>
              </a:tr>
              <a:tr h="134040">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2"/>
                  </a:ext>
                </a:extLst>
              </a:tr>
            </a:tbl>
          </a:graphicData>
        </a:graphic>
      </p:graphicFrame>
      <p:sp>
        <p:nvSpPr>
          <p:cNvPr id="14" name="Google Shape;46;p7"/>
          <p:cNvSpPr>
            <a:spLocks noChangeAspect="1"/>
          </p:cNvSpPr>
          <p:nvPr/>
        </p:nvSpPr>
        <p:spPr>
          <a:xfrm>
            <a:off x="11152671" y="5805616"/>
            <a:ext cx="776274" cy="835671"/>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endParaRPr sz="964"/>
          </a:p>
        </p:txBody>
      </p:sp>
      <p:sp>
        <p:nvSpPr>
          <p:cNvPr id="16" name="Google Shape;152;p18"/>
          <p:cNvSpPr/>
          <p:nvPr/>
        </p:nvSpPr>
        <p:spPr>
          <a:xfrm>
            <a:off x="2321466" y="3022869"/>
            <a:ext cx="326685" cy="211347"/>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7" name="Google Shape;152;p18"/>
          <p:cNvSpPr/>
          <p:nvPr/>
        </p:nvSpPr>
        <p:spPr>
          <a:xfrm>
            <a:off x="2332431" y="2108768"/>
            <a:ext cx="326685" cy="211347"/>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 name="Slide Number Placeholder 1"/>
          <p:cNvSpPr>
            <a:spLocks noGrp="1"/>
          </p:cNvSpPr>
          <p:nvPr>
            <p:ph type="sldNum" idx="12"/>
          </p:nvPr>
        </p:nvSpPr>
        <p:spPr/>
        <p:txBody>
          <a:bodyPr/>
          <a:lstStyle/>
          <a:p>
            <a:fld id="{00000000-1234-1234-1234-123412341234}" type="slidenum">
              <a:rPr lang="en-US" smtClean="0"/>
              <a:pPr/>
              <a:t>53</a:t>
            </a:fld>
            <a:endParaRPr lang="en-US"/>
          </a:p>
        </p:txBody>
      </p:sp>
    </p:spTree>
    <p:extLst>
      <p:ext uri="{BB962C8B-B14F-4D97-AF65-F5344CB8AC3E}">
        <p14:creationId xmlns:p14="http://schemas.microsoft.com/office/powerpoint/2010/main" val="358953954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6600" dirty="0">
                <a:solidFill>
                  <a:schemeClr val="tx1">
                    <a:lumMod val="75000"/>
                    <a:lumOff val="25000"/>
                  </a:schemeClr>
                </a:solidFill>
              </a:rPr>
              <a:t>Deriving Data</a:t>
            </a:r>
          </a:p>
        </p:txBody>
      </p:sp>
    </p:spTree>
    <p:extLst>
      <p:ext uri="{BB962C8B-B14F-4D97-AF65-F5344CB8AC3E}">
        <p14:creationId xmlns:p14="http://schemas.microsoft.com/office/powerpoint/2010/main" val="311033349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3"/>
          <p:cNvSpPr/>
          <p:nvPr/>
        </p:nvSpPr>
        <p:spPr>
          <a:xfrm>
            <a:off x="1" y="0"/>
            <a:ext cx="12191999" cy="6857518"/>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85" name="Google Shape;85;p13"/>
          <p:cNvSpPr txBox="1">
            <a:spLocks noGrp="1"/>
          </p:cNvSpPr>
          <p:nvPr>
            <p:ph type="title"/>
          </p:nvPr>
        </p:nvSpPr>
        <p:spPr>
          <a:xfrm>
            <a:off x="1843449" y="2053248"/>
            <a:ext cx="8505101" cy="2751022"/>
          </a:xfrm>
          <a:prstGeom prst="rect">
            <a:avLst/>
          </a:prstGeom>
          <a:noFill/>
          <a:ln>
            <a:noFill/>
          </a:ln>
        </p:spPr>
        <p:txBody>
          <a:bodyPr spcFirstLastPara="1" wrap="square" lIns="0" tIns="9522" rIns="0" bIns="0" anchor="t" anchorCtr="0">
            <a:noAutofit/>
          </a:bodyPr>
          <a:lstStyle/>
          <a:p>
            <a:pPr marL="6803" algn="ctr"/>
            <a:r>
              <a:rPr lang="en-US" sz="6000" b="1" dirty="0">
                <a:solidFill>
                  <a:srgbClr val="F3F3F3"/>
                </a:solidFill>
                <a:latin typeface="Arial"/>
                <a:ea typeface="Arial"/>
                <a:cs typeface="Arial"/>
                <a:sym typeface="Arial"/>
              </a:rPr>
              <a:t>What is the mean and median collect to verify turnaround time by clinic?</a:t>
            </a:r>
            <a:endParaRPr sz="6000" dirty="0">
              <a:latin typeface="Arial"/>
              <a:ea typeface="Arial"/>
              <a:cs typeface="Arial"/>
              <a:sym typeface="Arial"/>
            </a:endParaRPr>
          </a:p>
        </p:txBody>
      </p:sp>
      <p:sp>
        <p:nvSpPr>
          <p:cNvPr id="2" name="Slide Number Placeholder 1"/>
          <p:cNvSpPr>
            <a:spLocks noGrp="1"/>
          </p:cNvSpPr>
          <p:nvPr>
            <p:ph type="sldNum" idx="12"/>
          </p:nvPr>
        </p:nvSpPr>
        <p:spPr/>
        <p:txBody>
          <a:bodyPr/>
          <a:lstStyle/>
          <a:p>
            <a:fld id="{00000000-1234-1234-1234-123412341234}" type="slidenum">
              <a:rPr lang="en-US" smtClean="0"/>
              <a:pPr/>
              <a:t>55</a:t>
            </a:fld>
            <a:endParaRPr lang="en-US"/>
          </a:p>
        </p:txBody>
      </p:sp>
    </p:spTree>
    <p:extLst>
      <p:ext uri="{BB962C8B-B14F-4D97-AF65-F5344CB8AC3E}">
        <p14:creationId xmlns:p14="http://schemas.microsoft.com/office/powerpoint/2010/main" val="369853599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62748" y="370715"/>
            <a:ext cx="6466503" cy="777536"/>
          </a:xfrm>
        </p:spPr>
        <p:txBody>
          <a:bodyPr/>
          <a:lstStyle/>
          <a:p>
            <a:pPr algn="ctr"/>
            <a:r>
              <a:rPr lang="en-US" sz="5400" dirty="0">
                <a:solidFill>
                  <a:schemeClr val="tx1">
                    <a:lumMod val="85000"/>
                    <a:lumOff val="15000"/>
                  </a:schemeClr>
                </a:solidFill>
              </a:rPr>
              <a:t>Breaking down the analytical question</a:t>
            </a:r>
          </a:p>
        </p:txBody>
      </p:sp>
      <p:sp>
        <p:nvSpPr>
          <p:cNvPr id="3" name="Google Shape;85;p13"/>
          <p:cNvSpPr txBox="1">
            <a:spLocks/>
          </p:cNvSpPr>
          <p:nvPr/>
        </p:nvSpPr>
        <p:spPr>
          <a:xfrm>
            <a:off x="699859" y="2602129"/>
            <a:ext cx="7986941" cy="2751022"/>
          </a:xfrm>
          <a:prstGeom prst="rect">
            <a:avLst/>
          </a:prstGeom>
          <a:noFill/>
          <a:ln>
            <a:noFill/>
          </a:ln>
        </p:spPr>
        <p:txBody>
          <a:bodyPr spcFirstLastPara="1" wrap="square" lIns="0" tIns="9522"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4420" b="0" i="0" u="none" strike="noStrike" cap="none">
                <a:solidFill>
                  <a:srgbClr val="005493"/>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749753" indent="-742950">
              <a:buClr>
                <a:schemeClr val="tx1">
                  <a:lumMod val="75000"/>
                  <a:lumOff val="25000"/>
                </a:schemeClr>
              </a:buClr>
              <a:buSzPct val="100000"/>
              <a:buAutoNum type="arabicPeriod"/>
            </a:pPr>
            <a:r>
              <a:rPr lang="en-US" sz="4000" dirty="0">
                <a:solidFill>
                  <a:schemeClr val="tx1">
                    <a:lumMod val="65000"/>
                    <a:lumOff val="35000"/>
                  </a:schemeClr>
                </a:solidFill>
                <a:latin typeface="Arial"/>
                <a:ea typeface="Arial"/>
                <a:cs typeface="Arial"/>
                <a:sym typeface="Arial"/>
              </a:rPr>
              <a:t>Total TAT for each test</a:t>
            </a:r>
          </a:p>
          <a:p>
            <a:pPr marL="749753" indent="-742950">
              <a:buClr>
                <a:schemeClr val="tx1">
                  <a:lumMod val="75000"/>
                  <a:lumOff val="25000"/>
                </a:schemeClr>
              </a:buClr>
              <a:buSzPct val="100000"/>
              <a:buAutoNum type="arabicPeriod"/>
            </a:pPr>
            <a:r>
              <a:rPr lang="en-US" sz="4000" dirty="0">
                <a:solidFill>
                  <a:schemeClr val="tx1">
                    <a:lumMod val="65000"/>
                    <a:lumOff val="35000"/>
                  </a:schemeClr>
                </a:solidFill>
                <a:latin typeface="Arial"/>
                <a:ea typeface="Arial"/>
                <a:cs typeface="Arial"/>
                <a:sym typeface="Arial"/>
              </a:rPr>
              <a:t>Group tests by clinic</a:t>
            </a:r>
          </a:p>
          <a:p>
            <a:pPr marL="749753" indent="-742950">
              <a:buClr>
                <a:schemeClr val="tx1">
                  <a:lumMod val="75000"/>
                  <a:lumOff val="25000"/>
                </a:schemeClr>
              </a:buClr>
              <a:buSzPct val="100000"/>
              <a:buAutoNum type="arabicPeriod"/>
            </a:pPr>
            <a:r>
              <a:rPr lang="en-US" sz="4000" dirty="0">
                <a:solidFill>
                  <a:schemeClr val="tx1">
                    <a:lumMod val="65000"/>
                    <a:lumOff val="35000"/>
                  </a:schemeClr>
                </a:solidFill>
                <a:latin typeface="Arial"/>
                <a:ea typeface="Arial"/>
                <a:cs typeface="Arial"/>
                <a:sym typeface="Arial"/>
              </a:rPr>
              <a:t>Calculate mean and median for each clinic</a:t>
            </a:r>
          </a:p>
        </p:txBody>
      </p:sp>
      <p:sp>
        <p:nvSpPr>
          <p:cNvPr id="4" name="Slide Number Placeholder 3"/>
          <p:cNvSpPr>
            <a:spLocks noGrp="1"/>
          </p:cNvSpPr>
          <p:nvPr>
            <p:ph type="sldNum" idx="12"/>
          </p:nvPr>
        </p:nvSpPr>
        <p:spPr/>
        <p:txBody>
          <a:bodyPr/>
          <a:lstStyle/>
          <a:p>
            <a:fld id="{00000000-1234-1234-1234-123412341234}" type="slidenum">
              <a:rPr lang="en-US" smtClean="0"/>
              <a:pPr/>
              <a:t>56</a:t>
            </a:fld>
            <a:endParaRPr lang="en-US"/>
          </a:p>
        </p:txBody>
      </p:sp>
    </p:spTree>
    <p:extLst>
      <p:ext uri="{BB962C8B-B14F-4D97-AF65-F5344CB8AC3E}">
        <p14:creationId xmlns:p14="http://schemas.microsoft.com/office/powerpoint/2010/main" val="120822379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18"/>
          <p:cNvSpPr txBox="1">
            <a:spLocks noGrp="1"/>
          </p:cNvSpPr>
          <p:nvPr>
            <p:ph type="title"/>
          </p:nvPr>
        </p:nvSpPr>
        <p:spPr>
          <a:xfrm>
            <a:off x="3330403" y="280401"/>
            <a:ext cx="4952291" cy="777536"/>
          </a:xfrm>
          <a:prstGeom prst="rect">
            <a:avLst/>
          </a:prstGeom>
          <a:noFill/>
          <a:ln>
            <a:noFill/>
          </a:ln>
        </p:spPr>
        <p:txBody>
          <a:bodyPr spcFirstLastPara="1" wrap="square" lIns="0" tIns="6455" rIns="0" bIns="0" anchor="t" anchorCtr="0">
            <a:noAutofit/>
          </a:bodyPr>
          <a:lstStyle/>
          <a:p>
            <a:pPr marL="6803"/>
            <a:r>
              <a:rPr lang="en-US" sz="5400" dirty="0">
                <a:solidFill>
                  <a:srgbClr val="000000"/>
                </a:solidFill>
              </a:rPr>
              <a:t>Deriving data</a:t>
            </a:r>
            <a:endParaRPr sz="5400" dirty="0"/>
          </a:p>
        </p:txBody>
      </p:sp>
      <p:sp>
        <p:nvSpPr>
          <p:cNvPr id="153" name="Google Shape;153;p18"/>
          <p:cNvSpPr txBox="1"/>
          <p:nvPr/>
        </p:nvSpPr>
        <p:spPr>
          <a:xfrm>
            <a:off x="4126816" y="1978407"/>
            <a:ext cx="7626020" cy="3276761"/>
          </a:xfrm>
          <a:prstGeom prst="rect">
            <a:avLst/>
          </a:prstGeom>
          <a:noFill/>
          <a:ln>
            <a:noFill/>
          </a:ln>
        </p:spPr>
        <p:txBody>
          <a:bodyPr spcFirstLastPara="1" wrap="square" lIns="0" tIns="8156" rIns="0" bIns="0" anchor="t" anchorCtr="0">
            <a:noAutofit/>
          </a:bodyPr>
          <a:lstStyle/>
          <a:p>
            <a:pPr marL="6803"/>
            <a:r>
              <a:rPr lang="en-US" sz="4000" dirty="0">
                <a:latin typeface="Calibri"/>
                <a:ea typeface="Calibri"/>
                <a:cs typeface="Calibri"/>
                <a:sym typeface="Calibri"/>
              </a:rPr>
              <a:t>Make new variables with </a:t>
            </a:r>
            <a:r>
              <a:rPr lang="en-US" sz="4000" b="1" dirty="0">
                <a:solidFill>
                  <a:srgbClr val="0365C0"/>
                </a:solidFill>
                <a:latin typeface="Trebuchet MS"/>
                <a:ea typeface="Trebuchet MS"/>
                <a:cs typeface="Trebuchet MS"/>
                <a:sym typeface="Calibri"/>
              </a:rPr>
              <a:t>mutate()</a:t>
            </a:r>
          </a:p>
          <a:p>
            <a:pPr marL="6803"/>
            <a:endParaRPr lang="en-US" sz="4000" b="1" dirty="0">
              <a:solidFill>
                <a:srgbClr val="0365C0"/>
              </a:solidFill>
              <a:latin typeface="Trebuchet MS"/>
              <a:ea typeface="Trebuchet MS"/>
              <a:cs typeface="Trebuchet MS"/>
              <a:sym typeface="Calibri"/>
            </a:endParaRPr>
          </a:p>
          <a:p>
            <a:pPr marL="6803"/>
            <a:endParaRPr sz="4000" b="1" dirty="0">
              <a:solidFill>
                <a:srgbClr val="0365C0"/>
              </a:solidFill>
              <a:latin typeface="Trebuchet MS"/>
              <a:ea typeface="Trebuchet MS"/>
              <a:cs typeface="Trebuchet MS"/>
              <a:sym typeface="Times New Roman"/>
            </a:endParaRPr>
          </a:p>
          <a:p>
            <a:pPr marL="6803"/>
            <a:r>
              <a:rPr lang="en-US" sz="4000" dirty="0">
                <a:latin typeface="Calibri"/>
                <a:ea typeface="Calibri"/>
                <a:cs typeface="Calibri"/>
                <a:sym typeface="Calibri"/>
              </a:rPr>
              <a:t>Make summaries of data with </a:t>
            </a:r>
            <a:r>
              <a:rPr lang="en-US" sz="4000" b="1" dirty="0">
                <a:solidFill>
                  <a:srgbClr val="0365C0"/>
                </a:solidFill>
                <a:latin typeface="Trebuchet MS"/>
                <a:ea typeface="Trebuchet MS"/>
                <a:cs typeface="Trebuchet MS"/>
                <a:sym typeface="Calibri"/>
              </a:rPr>
              <a:t>summarize()</a:t>
            </a:r>
            <a:endParaRPr sz="4000" b="1" dirty="0">
              <a:solidFill>
                <a:srgbClr val="0365C0"/>
              </a:solidFill>
              <a:latin typeface="Trebuchet MS"/>
              <a:ea typeface="Trebuchet MS"/>
              <a:cs typeface="Trebuchet MS"/>
              <a:sym typeface="Calibri"/>
            </a:endParaRPr>
          </a:p>
        </p:txBody>
      </p:sp>
      <p:sp>
        <p:nvSpPr>
          <p:cNvPr id="14"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pic>
        <p:nvPicPr>
          <p:cNvPr id="2" name="Picture 1"/>
          <p:cNvPicPr>
            <a:picLocks noChangeAspect="1"/>
          </p:cNvPicPr>
          <p:nvPr/>
        </p:nvPicPr>
        <p:blipFill>
          <a:blip r:embed="rId4"/>
          <a:stretch>
            <a:fillRect/>
          </a:stretch>
        </p:blipFill>
        <p:spPr>
          <a:xfrm>
            <a:off x="441434" y="1886039"/>
            <a:ext cx="3247697" cy="885736"/>
          </a:xfrm>
          <a:prstGeom prst="rect">
            <a:avLst/>
          </a:prstGeom>
        </p:spPr>
      </p:pic>
      <p:pic>
        <p:nvPicPr>
          <p:cNvPr id="3" name="Picture 2"/>
          <p:cNvPicPr>
            <a:picLocks noChangeAspect="1"/>
          </p:cNvPicPr>
          <p:nvPr/>
        </p:nvPicPr>
        <p:blipFill>
          <a:blip r:embed="rId5"/>
          <a:stretch>
            <a:fillRect/>
          </a:stretch>
        </p:blipFill>
        <p:spPr>
          <a:xfrm>
            <a:off x="880300" y="4007890"/>
            <a:ext cx="2369963" cy="900442"/>
          </a:xfrm>
          <a:prstGeom prst="rect">
            <a:avLst/>
          </a:prstGeom>
        </p:spPr>
      </p:pic>
      <p:sp>
        <p:nvSpPr>
          <p:cNvPr id="4" name="Rectangle 3"/>
          <p:cNvSpPr/>
          <p:nvPr/>
        </p:nvSpPr>
        <p:spPr>
          <a:xfrm>
            <a:off x="173620" y="1527858"/>
            <a:ext cx="11755325" cy="177092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p:cNvSpPr>
            <a:spLocks noGrp="1"/>
          </p:cNvSpPr>
          <p:nvPr>
            <p:ph type="sldNum" idx="12"/>
          </p:nvPr>
        </p:nvSpPr>
        <p:spPr/>
        <p:txBody>
          <a:bodyPr/>
          <a:lstStyle/>
          <a:p>
            <a:fld id="{00000000-1234-1234-1234-123412341234}" type="slidenum">
              <a:rPr lang="en-US" smtClean="0"/>
              <a:pPr/>
              <a:t>57</a:t>
            </a:fld>
            <a:endParaRPr lang="en-US"/>
          </a:p>
        </p:txBody>
      </p:sp>
    </p:spTree>
    <p:extLst>
      <p:ext uri="{BB962C8B-B14F-4D97-AF65-F5344CB8AC3E}">
        <p14:creationId xmlns:p14="http://schemas.microsoft.com/office/powerpoint/2010/main" val="424853504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p31"/>
          <p:cNvSpPr/>
          <p:nvPr/>
        </p:nvSpPr>
        <p:spPr>
          <a:xfrm>
            <a:off x="0" y="0"/>
            <a:ext cx="12191999" cy="6857518"/>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87" name="Google Shape;287;p31"/>
          <p:cNvSpPr txBox="1">
            <a:spLocks noGrp="1"/>
          </p:cNvSpPr>
          <p:nvPr>
            <p:ph type="title"/>
          </p:nvPr>
        </p:nvSpPr>
        <p:spPr>
          <a:xfrm>
            <a:off x="3984006" y="2560061"/>
            <a:ext cx="4223985" cy="1539482"/>
          </a:xfrm>
          <a:prstGeom prst="rect">
            <a:avLst/>
          </a:prstGeom>
          <a:noFill/>
          <a:ln>
            <a:noFill/>
          </a:ln>
        </p:spPr>
        <p:txBody>
          <a:bodyPr spcFirstLastPara="1" wrap="square" lIns="0" tIns="9522" rIns="0" bIns="0" anchor="t" anchorCtr="0">
            <a:noAutofit/>
          </a:bodyPr>
          <a:lstStyle/>
          <a:p>
            <a:pPr marL="6803"/>
            <a:r>
              <a:rPr lang="en-US" sz="8812" dirty="0">
                <a:solidFill>
                  <a:srgbClr val="F0F0F0"/>
                </a:solidFill>
              </a:rPr>
              <a:t>mutate()</a:t>
            </a:r>
            <a:endParaRPr sz="8812" dirty="0"/>
          </a:p>
        </p:txBody>
      </p:sp>
      <p:sp>
        <p:nvSpPr>
          <p:cNvPr id="2" name="Slide Number Placeholder 1"/>
          <p:cNvSpPr>
            <a:spLocks noGrp="1"/>
          </p:cNvSpPr>
          <p:nvPr>
            <p:ph type="sldNum" idx="12"/>
          </p:nvPr>
        </p:nvSpPr>
        <p:spPr/>
        <p:txBody>
          <a:bodyPr/>
          <a:lstStyle/>
          <a:p>
            <a:fld id="{00000000-1234-1234-1234-123412341234}" type="slidenum">
              <a:rPr lang="en-US" smtClean="0"/>
              <a:pPr/>
              <a:t>58</a:t>
            </a:fld>
            <a:endParaRPr lang="en-US"/>
          </a:p>
        </p:txBody>
      </p:sp>
    </p:spTree>
    <p:extLst>
      <p:ext uri="{BB962C8B-B14F-4D97-AF65-F5344CB8AC3E}">
        <p14:creationId xmlns:p14="http://schemas.microsoft.com/office/powerpoint/2010/main" val="310296833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3" name="Google Shape;293;p32"/>
          <p:cNvSpPr txBox="1">
            <a:spLocks noGrp="1"/>
          </p:cNvSpPr>
          <p:nvPr>
            <p:ph type="title"/>
          </p:nvPr>
        </p:nvSpPr>
        <p:spPr>
          <a:xfrm>
            <a:off x="4927600" y="684400"/>
            <a:ext cx="2829034"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mutate()</a:t>
            </a:r>
            <a:endParaRPr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pic>
        <p:nvPicPr>
          <p:cNvPr id="13" name="Picture 12"/>
          <p:cNvPicPr>
            <a:picLocks noChangeAspect="1"/>
          </p:cNvPicPr>
          <p:nvPr/>
        </p:nvPicPr>
        <p:blipFill>
          <a:blip r:embed="rId4"/>
          <a:stretch>
            <a:fillRect/>
          </a:stretch>
        </p:blipFill>
        <p:spPr>
          <a:xfrm>
            <a:off x="2868595" y="2672531"/>
            <a:ext cx="6454811" cy="1760404"/>
          </a:xfrm>
          <a:prstGeom prst="rect">
            <a:avLst/>
          </a:prstGeom>
        </p:spPr>
      </p:pic>
      <p:sp>
        <p:nvSpPr>
          <p:cNvPr id="2" name="Slide Number Placeholder 1"/>
          <p:cNvSpPr>
            <a:spLocks noGrp="1"/>
          </p:cNvSpPr>
          <p:nvPr>
            <p:ph type="sldNum" idx="12"/>
          </p:nvPr>
        </p:nvSpPr>
        <p:spPr/>
        <p:txBody>
          <a:bodyPr/>
          <a:lstStyle/>
          <a:p>
            <a:fld id="{00000000-1234-1234-1234-123412341234}" type="slidenum">
              <a:rPr lang="en-US" smtClean="0"/>
              <a:pPr/>
              <a:t>59</a:t>
            </a:fld>
            <a:endParaRPr lang="en-US"/>
          </a:p>
        </p:txBody>
      </p:sp>
      <p:grpSp>
        <p:nvGrpSpPr>
          <p:cNvPr id="3" name="Group 2"/>
          <p:cNvGrpSpPr/>
          <p:nvPr/>
        </p:nvGrpSpPr>
        <p:grpSpPr>
          <a:xfrm>
            <a:off x="6342117" y="4505673"/>
            <a:ext cx="2928396" cy="1586106"/>
            <a:chOff x="6009784" y="4089073"/>
            <a:chExt cx="2928396" cy="2552214"/>
          </a:xfrm>
        </p:grpSpPr>
        <p:sp>
          <p:nvSpPr>
            <p:cNvPr id="7" name="Rounded Rectangular Callout 2"/>
            <p:cNvSpPr/>
            <p:nvPr/>
          </p:nvSpPr>
          <p:spPr>
            <a:xfrm>
              <a:off x="6009784" y="4089073"/>
              <a:ext cx="2928396" cy="2552214"/>
            </a:xfrm>
            <a:custGeom>
              <a:avLst/>
              <a:gdLst>
                <a:gd name="connsiteX0" fmla="*/ 0 w 2928396"/>
                <a:gd name="connsiteY0" fmla="*/ 285509 h 1713022"/>
                <a:gd name="connsiteX1" fmla="*/ 285509 w 2928396"/>
                <a:gd name="connsiteY1" fmla="*/ 0 h 1713022"/>
                <a:gd name="connsiteX2" fmla="*/ 488066 w 2928396"/>
                <a:gd name="connsiteY2" fmla="*/ 0 h 1713022"/>
                <a:gd name="connsiteX3" fmla="*/ 1050884 w 2928396"/>
                <a:gd name="connsiteY3" fmla="*/ -839192 h 1713022"/>
                <a:gd name="connsiteX4" fmla="*/ 1220165 w 2928396"/>
                <a:gd name="connsiteY4" fmla="*/ 0 h 1713022"/>
                <a:gd name="connsiteX5" fmla="*/ 2642887 w 2928396"/>
                <a:gd name="connsiteY5" fmla="*/ 0 h 1713022"/>
                <a:gd name="connsiteX6" fmla="*/ 2928396 w 2928396"/>
                <a:gd name="connsiteY6" fmla="*/ 285509 h 1713022"/>
                <a:gd name="connsiteX7" fmla="*/ 2928396 w 2928396"/>
                <a:gd name="connsiteY7" fmla="*/ 285504 h 1713022"/>
                <a:gd name="connsiteX8" fmla="*/ 2928396 w 2928396"/>
                <a:gd name="connsiteY8" fmla="*/ 285504 h 1713022"/>
                <a:gd name="connsiteX9" fmla="*/ 2928396 w 2928396"/>
                <a:gd name="connsiteY9" fmla="*/ 713759 h 1713022"/>
                <a:gd name="connsiteX10" fmla="*/ 2928396 w 2928396"/>
                <a:gd name="connsiteY10" fmla="*/ 1427513 h 1713022"/>
                <a:gd name="connsiteX11" fmla="*/ 2642887 w 2928396"/>
                <a:gd name="connsiteY11" fmla="*/ 1713022 h 1713022"/>
                <a:gd name="connsiteX12" fmla="*/ 1220165 w 2928396"/>
                <a:gd name="connsiteY12" fmla="*/ 1713022 h 1713022"/>
                <a:gd name="connsiteX13" fmla="*/ 488066 w 2928396"/>
                <a:gd name="connsiteY13" fmla="*/ 1713022 h 1713022"/>
                <a:gd name="connsiteX14" fmla="*/ 488066 w 2928396"/>
                <a:gd name="connsiteY14" fmla="*/ 1713022 h 1713022"/>
                <a:gd name="connsiteX15" fmla="*/ 285509 w 2928396"/>
                <a:gd name="connsiteY15" fmla="*/ 1713022 h 1713022"/>
                <a:gd name="connsiteX16" fmla="*/ 0 w 2928396"/>
                <a:gd name="connsiteY16" fmla="*/ 1427513 h 1713022"/>
                <a:gd name="connsiteX17" fmla="*/ 0 w 2928396"/>
                <a:gd name="connsiteY17" fmla="*/ 713759 h 1713022"/>
                <a:gd name="connsiteX18" fmla="*/ 0 w 2928396"/>
                <a:gd name="connsiteY18" fmla="*/ 285504 h 1713022"/>
                <a:gd name="connsiteX19" fmla="*/ 0 w 2928396"/>
                <a:gd name="connsiteY19" fmla="*/ 285504 h 1713022"/>
                <a:gd name="connsiteX20" fmla="*/ 0 w 2928396"/>
                <a:gd name="connsiteY20" fmla="*/ 285509 h 1713022"/>
                <a:gd name="connsiteX0" fmla="*/ 0 w 2928396"/>
                <a:gd name="connsiteY0" fmla="*/ 1124701 h 2552214"/>
                <a:gd name="connsiteX1" fmla="*/ 285509 w 2928396"/>
                <a:gd name="connsiteY1" fmla="*/ 839192 h 2552214"/>
                <a:gd name="connsiteX2" fmla="*/ 904754 w 2928396"/>
                <a:gd name="connsiteY2" fmla="*/ 862342 h 2552214"/>
                <a:gd name="connsiteX3" fmla="*/ 1050884 w 2928396"/>
                <a:gd name="connsiteY3" fmla="*/ 0 h 2552214"/>
                <a:gd name="connsiteX4" fmla="*/ 1220165 w 2928396"/>
                <a:gd name="connsiteY4" fmla="*/ 839192 h 2552214"/>
                <a:gd name="connsiteX5" fmla="*/ 2642887 w 2928396"/>
                <a:gd name="connsiteY5" fmla="*/ 839192 h 2552214"/>
                <a:gd name="connsiteX6" fmla="*/ 2928396 w 2928396"/>
                <a:gd name="connsiteY6" fmla="*/ 1124701 h 2552214"/>
                <a:gd name="connsiteX7" fmla="*/ 2928396 w 2928396"/>
                <a:gd name="connsiteY7" fmla="*/ 1124696 h 2552214"/>
                <a:gd name="connsiteX8" fmla="*/ 2928396 w 2928396"/>
                <a:gd name="connsiteY8" fmla="*/ 1124696 h 2552214"/>
                <a:gd name="connsiteX9" fmla="*/ 2928396 w 2928396"/>
                <a:gd name="connsiteY9" fmla="*/ 1552951 h 2552214"/>
                <a:gd name="connsiteX10" fmla="*/ 2928396 w 2928396"/>
                <a:gd name="connsiteY10" fmla="*/ 2266705 h 2552214"/>
                <a:gd name="connsiteX11" fmla="*/ 2642887 w 2928396"/>
                <a:gd name="connsiteY11" fmla="*/ 2552214 h 2552214"/>
                <a:gd name="connsiteX12" fmla="*/ 1220165 w 2928396"/>
                <a:gd name="connsiteY12" fmla="*/ 2552214 h 2552214"/>
                <a:gd name="connsiteX13" fmla="*/ 488066 w 2928396"/>
                <a:gd name="connsiteY13" fmla="*/ 2552214 h 2552214"/>
                <a:gd name="connsiteX14" fmla="*/ 488066 w 2928396"/>
                <a:gd name="connsiteY14" fmla="*/ 2552214 h 2552214"/>
                <a:gd name="connsiteX15" fmla="*/ 285509 w 2928396"/>
                <a:gd name="connsiteY15" fmla="*/ 2552214 h 2552214"/>
                <a:gd name="connsiteX16" fmla="*/ 0 w 2928396"/>
                <a:gd name="connsiteY16" fmla="*/ 2266705 h 2552214"/>
                <a:gd name="connsiteX17" fmla="*/ 0 w 2928396"/>
                <a:gd name="connsiteY17" fmla="*/ 1552951 h 2552214"/>
                <a:gd name="connsiteX18" fmla="*/ 0 w 2928396"/>
                <a:gd name="connsiteY18" fmla="*/ 1124696 h 2552214"/>
                <a:gd name="connsiteX19" fmla="*/ 0 w 2928396"/>
                <a:gd name="connsiteY19" fmla="*/ 1124696 h 2552214"/>
                <a:gd name="connsiteX20" fmla="*/ 0 w 2928396"/>
                <a:gd name="connsiteY20" fmla="*/ 1124701 h 255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28396" h="2552214">
                  <a:moveTo>
                    <a:pt x="0" y="1124701"/>
                  </a:moveTo>
                  <a:cubicBezTo>
                    <a:pt x="0" y="967019"/>
                    <a:pt x="127827" y="839192"/>
                    <a:pt x="285509" y="839192"/>
                  </a:cubicBezTo>
                  <a:lnTo>
                    <a:pt x="904754" y="862342"/>
                  </a:lnTo>
                  <a:lnTo>
                    <a:pt x="1050884" y="0"/>
                  </a:lnTo>
                  <a:lnTo>
                    <a:pt x="1220165" y="839192"/>
                  </a:lnTo>
                  <a:lnTo>
                    <a:pt x="2642887" y="839192"/>
                  </a:lnTo>
                  <a:cubicBezTo>
                    <a:pt x="2800569" y="839192"/>
                    <a:pt x="2928396" y="967019"/>
                    <a:pt x="2928396" y="1124701"/>
                  </a:cubicBezTo>
                  <a:lnTo>
                    <a:pt x="2928396" y="1124696"/>
                  </a:lnTo>
                  <a:lnTo>
                    <a:pt x="2928396" y="1124696"/>
                  </a:lnTo>
                  <a:lnTo>
                    <a:pt x="2928396" y="1552951"/>
                  </a:lnTo>
                  <a:lnTo>
                    <a:pt x="2928396" y="2266705"/>
                  </a:lnTo>
                  <a:cubicBezTo>
                    <a:pt x="2928396" y="2424387"/>
                    <a:pt x="2800569" y="2552214"/>
                    <a:pt x="2642887" y="2552214"/>
                  </a:cubicBezTo>
                  <a:lnTo>
                    <a:pt x="1220165" y="2552214"/>
                  </a:lnTo>
                  <a:lnTo>
                    <a:pt x="488066" y="2552214"/>
                  </a:lnTo>
                  <a:lnTo>
                    <a:pt x="488066" y="2552214"/>
                  </a:lnTo>
                  <a:lnTo>
                    <a:pt x="285509" y="2552214"/>
                  </a:lnTo>
                  <a:cubicBezTo>
                    <a:pt x="127827" y="2552214"/>
                    <a:pt x="0" y="2424387"/>
                    <a:pt x="0" y="2266705"/>
                  </a:cubicBezTo>
                  <a:lnTo>
                    <a:pt x="0" y="1552951"/>
                  </a:lnTo>
                  <a:lnTo>
                    <a:pt x="0" y="1124696"/>
                  </a:lnTo>
                  <a:lnTo>
                    <a:pt x="0" y="1124696"/>
                  </a:lnTo>
                  <a:lnTo>
                    <a:pt x="0" y="1124701"/>
                  </a:lnTo>
                  <a:close/>
                </a:path>
              </a:pathLst>
            </a:custGeom>
            <a:solidFill>
              <a:schemeClr val="tx1">
                <a:lumMod val="75000"/>
                <a:lumOff val="25000"/>
              </a:schemeClr>
            </a:solidFill>
            <a:ln>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Google Shape;324;p34"/>
            <p:cNvSpPr txBox="1"/>
            <p:nvPr/>
          </p:nvSpPr>
          <p:spPr>
            <a:xfrm>
              <a:off x="6064537" y="4939876"/>
              <a:ext cx="2718462" cy="1510232"/>
            </a:xfrm>
            <a:prstGeom prst="rect">
              <a:avLst/>
            </a:prstGeom>
            <a:noFill/>
            <a:ln>
              <a:noFill/>
            </a:ln>
          </p:spPr>
          <p:txBody>
            <a:bodyPr spcFirstLastPara="1" wrap="square" lIns="0" tIns="8504" rIns="0" bIns="0" anchor="t" anchorCtr="0">
              <a:noAutofit/>
            </a:bodyPr>
            <a:lstStyle/>
            <a:p>
              <a:pPr marL="8164">
                <a:lnSpc>
                  <a:spcPct val="116753"/>
                </a:lnSpc>
              </a:pPr>
              <a:r>
                <a:rPr lang="en-US" sz="2400" b="1" dirty="0">
                  <a:solidFill>
                    <a:srgbClr val="FFFFFF"/>
                  </a:solidFill>
                  <a:latin typeface="Trebuchet MS"/>
                  <a:ea typeface="Trebuchet MS"/>
                  <a:cs typeface="Trebuchet MS"/>
                  <a:sym typeface="Trebuchet MS"/>
                </a:rPr>
                <a:t>=</a:t>
              </a:r>
              <a:r>
                <a:rPr lang="en-US" sz="2062" dirty="0">
                  <a:solidFill>
                    <a:srgbClr val="FFFFFF"/>
                  </a:solidFill>
                  <a:latin typeface="Trebuchet MS"/>
                  <a:ea typeface="Trebuchet MS"/>
                  <a:cs typeface="Trebuchet MS"/>
                  <a:sym typeface="Trebuchet MS"/>
                </a:rPr>
                <a:t> Number of rows</a:t>
              </a:r>
            </a:p>
            <a:p>
              <a:pPr marL="8164">
                <a:lnSpc>
                  <a:spcPct val="116753"/>
                </a:lnSpc>
              </a:pPr>
              <a:r>
                <a:rPr lang="en-US" sz="2400" b="1" dirty="0">
                  <a:solidFill>
                    <a:srgbClr val="FFFFFF"/>
                  </a:solidFill>
                  <a:latin typeface="Trebuchet MS"/>
                  <a:ea typeface="Calibri"/>
                  <a:cs typeface="Calibri"/>
                  <a:sym typeface="Trebuchet MS"/>
                </a:rPr>
                <a:t>↑</a:t>
              </a:r>
              <a:r>
                <a:rPr lang="en-US" sz="2062" dirty="0">
                  <a:solidFill>
                    <a:srgbClr val="FFFFFF"/>
                  </a:solidFill>
                  <a:latin typeface="Trebuchet MS"/>
                  <a:ea typeface="Calibri"/>
                  <a:cs typeface="Calibri"/>
                  <a:sym typeface="Trebuchet MS"/>
                </a:rPr>
                <a:t> Number of Columns</a:t>
              </a:r>
              <a:endParaRPr sz="2062" dirty="0">
                <a:latin typeface="Calibri"/>
                <a:ea typeface="Calibri"/>
                <a:cs typeface="Calibri"/>
                <a:sym typeface="Calibri"/>
              </a:endParaRPr>
            </a:p>
          </p:txBody>
        </p:sp>
      </p:grpSp>
      <p:sp>
        <p:nvSpPr>
          <p:cNvPr id="14" name="Google Shape;296;p32"/>
          <p:cNvSpPr txBox="1"/>
          <p:nvPr/>
        </p:nvSpPr>
        <p:spPr>
          <a:xfrm>
            <a:off x="2125774" y="1673939"/>
            <a:ext cx="7940453" cy="488905"/>
          </a:xfrm>
          <a:prstGeom prst="rect">
            <a:avLst/>
          </a:prstGeom>
          <a:noFill/>
          <a:ln>
            <a:noFill/>
          </a:ln>
        </p:spPr>
        <p:txBody>
          <a:bodyPr spcFirstLastPara="1" wrap="square" lIns="0" tIns="6455" rIns="0" bIns="0" anchor="t" anchorCtr="0">
            <a:noAutofit/>
          </a:bodyPr>
          <a:lstStyle/>
          <a:p>
            <a:pPr marL="6803" algn="ctr"/>
            <a:r>
              <a:rPr lang="en-US" sz="3200" dirty="0">
                <a:latin typeface="Calibri"/>
                <a:ea typeface="Calibri"/>
                <a:cs typeface="Calibri"/>
                <a:sym typeface="Calibri"/>
              </a:rPr>
              <a:t>Creating new calculated columns</a:t>
            </a:r>
            <a:endParaRPr sz="3200" dirty="0">
              <a:latin typeface="Calibri"/>
              <a:ea typeface="Calibri"/>
              <a:cs typeface="Calibri"/>
              <a:sym typeface="Calibri"/>
            </a:endParaRPr>
          </a:p>
        </p:txBody>
      </p:sp>
    </p:spTree>
    <p:extLst>
      <p:ext uri="{BB962C8B-B14F-4D97-AF65-F5344CB8AC3E}">
        <p14:creationId xmlns:p14="http://schemas.microsoft.com/office/powerpoint/2010/main" val="3109632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9D6AD50-91AF-B04F-8504-007D598B0E08}"/>
              </a:ext>
            </a:extLst>
          </p:cNvPr>
          <p:cNvPicPr>
            <a:picLocks noChangeAspect="1"/>
          </p:cNvPicPr>
          <p:nvPr/>
        </p:nvPicPr>
        <p:blipFill>
          <a:blip r:embed="rId3"/>
          <a:stretch>
            <a:fillRect/>
          </a:stretch>
        </p:blipFill>
        <p:spPr>
          <a:xfrm>
            <a:off x="486902" y="2941999"/>
            <a:ext cx="4554116" cy="2025833"/>
          </a:xfrm>
          <a:prstGeom prst="rect">
            <a:avLst/>
          </a:prstGeom>
        </p:spPr>
      </p:pic>
      <p:sp>
        <p:nvSpPr>
          <p:cNvPr id="8" name="TextBox 7">
            <a:extLst>
              <a:ext uri="{FF2B5EF4-FFF2-40B4-BE49-F238E27FC236}">
                <a16:creationId xmlns:a16="http://schemas.microsoft.com/office/drawing/2014/main" id="{DA623F16-B6A2-564C-963D-4A6739B81FCB}"/>
              </a:ext>
            </a:extLst>
          </p:cNvPr>
          <p:cNvSpPr txBox="1"/>
          <p:nvPr/>
        </p:nvSpPr>
        <p:spPr>
          <a:xfrm>
            <a:off x="5369694" y="2288217"/>
            <a:ext cx="6367877" cy="3539430"/>
          </a:xfrm>
          <a:prstGeom prst="rect">
            <a:avLst/>
          </a:prstGeom>
          <a:noFill/>
        </p:spPr>
        <p:txBody>
          <a:bodyPr wrap="square" rtlCol="0">
            <a:spAutoFit/>
          </a:bodyPr>
          <a:lstStyle/>
          <a:p>
            <a:r>
              <a:rPr lang="en-US" sz="3200" dirty="0"/>
              <a:t>A data set is </a:t>
            </a:r>
            <a:r>
              <a:rPr lang="en-US" sz="3200" b="1" dirty="0"/>
              <a:t>tidy</a:t>
            </a:r>
            <a:r>
              <a:rPr lang="en-US" sz="3200" dirty="0"/>
              <a:t> if:</a:t>
            </a:r>
          </a:p>
          <a:p>
            <a:endParaRPr lang="en-US" sz="3200" dirty="0"/>
          </a:p>
          <a:p>
            <a:pPr marL="342900" indent="-342900">
              <a:buAutoNum type="arabicPeriod"/>
            </a:pPr>
            <a:r>
              <a:rPr lang="en-US" sz="3200" dirty="0"/>
              <a:t> Each </a:t>
            </a:r>
            <a:r>
              <a:rPr lang="en-US" sz="3200" b="1" dirty="0">
                <a:solidFill>
                  <a:schemeClr val="accent2"/>
                </a:solidFill>
              </a:rPr>
              <a:t>variable</a:t>
            </a:r>
            <a:r>
              <a:rPr lang="en-US" sz="3200" dirty="0"/>
              <a:t> is in its own </a:t>
            </a:r>
            <a:r>
              <a:rPr lang="en-US" sz="3200" b="1" dirty="0">
                <a:solidFill>
                  <a:schemeClr val="accent2"/>
                </a:solidFill>
              </a:rPr>
              <a:t>column</a:t>
            </a:r>
            <a:endParaRPr lang="en-US" sz="3200" dirty="0">
              <a:solidFill>
                <a:schemeClr val="accent2"/>
              </a:solidFill>
            </a:endParaRPr>
          </a:p>
          <a:p>
            <a:pPr marL="342900" indent="-342900">
              <a:buAutoNum type="arabicPeriod"/>
            </a:pPr>
            <a:r>
              <a:rPr lang="en-US" sz="3200" dirty="0"/>
              <a:t> Each </a:t>
            </a:r>
            <a:r>
              <a:rPr lang="en-US" sz="3200" b="1" dirty="0">
                <a:solidFill>
                  <a:srgbClr val="92D050"/>
                </a:solidFill>
              </a:rPr>
              <a:t>observation</a:t>
            </a:r>
            <a:r>
              <a:rPr lang="en-US" sz="3200" dirty="0"/>
              <a:t> is in its own </a:t>
            </a:r>
            <a:r>
              <a:rPr lang="en-US" sz="3200" b="1" dirty="0">
                <a:solidFill>
                  <a:srgbClr val="92D050"/>
                </a:solidFill>
              </a:rPr>
              <a:t>row</a:t>
            </a:r>
            <a:endParaRPr lang="en-US" sz="3200" dirty="0">
              <a:solidFill>
                <a:srgbClr val="92D050"/>
              </a:solidFill>
            </a:endParaRPr>
          </a:p>
          <a:p>
            <a:pPr marL="342900" indent="-342900">
              <a:buAutoNum type="arabicPeriod"/>
            </a:pPr>
            <a:r>
              <a:rPr lang="en-US" sz="3200" dirty="0"/>
              <a:t> Each </a:t>
            </a:r>
            <a:r>
              <a:rPr lang="en-US" sz="3200" b="1" dirty="0">
                <a:solidFill>
                  <a:srgbClr val="FFC000"/>
                </a:solidFill>
              </a:rPr>
              <a:t>value</a:t>
            </a:r>
            <a:r>
              <a:rPr lang="en-US" sz="3200" b="1" dirty="0"/>
              <a:t> </a:t>
            </a:r>
            <a:r>
              <a:rPr lang="en-US" sz="3200" dirty="0"/>
              <a:t>is in its own </a:t>
            </a:r>
            <a:r>
              <a:rPr lang="en-US" sz="3200" b="1" dirty="0">
                <a:solidFill>
                  <a:srgbClr val="FFC000"/>
                </a:solidFill>
              </a:rPr>
              <a:t>cell</a:t>
            </a:r>
            <a:endParaRPr lang="en-US" sz="3200" dirty="0">
              <a:solidFill>
                <a:srgbClr val="FFC000"/>
              </a:solidFill>
            </a:endParaRPr>
          </a:p>
        </p:txBody>
      </p:sp>
      <p:pic>
        <p:nvPicPr>
          <p:cNvPr id="6" name="Picture 5">
            <a:extLst>
              <a:ext uri="{FF2B5EF4-FFF2-40B4-BE49-F238E27FC236}">
                <a16:creationId xmlns:a16="http://schemas.microsoft.com/office/drawing/2014/main" id="{911F9BDD-5EAD-5140-BDF9-E5419CEB3143}"/>
              </a:ext>
            </a:extLst>
          </p:cNvPr>
          <p:cNvPicPr>
            <a:picLocks noChangeAspect="1"/>
          </p:cNvPicPr>
          <p:nvPr/>
        </p:nvPicPr>
        <p:blipFill>
          <a:blip r:embed="rId4"/>
          <a:stretch>
            <a:fillRect/>
          </a:stretch>
        </p:blipFill>
        <p:spPr>
          <a:xfrm>
            <a:off x="-101160" y="3270620"/>
            <a:ext cx="5730240" cy="1697212"/>
          </a:xfrm>
          <a:prstGeom prst="rect">
            <a:avLst/>
          </a:prstGeom>
        </p:spPr>
      </p:pic>
      <p:pic>
        <p:nvPicPr>
          <p:cNvPr id="7" name="Picture 6">
            <a:extLst>
              <a:ext uri="{FF2B5EF4-FFF2-40B4-BE49-F238E27FC236}">
                <a16:creationId xmlns:a16="http://schemas.microsoft.com/office/drawing/2014/main" id="{4315297B-085D-504C-9F6B-FE648B869864}"/>
              </a:ext>
            </a:extLst>
          </p:cNvPr>
          <p:cNvPicPr>
            <a:picLocks noChangeAspect="1"/>
          </p:cNvPicPr>
          <p:nvPr/>
        </p:nvPicPr>
        <p:blipFill rotWithShape="1">
          <a:blip r:embed="rId5"/>
          <a:srcRect t="18386"/>
          <a:stretch/>
        </p:blipFill>
        <p:spPr>
          <a:xfrm>
            <a:off x="486902" y="3270620"/>
            <a:ext cx="4548958" cy="1697212"/>
          </a:xfrm>
          <a:prstGeom prst="rect">
            <a:avLst/>
          </a:prstGeom>
        </p:spPr>
      </p:pic>
      <p:sp>
        <p:nvSpPr>
          <p:cNvPr id="2" name="Title 1">
            <a:extLst>
              <a:ext uri="{FF2B5EF4-FFF2-40B4-BE49-F238E27FC236}">
                <a16:creationId xmlns:a16="http://schemas.microsoft.com/office/drawing/2014/main" id="{803F253B-B1B2-694F-98D4-30118CE0451E}"/>
              </a:ext>
            </a:extLst>
          </p:cNvPr>
          <p:cNvSpPr>
            <a:spLocks noGrp="1"/>
          </p:cNvSpPr>
          <p:nvPr>
            <p:ph type="title"/>
          </p:nvPr>
        </p:nvSpPr>
        <p:spPr/>
        <p:txBody>
          <a:bodyPr/>
          <a:lstStyle/>
          <a:p>
            <a:r>
              <a:rPr lang="en-US" dirty="0"/>
              <a:t>What is a “Tidy” Data Frame</a:t>
            </a:r>
          </a:p>
        </p:txBody>
      </p:sp>
      <p:sp>
        <p:nvSpPr>
          <p:cNvPr id="5" name="Rectangle 4"/>
          <p:cNvSpPr/>
          <p:nvPr/>
        </p:nvSpPr>
        <p:spPr>
          <a:xfrm>
            <a:off x="1672325" y="3000172"/>
            <a:ext cx="1080500" cy="233413"/>
          </a:xfrm>
          <a:prstGeom prst="rect">
            <a:avLst/>
          </a:prstGeom>
          <a:solidFill>
            <a:srgbClr val="7980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latin typeface="Arial" panose="020B0604020202020204" pitchFamily="34" charset="0"/>
                <a:cs typeface="Arial" panose="020B0604020202020204" pitchFamily="34" charset="0"/>
              </a:rPr>
              <a:t>MRN</a:t>
            </a:r>
          </a:p>
        </p:txBody>
      </p:sp>
      <p:sp>
        <p:nvSpPr>
          <p:cNvPr id="9" name="Slide Number Placeholder 8"/>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6</a:t>
            </a:fld>
            <a:endParaRPr lang="en-US">
              <a:solidFill>
                <a:prstClr val="black">
                  <a:lumMod val="95000"/>
                  <a:lumOff val="5000"/>
                </a:prstClr>
              </a:solidFill>
            </a:endParaRPr>
          </a:p>
        </p:txBody>
      </p:sp>
    </p:spTree>
    <p:extLst>
      <p:ext uri="{BB962C8B-B14F-4D97-AF65-F5344CB8AC3E}">
        <p14:creationId xmlns:p14="http://schemas.microsoft.com/office/powerpoint/2010/main" val="313411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3" end="3"/>
                                            </p:txEl>
                                          </p:spTgt>
                                        </p:tgtEl>
                                        <p:attrNameLst>
                                          <p:attrName>style.visibility</p:attrName>
                                        </p:attrNameLst>
                                      </p:cBhvr>
                                      <p:to>
                                        <p:strVal val="visible"/>
                                      </p:to>
                                    </p:set>
                                  </p:childTnLst>
                                </p:cTn>
                              </p:par>
                              <p:par>
                                <p:cTn id="13" presetID="1" presetClass="exit" presetSubtype="0" fill="hold" nodeType="withEffect">
                                  <p:stCondLst>
                                    <p:cond delay="0"/>
                                  </p:stCondLst>
                                  <p:childTnLst>
                                    <p:set>
                                      <p:cBhvr>
                                        <p:cTn id="14" dur="1" fill="hold">
                                          <p:stCondLst>
                                            <p:cond delay="0"/>
                                          </p:stCondLst>
                                        </p:cTn>
                                        <p:tgtEl>
                                          <p:spTgt spid="6"/>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4" end="4"/>
                                            </p:txEl>
                                          </p:spTgt>
                                        </p:tgtEl>
                                        <p:attrNameLst>
                                          <p:attrName>style.visibility</p:attrName>
                                        </p:attrNameLst>
                                      </p:cBhvr>
                                      <p:to>
                                        <p:strVal val="visible"/>
                                      </p:to>
                                    </p:set>
                                  </p:childTnLst>
                                </p:cTn>
                              </p:par>
                              <p:par>
                                <p:cTn id="21" presetID="1" presetClass="exit" presetSubtype="0" fill="hold" nodeType="withEffect">
                                  <p:stCondLst>
                                    <p:cond delay="0"/>
                                  </p:stCondLst>
                                  <p:childTnLst>
                                    <p:set>
                                      <p:cBhvr>
                                        <p:cTn id="22"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6" name="Google Shape;131;p17"/>
          <p:cNvSpPr/>
          <p:nvPr/>
        </p:nvSpPr>
        <p:spPr>
          <a:xfrm>
            <a:off x="1072055" y="2255454"/>
            <a:ext cx="10762593" cy="1497972"/>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293" name="Google Shape;293;p32"/>
          <p:cNvSpPr txBox="1">
            <a:spLocks noGrp="1"/>
          </p:cNvSpPr>
          <p:nvPr>
            <p:ph type="title"/>
          </p:nvPr>
        </p:nvSpPr>
        <p:spPr>
          <a:xfrm>
            <a:off x="4927600" y="684400"/>
            <a:ext cx="2829034"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mutate()</a:t>
            </a:r>
            <a:endParaRPr dirty="0"/>
          </a:p>
        </p:txBody>
      </p:sp>
      <p:sp>
        <p:nvSpPr>
          <p:cNvPr id="14" name="Rectangle 13"/>
          <p:cNvSpPr/>
          <p:nvPr/>
        </p:nvSpPr>
        <p:spPr>
          <a:xfrm>
            <a:off x="1760075" y="2313797"/>
            <a:ext cx="8424455" cy="1200329"/>
          </a:xfrm>
          <a:prstGeom prst="rect">
            <a:avLst/>
          </a:prstGeom>
        </p:spPr>
        <p:txBody>
          <a:bodyPr wrap="square">
            <a:spAutoFit/>
          </a:bodyPr>
          <a:lstStyle/>
          <a:p>
            <a:r>
              <a:rPr lang="en-US" sz="3200" dirty="0" err="1">
                <a:latin typeface="Consolas" panose="020B0609020204030204" pitchFamily="49" charset="0"/>
                <a:ea typeface="Courier New"/>
                <a:cs typeface="Consolas" panose="020B0609020204030204" pitchFamily="49" charset="0"/>
                <a:sym typeface="Courier New"/>
              </a:rPr>
              <a:t>Covid_testing</a:t>
            </a:r>
            <a:r>
              <a:rPr lang="en-US" sz="3200" dirty="0">
                <a:latin typeface="Consolas" panose="020B0609020204030204" pitchFamily="49" charset="0"/>
                <a:ea typeface="Courier New"/>
                <a:cs typeface="Consolas" panose="020B0609020204030204" pitchFamily="49" charset="0"/>
                <a:sym typeface="Courier New"/>
              </a:rPr>
              <a:t> %&gt;%</a:t>
            </a:r>
          </a:p>
          <a:p>
            <a:r>
              <a:rPr lang="en-US" sz="3200" dirty="0">
                <a:latin typeface="Consolas" panose="020B0609020204030204" pitchFamily="49" charset="0"/>
                <a:ea typeface="Courier New"/>
                <a:cs typeface="Consolas" panose="020B0609020204030204" pitchFamily="49" charset="0"/>
                <a:sym typeface="Courier New"/>
              </a:rPr>
              <a:t>	mutate(</a:t>
            </a:r>
            <a:r>
              <a:rPr lang="en-US" sz="3200" dirty="0" err="1">
                <a:solidFill>
                  <a:srgbClr val="538DD5"/>
                </a:solidFill>
                <a:latin typeface="Consolas" panose="020B0609020204030204" pitchFamily="49" charset="0"/>
                <a:ea typeface="Courier New"/>
                <a:cs typeface="Consolas" panose="020B0609020204030204" pitchFamily="49" charset="0"/>
                <a:sym typeface="Courier New"/>
              </a:rPr>
              <a:t>new_column</a:t>
            </a:r>
            <a:r>
              <a:rPr lang="en-US" sz="3200" dirty="0">
                <a:latin typeface="Consolas" panose="020B0609020204030204" pitchFamily="49" charset="0"/>
                <a:ea typeface="Courier New"/>
                <a:cs typeface="Consolas" panose="020B0609020204030204" pitchFamily="49" charset="0"/>
                <a:sym typeface="Courier New"/>
              </a:rPr>
              <a:t> </a:t>
            </a:r>
            <a:r>
              <a:rPr lang="en-US" sz="4000" b="1" dirty="0">
                <a:solidFill>
                  <a:schemeClr val="accent3"/>
                </a:solidFill>
                <a:latin typeface="Consolas" panose="020B0609020204030204" pitchFamily="49" charset="0"/>
                <a:ea typeface="Courier New"/>
                <a:cs typeface="Consolas" panose="020B0609020204030204" pitchFamily="49" charset="0"/>
                <a:sym typeface="Courier New"/>
              </a:rPr>
              <a:t>=</a:t>
            </a:r>
            <a:r>
              <a:rPr lang="en-US" sz="3200" dirty="0">
                <a:latin typeface="Consolas" panose="020B0609020204030204" pitchFamily="49" charset="0"/>
                <a:ea typeface="Courier New"/>
                <a:cs typeface="Consolas" panose="020B0609020204030204" pitchFamily="49" charset="0"/>
                <a:sym typeface="Courier New"/>
              </a:rPr>
              <a:t> </a:t>
            </a:r>
            <a:r>
              <a:rPr lang="en-US" sz="3200" dirty="0">
                <a:solidFill>
                  <a:schemeClr val="accent2"/>
                </a:solidFill>
                <a:latin typeface="Consolas" panose="020B0609020204030204" pitchFamily="49" charset="0"/>
                <a:ea typeface="Courier New"/>
                <a:cs typeface="Consolas" panose="020B0609020204030204" pitchFamily="49" charset="0"/>
                <a:sym typeface="Courier New"/>
              </a:rPr>
              <a:t>calculation</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7" name="Google Shape;172;p20"/>
          <p:cNvSpPr/>
          <p:nvPr/>
        </p:nvSpPr>
        <p:spPr>
          <a:xfrm flipH="1">
            <a:off x="5703631" y="3384167"/>
            <a:ext cx="1900999" cy="2199471"/>
          </a:xfrm>
          <a:custGeom>
            <a:avLst/>
            <a:gdLst>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603384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66067 h 3683787"/>
              <a:gd name="connsiteX1" fmla="*/ 356337 w 7169284"/>
              <a:gd name="connsiteY1" fmla="*/ 1066067 h 3683787"/>
              <a:gd name="connsiteX2" fmla="*/ 307986 w 7169284"/>
              <a:gd name="connsiteY2" fmla="*/ 1069320 h 3683787"/>
              <a:gd name="connsiteX3" fmla="*/ 261611 w 7169284"/>
              <a:gd name="connsiteY3" fmla="*/ 1078796 h 3683787"/>
              <a:gd name="connsiteX4" fmla="*/ 217637 w 7169284"/>
              <a:gd name="connsiteY4" fmla="*/ 1094070 h 3683787"/>
              <a:gd name="connsiteX5" fmla="*/ 176489 w 7169284"/>
              <a:gd name="connsiteY5" fmla="*/ 1114718 h 3683787"/>
              <a:gd name="connsiteX6" fmla="*/ 138592 w 7169284"/>
              <a:gd name="connsiteY6" fmla="*/ 1140316 h 3683787"/>
              <a:gd name="connsiteX7" fmla="*/ 104371 w 7169284"/>
              <a:gd name="connsiteY7" fmla="*/ 1170438 h 3683787"/>
              <a:gd name="connsiteX8" fmla="*/ 74249 w 7169284"/>
              <a:gd name="connsiteY8" fmla="*/ 1204659 h 3683787"/>
              <a:gd name="connsiteX9" fmla="*/ 48651 w 7169284"/>
              <a:gd name="connsiteY9" fmla="*/ 1242556 h 3683787"/>
              <a:gd name="connsiteX10" fmla="*/ 28003 w 7169284"/>
              <a:gd name="connsiteY10" fmla="*/ 1283704 h 3683787"/>
              <a:gd name="connsiteX11" fmla="*/ 12729 w 7169284"/>
              <a:gd name="connsiteY11" fmla="*/ 1327678 h 3683787"/>
              <a:gd name="connsiteX12" fmla="*/ 3253 w 7169284"/>
              <a:gd name="connsiteY12" fmla="*/ 1374053 h 3683787"/>
              <a:gd name="connsiteX13" fmla="*/ 0 w 7169284"/>
              <a:gd name="connsiteY13" fmla="*/ 1422404 h 3683787"/>
              <a:gd name="connsiteX14" fmla="*/ 0 w 7169284"/>
              <a:gd name="connsiteY14" fmla="*/ 3327451 h 3683787"/>
              <a:gd name="connsiteX15" fmla="*/ 3253 w 7169284"/>
              <a:gd name="connsiteY15" fmla="*/ 3375803 h 3683787"/>
              <a:gd name="connsiteX16" fmla="*/ 12729 w 7169284"/>
              <a:gd name="connsiteY16" fmla="*/ 3422178 h 3683787"/>
              <a:gd name="connsiteX17" fmla="*/ 28003 w 7169284"/>
              <a:gd name="connsiteY17" fmla="*/ 3466151 h 3683787"/>
              <a:gd name="connsiteX18" fmla="*/ 48651 w 7169284"/>
              <a:gd name="connsiteY18" fmla="*/ 3507299 h 3683787"/>
              <a:gd name="connsiteX19" fmla="*/ 74249 w 7169284"/>
              <a:gd name="connsiteY19" fmla="*/ 3545196 h 3683787"/>
              <a:gd name="connsiteX20" fmla="*/ 104371 w 7169284"/>
              <a:gd name="connsiteY20" fmla="*/ 3579417 h 3683787"/>
              <a:gd name="connsiteX21" fmla="*/ 138592 w 7169284"/>
              <a:gd name="connsiteY21" fmla="*/ 3609539 h 3683787"/>
              <a:gd name="connsiteX22" fmla="*/ 176489 w 7169284"/>
              <a:gd name="connsiteY22" fmla="*/ 3635136 h 3683787"/>
              <a:gd name="connsiteX23" fmla="*/ 217637 w 7169284"/>
              <a:gd name="connsiteY23" fmla="*/ 3655784 h 3683787"/>
              <a:gd name="connsiteX24" fmla="*/ 261611 w 7169284"/>
              <a:gd name="connsiteY24" fmla="*/ 3671059 h 3683787"/>
              <a:gd name="connsiteX25" fmla="*/ 307986 w 7169284"/>
              <a:gd name="connsiteY25" fmla="*/ 3680535 h 3683787"/>
              <a:gd name="connsiteX26" fmla="*/ 356337 w 7169284"/>
              <a:gd name="connsiteY26" fmla="*/ 3683788 h 3683787"/>
              <a:gd name="connsiteX27" fmla="*/ 6812950 w 7169284"/>
              <a:gd name="connsiteY27" fmla="*/ 3683788 h 3683787"/>
              <a:gd name="connsiteX28" fmla="*/ 6861301 w 7169284"/>
              <a:gd name="connsiteY28" fmla="*/ 3680535 h 3683787"/>
              <a:gd name="connsiteX29" fmla="*/ 6907675 w 7169284"/>
              <a:gd name="connsiteY29" fmla="*/ 3671059 h 3683787"/>
              <a:gd name="connsiteX30" fmla="*/ 6951648 w 7169284"/>
              <a:gd name="connsiteY30" fmla="*/ 3655784 h 3683787"/>
              <a:gd name="connsiteX31" fmla="*/ 6992795 w 7169284"/>
              <a:gd name="connsiteY31" fmla="*/ 3635136 h 3683787"/>
              <a:gd name="connsiteX32" fmla="*/ 7030692 w 7169284"/>
              <a:gd name="connsiteY32" fmla="*/ 3609539 h 3683787"/>
              <a:gd name="connsiteX33" fmla="*/ 7064914 w 7169284"/>
              <a:gd name="connsiteY33" fmla="*/ 3579417 h 3683787"/>
              <a:gd name="connsiteX34" fmla="*/ 7095036 w 7169284"/>
              <a:gd name="connsiteY34" fmla="*/ 3545196 h 3683787"/>
              <a:gd name="connsiteX35" fmla="*/ 7120633 w 7169284"/>
              <a:gd name="connsiteY35" fmla="*/ 3507299 h 3683787"/>
              <a:gd name="connsiteX36" fmla="*/ 7141281 w 7169284"/>
              <a:gd name="connsiteY36" fmla="*/ 3466151 h 3683787"/>
              <a:gd name="connsiteX37" fmla="*/ 7156556 w 7169284"/>
              <a:gd name="connsiteY37" fmla="*/ 3422178 h 3683787"/>
              <a:gd name="connsiteX38" fmla="*/ 7166032 w 7169284"/>
              <a:gd name="connsiteY38" fmla="*/ 3375803 h 3683787"/>
              <a:gd name="connsiteX39" fmla="*/ 7169285 w 7169284"/>
              <a:gd name="connsiteY39" fmla="*/ 3327451 h 3683787"/>
              <a:gd name="connsiteX40" fmla="*/ 7169285 w 7169284"/>
              <a:gd name="connsiteY40" fmla="*/ 1422404 h 3683787"/>
              <a:gd name="connsiteX41" fmla="*/ 7166032 w 7169284"/>
              <a:gd name="connsiteY41" fmla="*/ 1374053 h 3683787"/>
              <a:gd name="connsiteX42" fmla="*/ 7156556 w 7169284"/>
              <a:gd name="connsiteY42" fmla="*/ 1327678 h 3683787"/>
              <a:gd name="connsiteX43" fmla="*/ 7141281 w 7169284"/>
              <a:gd name="connsiteY43" fmla="*/ 1283704 h 3683787"/>
              <a:gd name="connsiteX44" fmla="*/ 7120633 w 7169284"/>
              <a:gd name="connsiteY44" fmla="*/ 1242556 h 3683787"/>
              <a:gd name="connsiteX45" fmla="*/ 7095036 w 7169284"/>
              <a:gd name="connsiteY45" fmla="*/ 1204659 h 3683787"/>
              <a:gd name="connsiteX46" fmla="*/ 7064914 w 7169284"/>
              <a:gd name="connsiteY46" fmla="*/ 1170438 h 3683787"/>
              <a:gd name="connsiteX47" fmla="*/ 7030692 w 7169284"/>
              <a:gd name="connsiteY47" fmla="*/ 1140316 h 3683787"/>
              <a:gd name="connsiteX48" fmla="*/ 6992795 w 7169284"/>
              <a:gd name="connsiteY48" fmla="*/ 1114718 h 3683787"/>
              <a:gd name="connsiteX49" fmla="*/ 6951648 w 7169284"/>
              <a:gd name="connsiteY49" fmla="*/ 1094070 h 3683787"/>
              <a:gd name="connsiteX50" fmla="*/ 6907675 w 7169284"/>
              <a:gd name="connsiteY50" fmla="*/ 1078796 h 3683787"/>
              <a:gd name="connsiteX51" fmla="*/ 6861301 w 7169284"/>
              <a:gd name="connsiteY51" fmla="*/ 1069320 h 3683787"/>
              <a:gd name="connsiteX52" fmla="*/ 6812950 w 7169284"/>
              <a:gd name="connsiteY52" fmla="*/ 1066067 h 3683787"/>
              <a:gd name="connsiteX0" fmla="*/ 708093 w 7169284"/>
              <a:gd name="connsiteY0" fmla="*/ 0 h 3683787"/>
              <a:gd name="connsiteX1" fmla="*/ 603384 w 7169284"/>
              <a:gd name="connsiteY1" fmla="*/ 1066067 h 3683787"/>
              <a:gd name="connsiteX2" fmla="*/ 2993816 w 7169284"/>
              <a:gd name="connsiteY2" fmla="*/ 1082813 h 3683787"/>
              <a:gd name="connsiteX3" fmla="*/ 708093 w 7169284"/>
              <a:gd name="connsiteY3" fmla="*/ 0 h 3683787"/>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1836130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99560 h 3717280"/>
              <a:gd name="connsiteX1" fmla="*/ 356337 w 7169284"/>
              <a:gd name="connsiteY1" fmla="*/ 1099560 h 3717280"/>
              <a:gd name="connsiteX2" fmla="*/ 307986 w 7169284"/>
              <a:gd name="connsiteY2" fmla="*/ 1102813 h 3717280"/>
              <a:gd name="connsiteX3" fmla="*/ 261611 w 7169284"/>
              <a:gd name="connsiteY3" fmla="*/ 1112289 h 3717280"/>
              <a:gd name="connsiteX4" fmla="*/ 217637 w 7169284"/>
              <a:gd name="connsiteY4" fmla="*/ 1127563 h 3717280"/>
              <a:gd name="connsiteX5" fmla="*/ 176489 w 7169284"/>
              <a:gd name="connsiteY5" fmla="*/ 1148211 h 3717280"/>
              <a:gd name="connsiteX6" fmla="*/ 138592 w 7169284"/>
              <a:gd name="connsiteY6" fmla="*/ 1173809 h 3717280"/>
              <a:gd name="connsiteX7" fmla="*/ 104371 w 7169284"/>
              <a:gd name="connsiteY7" fmla="*/ 1203931 h 3717280"/>
              <a:gd name="connsiteX8" fmla="*/ 74249 w 7169284"/>
              <a:gd name="connsiteY8" fmla="*/ 1238152 h 3717280"/>
              <a:gd name="connsiteX9" fmla="*/ 48651 w 7169284"/>
              <a:gd name="connsiteY9" fmla="*/ 1276049 h 3717280"/>
              <a:gd name="connsiteX10" fmla="*/ 28003 w 7169284"/>
              <a:gd name="connsiteY10" fmla="*/ 1317197 h 3717280"/>
              <a:gd name="connsiteX11" fmla="*/ 12729 w 7169284"/>
              <a:gd name="connsiteY11" fmla="*/ 1361171 h 3717280"/>
              <a:gd name="connsiteX12" fmla="*/ 3253 w 7169284"/>
              <a:gd name="connsiteY12" fmla="*/ 1407546 h 3717280"/>
              <a:gd name="connsiteX13" fmla="*/ 0 w 7169284"/>
              <a:gd name="connsiteY13" fmla="*/ 1455897 h 3717280"/>
              <a:gd name="connsiteX14" fmla="*/ 0 w 7169284"/>
              <a:gd name="connsiteY14" fmla="*/ 3360944 h 3717280"/>
              <a:gd name="connsiteX15" fmla="*/ 3253 w 7169284"/>
              <a:gd name="connsiteY15" fmla="*/ 3409296 h 3717280"/>
              <a:gd name="connsiteX16" fmla="*/ 12729 w 7169284"/>
              <a:gd name="connsiteY16" fmla="*/ 3455671 h 3717280"/>
              <a:gd name="connsiteX17" fmla="*/ 28003 w 7169284"/>
              <a:gd name="connsiteY17" fmla="*/ 3499644 h 3717280"/>
              <a:gd name="connsiteX18" fmla="*/ 48651 w 7169284"/>
              <a:gd name="connsiteY18" fmla="*/ 3540792 h 3717280"/>
              <a:gd name="connsiteX19" fmla="*/ 74249 w 7169284"/>
              <a:gd name="connsiteY19" fmla="*/ 3578689 h 3717280"/>
              <a:gd name="connsiteX20" fmla="*/ 104371 w 7169284"/>
              <a:gd name="connsiteY20" fmla="*/ 3612910 h 3717280"/>
              <a:gd name="connsiteX21" fmla="*/ 138592 w 7169284"/>
              <a:gd name="connsiteY21" fmla="*/ 3643032 h 3717280"/>
              <a:gd name="connsiteX22" fmla="*/ 176489 w 7169284"/>
              <a:gd name="connsiteY22" fmla="*/ 3668629 h 3717280"/>
              <a:gd name="connsiteX23" fmla="*/ 217637 w 7169284"/>
              <a:gd name="connsiteY23" fmla="*/ 3689277 h 3717280"/>
              <a:gd name="connsiteX24" fmla="*/ 261611 w 7169284"/>
              <a:gd name="connsiteY24" fmla="*/ 3704552 h 3717280"/>
              <a:gd name="connsiteX25" fmla="*/ 307986 w 7169284"/>
              <a:gd name="connsiteY25" fmla="*/ 3714028 h 3717280"/>
              <a:gd name="connsiteX26" fmla="*/ 356337 w 7169284"/>
              <a:gd name="connsiteY26" fmla="*/ 3717281 h 3717280"/>
              <a:gd name="connsiteX27" fmla="*/ 6812950 w 7169284"/>
              <a:gd name="connsiteY27" fmla="*/ 3717281 h 3717280"/>
              <a:gd name="connsiteX28" fmla="*/ 6861301 w 7169284"/>
              <a:gd name="connsiteY28" fmla="*/ 3714028 h 3717280"/>
              <a:gd name="connsiteX29" fmla="*/ 6907675 w 7169284"/>
              <a:gd name="connsiteY29" fmla="*/ 3704552 h 3717280"/>
              <a:gd name="connsiteX30" fmla="*/ 6951648 w 7169284"/>
              <a:gd name="connsiteY30" fmla="*/ 3689277 h 3717280"/>
              <a:gd name="connsiteX31" fmla="*/ 6992795 w 7169284"/>
              <a:gd name="connsiteY31" fmla="*/ 3668629 h 3717280"/>
              <a:gd name="connsiteX32" fmla="*/ 7030692 w 7169284"/>
              <a:gd name="connsiteY32" fmla="*/ 3643032 h 3717280"/>
              <a:gd name="connsiteX33" fmla="*/ 7064914 w 7169284"/>
              <a:gd name="connsiteY33" fmla="*/ 3612910 h 3717280"/>
              <a:gd name="connsiteX34" fmla="*/ 7095036 w 7169284"/>
              <a:gd name="connsiteY34" fmla="*/ 3578689 h 3717280"/>
              <a:gd name="connsiteX35" fmla="*/ 7120633 w 7169284"/>
              <a:gd name="connsiteY35" fmla="*/ 3540792 h 3717280"/>
              <a:gd name="connsiteX36" fmla="*/ 7141281 w 7169284"/>
              <a:gd name="connsiteY36" fmla="*/ 3499644 h 3717280"/>
              <a:gd name="connsiteX37" fmla="*/ 7156556 w 7169284"/>
              <a:gd name="connsiteY37" fmla="*/ 3455671 h 3717280"/>
              <a:gd name="connsiteX38" fmla="*/ 7166032 w 7169284"/>
              <a:gd name="connsiteY38" fmla="*/ 3409296 h 3717280"/>
              <a:gd name="connsiteX39" fmla="*/ 7169285 w 7169284"/>
              <a:gd name="connsiteY39" fmla="*/ 3360944 h 3717280"/>
              <a:gd name="connsiteX40" fmla="*/ 7169285 w 7169284"/>
              <a:gd name="connsiteY40" fmla="*/ 1455897 h 3717280"/>
              <a:gd name="connsiteX41" fmla="*/ 7166032 w 7169284"/>
              <a:gd name="connsiteY41" fmla="*/ 1407546 h 3717280"/>
              <a:gd name="connsiteX42" fmla="*/ 7156556 w 7169284"/>
              <a:gd name="connsiteY42" fmla="*/ 1361171 h 3717280"/>
              <a:gd name="connsiteX43" fmla="*/ 7141281 w 7169284"/>
              <a:gd name="connsiteY43" fmla="*/ 1317197 h 3717280"/>
              <a:gd name="connsiteX44" fmla="*/ 7120633 w 7169284"/>
              <a:gd name="connsiteY44" fmla="*/ 1276049 h 3717280"/>
              <a:gd name="connsiteX45" fmla="*/ 7095036 w 7169284"/>
              <a:gd name="connsiteY45" fmla="*/ 1238152 h 3717280"/>
              <a:gd name="connsiteX46" fmla="*/ 7064914 w 7169284"/>
              <a:gd name="connsiteY46" fmla="*/ 1203931 h 3717280"/>
              <a:gd name="connsiteX47" fmla="*/ 7030692 w 7169284"/>
              <a:gd name="connsiteY47" fmla="*/ 1173809 h 3717280"/>
              <a:gd name="connsiteX48" fmla="*/ 6992795 w 7169284"/>
              <a:gd name="connsiteY48" fmla="*/ 1148211 h 3717280"/>
              <a:gd name="connsiteX49" fmla="*/ 6951648 w 7169284"/>
              <a:gd name="connsiteY49" fmla="*/ 1127563 h 3717280"/>
              <a:gd name="connsiteX50" fmla="*/ 6907675 w 7169284"/>
              <a:gd name="connsiteY50" fmla="*/ 1112289 h 3717280"/>
              <a:gd name="connsiteX51" fmla="*/ 6861301 w 7169284"/>
              <a:gd name="connsiteY51" fmla="*/ 1102813 h 3717280"/>
              <a:gd name="connsiteX52" fmla="*/ 6812950 w 7169284"/>
              <a:gd name="connsiteY52" fmla="*/ 1099560 h 3717280"/>
              <a:gd name="connsiteX0" fmla="*/ 2377043 w 7169284"/>
              <a:gd name="connsiteY0" fmla="*/ 0 h 3717280"/>
              <a:gd name="connsiteX1" fmla="*/ 1836130 w 7169284"/>
              <a:gd name="connsiteY1" fmla="*/ 1099560 h 3717280"/>
              <a:gd name="connsiteX2" fmla="*/ 2993816 w 7169284"/>
              <a:gd name="connsiteY2" fmla="*/ 1116306 h 3717280"/>
              <a:gd name="connsiteX3" fmla="*/ 2377043 w 7169284"/>
              <a:gd name="connsiteY3" fmla="*/ 0 h 3717280"/>
              <a:gd name="connsiteX0" fmla="*/ 6812950 w 7169286"/>
              <a:gd name="connsiteY0" fmla="*/ 1099560 h 3717282"/>
              <a:gd name="connsiteX1" fmla="*/ 356337 w 7169286"/>
              <a:gd name="connsiteY1" fmla="*/ 1099560 h 3717282"/>
              <a:gd name="connsiteX2" fmla="*/ 307986 w 7169286"/>
              <a:gd name="connsiteY2" fmla="*/ 1102813 h 3717282"/>
              <a:gd name="connsiteX3" fmla="*/ 261611 w 7169286"/>
              <a:gd name="connsiteY3" fmla="*/ 1112289 h 3717282"/>
              <a:gd name="connsiteX4" fmla="*/ 217637 w 7169286"/>
              <a:gd name="connsiteY4" fmla="*/ 1127563 h 3717282"/>
              <a:gd name="connsiteX5" fmla="*/ 176489 w 7169286"/>
              <a:gd name="connsiteY5" fmla="*/ 1148211 h 3717282"/>
              <a:gd name="connsiteX6" fmla="*/ 138592 w 7169286"/>
              <a:gd name="connsiteY6" fmla="*/ 1173809 h 3717282"/>
              <a:gd name="connsiteX7" fmla="*/ 104371 w 7169286"/>
              <a:gd name="connsiteY7" fmla="*/ 1203931 h 3717282"/>
              <a:gd name="connsiteX8" fmla="*/ 74249 w 7169286"/>
              <a:gd name="connsiteY8" fmla="*/ 1238152 h 3717282"/>
              <a:gd name="connsiteX9" fmla="*/ 48651 w 7169286"/>
              <a:gd name="connsiteY9" fmla="*/ 1276049 h 3717282"/>
              <a:gd name="connsiteX10" fmla="*/ 28003 w 7169286"/>
              <a:gd name="connsiteY10" fmla="*/ 1317197 h 3717282"/>
              <a:gd name="connsiteX11" fmla="*/ 12729 w 7169286"/>
              <a:gd name="connsiteY11" fmla="*/ 1361171 h 3717282"/>
              <a:gd name="connsiteX12" fmla="*/ 3253 w 7169286"/>
              <a:gd name="connsiteY12" fmla="*/ 1407546 h 3717282"/>
              <a:gd name="connsiteX13" fmla="*/ 0 w 7169286"/>
              <a:gd name="connsiteY13" fmla="*/ 1455897 h 3717282"/>
              <a:gd name="connsiteX14" fmla="*/ 0 w 7169286"/>
              <a:gd name="connsiteY14" fmla="*/ 3360944 h 3717282"/>
              <a:gd name="connsiteX15" fmla="*/ 3253 w 7169286"/>
              <a:gd name="connsiteY15" fmla="*/ 3409296 h 3717282"/>
              <a:gd name="connsiteX16" fmla="*/ 12729 w 7169286"/>
              <a:gd name="connsiteY16" fmla="*/ 3455671 h 3717282"/>
              <a:gd name="connsiteX17" fmla="*/ 28003 w 7169286"/>
              <a:gd name="connsiteY17" fmla="*/ 3499644 h 3717282"/>
              <a:gd name="connsiteX18" fmla="*/ 48651 w 7169286"/>
              <a:gd name="connsiteY18" fmla="*/ 3540792 h 3717282"/>
              <a:gd name="connsiteX19" fmla="*/ 74249 w 7169286"/>
              <a:gd name="connsiteY19" fmla="*/ 3578689 h 3717282"/>
              <a:gd name="connsiteX20" fmla="*/ 104371 w 7169286"/>
              <a:gd name="connsiteY20" fmla="*/ 3612910 h 3717282"/>
              <a:gd name="connsiteX21" fmla="*/ 138592 w 7169286"/>
              <a:gd name="connsiteY21" fmla="*/ 3643032 h 3717282"/>
              <a:gd name="connsiteX22" fmla="*/ 176489 w 7169286"/>
              <a:gd name="connsiteY22" fmla="*/ 3668629 h 3717282"/>
              <a:gd name="connsiteX23" fmla="*/ 217637 w 7169286"/>
              <a:gd name="connsiteY23" fmla="*/ 3689277 h 3717282"/>
              <a:gd name="connsiteX24" fmla="*/ 261611 w 7169286"/>
              <a:gd name="connsiteY24" fmla="*/ 3704552 h 3717282"/>
              <a:gd name="connsiteX25" fmla="*/ 307986 w 7169286"/>
              <a:gd name="connsiteY25" fmla="*/ 3714028 h 3717282"/>
              <a:gd name="connsiteX26" fmla="*/ 356337 w 7169286"/>
              <a:gd name="connsiteY26" fmla="*/ 3717281 h 3717282"/>
              <a:gd name="connsiteX27" fmla="*/ 6812950 w 7169286"/>
              <a:gd name="connsiteY27" fmla="*/ 3717281 h 3717282"/>
              <a:gd name="connsiteX28" fmla="*/ 6861301 w 7169286"/>
              <a:gd name="connsiteY28" fmla="*/ 3714028 h 3717282"/>
              <a:gd name="connsiteX29" fmla="*/ 6907675 w 7169286"/>
              <a:gd name="connsiteY29" fmla="*/ 3704552 h 3717282"/>
              <a:gd name="connsiteX30" fmla="*/ 6951648 w 7169286"/>
              <a:gd name="connsiteY30" fmla="*/ 3689277 h 3717282"/>
              <a:gd name="connsiteX31" fmla="*/ 6992795 w 7169286"/>
              <a:gd name="connsiteY31" fmla="*/ 3668629 h 3717282"/>
              <a:gd name="connsiteX32" fmla="*/ 7030692 w 7169286"/>
              <a:gd name="connsiteY32" fmla="*/ 3643032 h 3717282"/>
              <a:gd name="connsiteX33" fmla="*/ 7064914 w 7169286"/>
              <a:gd name="connsiteY33" fmla="*/ 3612910 h 3717282"/>
              <a:gd name="connsiteX34" fmla="*/ 7095036 w 7169286"/>
              <a:gd name="connsiteY34" fmla="*/ 3578689 h 3717282"/>
              <a:gd name="connsiteX35" fmla="*/ 7120633 w 7169286"/>
              <a:gd name="connsiteY35" fmla="*/ 3540792 h 3717282"/>
              <a:gd name="connsiteX36" fmla="*/ 7141281 w 7169286"/>
              <a:gd name="connsiteY36" fmla="*/ 3499644 h 3717282"/>
              <a:gd name="connsiteX37" fmla="*/ 7156556 w 7169286"/>
              <a:gd name="connsiteY37" fmla="*/ 3455671 h 3717282"/>
              <a:gd name="connsiteX38" fmla="*/ 7166032 w 7169286"/>
              <a:gd name="connsiteY38" fmla="*/ 3409296 h 3717282"/>
              <a:gd name="connsiteX39" fmla="*/ 7169285 w 7169286"/>
              <a:gd name="connsiteY39" fmla="*/ 3360944 h 3717282"/>
              <a:gd name="connsiteX40" fmla="*/ 7169285 w 7169286"/>
              <a:gd name="connsiteY40" fmla="*/ 1455897 h 3717282"/>
              <a:gd name="connsiteX41" fmla="*/ 7166032 w 7169286"/>
              <a:gd name="connsiteY41" fmla="*/ 1407546 h 3717282"/>
              <a:gd name="connsiteX42" fmla="*/ 7156556 w 7169286"/>
              <a:gd name="connsiteY42" fmla="*/ 1361171 h 3717282"/>
              <a:gd name="connsiteX43" fmla="*/ 7141281 w 7169286"/>
              <a:gd name="connsiteY43" fmla="*/ 1317197 h 3717282"/>
              <a:gd name="connsiteX44" fmla="*/ 7120633 w 7169286"/>
              <a:gd name="connsiteY44" fmla="*/ 1276049 h 3717282"/>
              <a:gd name="connsiteX45" fmla="*/ 7095036 w 7169286"/>
              <a:gd name="connsiteY45" fmla="*/ 1238152 h 3717282"/>
              <a:gd name="connsiteX46" fmla="*/ 7064914 w 7169286"/>
              <a:gd name="connsiteY46" fmla="*/ 1203931 h 3717282"/>
              <a:gd name="connsiteX47" fmla="*/ 7030692 w 7169286"/>
              <a:gd name="connsiteY47" fmla="*/ 1173809 h 3717282"/>
              <a:gd name="connsiteX48" fmla="*/ 6992795 w 7169286"/>
              <a:gd name="connsiteY48" fmla="*/ 1148211 h 3717282"/>
              <a:gd name="connsiteX49" fmla="*/ 6951648 w 7169286"/>
              <a:gd name="connsiteY49" fmla="*/ 1127563 h 3717282"/>
              <a:gd name="connsiteX50" fmla="*/ 6907675 w 7169286"/>
              <a:gd name="connsiteY50" fmla="*/ 1112289 h 3717282"/>
              <a:gd name="connsiteX51" fmla="*/ 6861301 w 7169286"/>
              <a:gd name="connsiteY51" fmla="*/ 1102813 h 3717282"/>
              <a:gd name="connsiteX52" fmla="*/ 6812950 w 7169286"/>
              <a:gd name="connsiteY52" fmla="*/ 1099560 h 3717282"/>
              <a:gd name="connsiteX0" fmla="*/ 2377043 w 7169286"/>
              <a:gd name="connsiteY0" fmla="*/ 0 h 3717282"/>
              <a:gd name="connsiteX1" fmla="*/ 2348194 w 7169286"/>
              <a:gd name="connsiteY1" fmla="*/ 1116306 h 3717282"/>
              <a:gd name="connsiteX2" fmla="*/ 2993816 w 7169286"/>
              <a:gd name="connsiteY2" fmla="*/ 1116306 h 3717282"/>
              <a:gd name="connsiteX3" fmla="*/ 2377043 w 7169286"/>
              <a:gd name="connsiteY3" fmla="*/ 0 h 3717282"/>
              <a:gd name="connsiteX0" fmla="*/ 6812950 w 7169284"/>
              <a:gd name="connsiteY0" fmla="*/ 1082814 h 3700534"/>
              <a:gd name="connsiteX1" fmla="*/ 356337 w 7169284"/>
              <a:gd name="connsiteY1" fmla="*/ 1082814 h 3700534"/>
              <a:gd name="connsiteX2" fmla="*/ 307986 w 7169284"/>
              <a:gd name="connsiteY2" fmla="*/ 1086067 h 3700534"/>
              <a:gd name="connsiteX3" fmla="*/ 261611 w 7169284"/>
              <a:gd name="connsiteY3" fmla="*/ 1095543 h 3700534"/>
              <a:gd name="connsiteX4" fmla="*/ 217637 w 7169284"/>
              <a:gd name="connsiteY4" fmla="*/ 1110817 h 3700534"/>
              <a:gd name="connsiteX5" fmla="*/ 176489 w 7169284"/>
              <a:gd name="connsiteY5" fmla="*/ 1131465 h 3700534"/>
              <a:gd name="connsiteX6" fmla="*/ 138592 w 7169284"/>
              <a:gd name="connsiteY6" fmla="*/ 1157063 h 3700534"/>
              <a:gd name="connsiteX7" fmla="*/ 104371 w 7169284"/>
              <a:gd name="connsiteY7" fmla="*/ 1187185 h 3700534"/>
              <a:gd name="connsiteX8" fmla="*/ 74249 w 7169284"/>
              <a:gd name="connsiteY8" fmla="*/ 1221406 h 3700534"/>
              <a:gd name="connsiteX9" fmla="*/ 48651 w 7169284"/>
              <a:gd name="connsiteY9" fmla="*/ 1259303 h 3700534"/>
              <a:gd name="connsiteX10" fmla="*/ 28003 w 7169284"/>
              <a:gd name="connsiteY10" fmla="*/ 1300451 h 3700534"/>
              <a:gd name="connsiteX11" fmla="*/ 12729 w 7169284"/>
              <a:gd name="connsiteY11" fmla="*/ 1344425 h 3700534"/>
              <a:gd name="connsiteX12" fmla="*/ 3253 w 7169284"/>
              <a:gd name="connsiteY12" fmla="*/ 1390800 h 3700534"/>
              <a:gd name="connsiteX13" fmla="*/ 0 w 7169284"/>
              <a:gd name="connsiteY13" fmla="*/ 1439151 h 3700534"/>
              <a:gd name="connsiteX14" fmla="*/ 0 w 7169284"/>
              <a:gd name="connsiteY14" fmla="*/ 3344198 h 3700534"/>
              <a:gd name="connsiteX15" fmla="*/ 3253 w 7169284"/>
              <a:gd name="connsiteY15" fmla="*/ 3392550 h 3700534"/>
              <a:gd name="connsiteX16" fmla="*/ 12729 w 7169284"/>
              <a:gd name="connsiteY16" fmla="*/ 3438925 h 3700534"/>
              <a:gd name="connsiteX17" fmla="*/ 28003 w 7169284"/>
              <a:gd name="connsiteY17" fmla="*/ 3482898 h 3700534"/>
              <a:gd name="connsiteX18" fmla="*/ 48651 w 7169284"/>
              <a:gd name="connsiteY18" fmla="*/ 3524046 h 3700534"/>
              <a:gd name="connsiteX19" fmla="*/ 74249 w 7169284"/>
              <a:gd name="connsiteY19" fmla="*/ 3561943 h 3700534"/>
              <a:gd name="connsiteX20" fmla="*/ 104371 w 7169284"/>
              <a:gd name="connsiteY20" fmla="*/ 3596164 h 3700534"/>
              <a:gd name="connsiteX21" fmla="*/ 138592 w 7169284"/>
              <a:gd name="connsiteY21" fmla="*/ 3626286 h 3700534"/>
              <a:gd name="connsiteX22" fmla="*/ 176489 w 7169284"/>
              <a:gd name="connsiteY22" fmla="*/ 3651883 h 3700534"/>
              <a:gd name="connsiteX23" fmla="*/ 217637 w 7169284"/>
              <a:gd name="connsiteY23" fmla="*/ 3672531 h 3700534"/>
              <a:gd name="connsiteX24" fmla="*/ 261611 w 7169284"/>
              <a:gd name="connsiteY24" fmla="*/ 3687806 h 3700534"/>
              <a:gd name="connsiteX25" fmla="*/ 307986 w 7169284"/>
              <a:gd name="connsiteY25" fmla="*/ 3697282 h 3700534"/>
              <a:gd name="connsiteX26" fmla="*/ 356337 w 7169284"/>
              <a:gd name="connsiteY26" fmla="*/ 3700535 h 3700534"/>
              <a:gd name="connsiteX27" fmla="*/ 6812950 w 7169284"/>
              <a:gd name="connsiteY27" fmla="*/ 3700535 h 3700534"/>
              <a:gd name="connsiteX28" fmla="*/ 6861301 w 7169284"/>
              <a:gd name="connsiteY28" fmla="*/ 3697282 h 3700534"/>
              <a:gd name="connsiteX29" fmla="*/ 6907675 w 7169284"/>
              <a:gd name="connsiteY29" fmla="*/ 3687806 h 3700534"/>
              <a:gd name="connsiteX30" fmla="*/ 6951648 w 7169284"/>
              <a:gd name="connsiteY30" fmla="*/ 3672531 h 3700534"/>
              <a:gd name="connsiteX31" fmla="*/ 6992795 w 7169284"/>
              <a:gd name="connsiteY31" fmla="*/ 3651883 h 3700534"/>
              <a:gd name="connsiteX32" fmla="*/ 7030692 w 7169284"/>
              <a:gd name="connsiteY32" fmla="*/ 3626286 h 3700534"/>
              <a:gd name="connsiteX33" fmla="*/ 7064914 w 7169284"/>
              <a:gd name="connsiteY33" fmla="*/ 3596164 h 3700534"/>
              <a:gd name="connsiteX34" fmla="*/ 7095036 w 7169284"/>
              <a:gd name="connsiteY34" fmla="*/ 3561943 h 3700534"/>
              <a:gd name="connsiteX35" fmla="*/ 7120633 w 7169284"/>
              <a:gd name="connsiteY35" fmla="*/ 3524046 h 3700534"/>
              <a:gd name="connsiteX36" fmla="*/ 7141281 w 7169284"/>
              <a:gd name="connsiteY36" fmla="*/ 3482898 h 3700534"/>
              <a:gd name="connsiteX37" fmla="*/ 7156556 w 7169284"/>
              <a:gd name="connsiteY37" fmla="*/ 3438925 h 3700534"/>
              <a:gd name="connsiteX38" fmla="*/ 7166032 w 7169284"/>
              <a:gd name="connsiteY38" fmla="*/ 3392550 h 3700534"/>
              <a:gd name="connsiteX39" fmla="*/ 7169285 w 7169284"/>
              <a:gd name="connsiteY39" fmla="*/ 3344198 h 3700534"/>
              <a:gd name="connsiteX40" fmla="*/ 7169285 w 7169284"/>
              <a:gd name="connsiteY40" fmla="*/ 1439151 h 3700534"/>
              <a:gd name="connsiteX41" fmla="*/ 7166032 w 7169284"/>
              <a:gd name="connsiteY41" fmla="*/ 1390800 h 3700534"/>
              <a:gd name="connsiteX42" fmla="*/ 7156556 w 7169284"/>
              <a:gd name="connsiteY42" fmla="*/ 1344425 h 3700534"/>
              <a:gd name="connsiteX43" fmla="*/ 7141281 w 7169284"/>
              <a:gd name="connsiteY43" fmla="*/ 1300451 h 3700534"/>
              <a:gd name="connsiteX44" fmla="*/ 7120633 w 7169284"/>
              <a:gd name="connsiteY44" fmla="*/ 1259303 h 3700534"/>
              <a:gd name="connsiteX45" fmla="*/ 7095036 w 7169284"/>
              <a:gd name="connsiteY45" fmla="*/ 1221406 h 3700534"/>
              <a:gd name="connsiteX46" fmla="*/ 7064914 w 7169284"/>
              <a:gd name="connsiteY46" fmla="*/ 1187185 h 3700534"/>
              <a:gd name="connsiteX47" fmla="*/ 7030692 w 7169284"/>
              <a:gd name="connsiteY47" fmla="*/ 1157063 h 3700534"/>
              <a:gd name="connsiteX48" fmla="*/ 6992795 w 7169284"/>
              <a:gd name="connsiteY48" fmla="*/ 1131465 h 3700534"/>
              <a:gd name="connsiteX49" fmla="*/ 6951648 w 7169284"/>
              <a:gd name="connsiteY49" fmla="*/ 1110817 h 3700534"/>
              <a:gd name="connsiteX50" fmla="*/ 6907675 w 7169284"/>
              <a:gd name="connsiteY50" fmla="*/ 1095543 h 3700534"/>
              <a:gd name="connsiteX51" fmla="*/ 6861301 w 7169284"/>
              <a:gd name="connsiteY51" fmla="*/ 1086067 h 3700534"/>
              <a:gd name="connsiteX52" fmla="*/ 6812950 w 7169284"/>
              <a:gd name="connsiteY52" fmla="*/ 1082814 h 3700534"/>
              <a:gd name="connsiteX0" fmla="*/ 2092563 w 7169284"/>
              <a:gd name="connsiteY0" fmla="*/ 0 h 3700534"/>
              <a:gd name="connsiteX1" fmla="*/ 2348194 w 7169284"/>
              <a:gd name="connsiteY1" fmla="*/ 1099560 h 3700534"/>
              <a:gd name="connsiteX2" fmla="*/ 2993816 w 7169284"/>
              <a:gd name="connsiteY2" fmla="*/ 1099560 h 3700534"/>
              <a:gd name="connsiteX3" fmla="*/ 2092563 w 7169284"/>
              <a:gd name="connsiteY3" fmla="*/ 0 h 3700534"/>
              <a:gd name="connsiteX0" fmla="*/ 6812950 w 7169286"/>
              <a:gd name="connsiteY0" fmla="*/ 1220972 h 3838694"/>
              <a:gd name="connsiteX1" fmla="*/ 356337 w 7169286"/>
              <a:gd name="connsiteY1" fmla="*/ 1220972 h 3838694"/>
              <a:gd name="connsiteX2" fmla="*/ 307986 w 7169286"/>
              <a:gd name="connsiteY2" fmla="*/ 1224225 h 3838694"/>
              <a:gd name="connsiteX3" fmla="*/ 261611 w 7169286"/>
              <a:gd name="connsiteY3" fmla="*/ 1233701 h 3838694"/>
              <a:gd name="connsiteX4" fmla="*/ 217637 w 7169286"/>
              <a:gd name="connsiteY4" fmla="*/ 1248975 h 3838694"/>
              <a:gd name="connsiteX5" fmla="*/ 176489 w 7169286"/>
              <a:gd name="connsiteY5" fmla="*/ 1269623 h 3838694"/>
              <a:gd name="connsiteX6" fmla="*/ 138592 w 7169286"/>
              <a:gd name="connsiteY6" fmla="*/ 1295221 h 3838694"/>
              <a:gd name="connsiteX7" fmla="*/ 104371 w 7169286"/>
              <a:gd name="connsiteY7" fmla="*/ 1325343 h 3838694"/>
              <a:gd name="connsiteX8" fmla="*/ 74249 w 7169286"/>
              <a:gd name="connsiteY8" fmla="*/ 1359564 h 3838694"/>
              <a:gd name="connsiteX9" fmla="*/ 48651 w 7169286"/>
              <a:gd name="connsiteY9" fmla="*/ 1397461 h 3838694"/>
              <a:gd name="connsiteX10" fmla="*/ 28003 w 7169286"/>
              <a:gd name="connsiteY10" fmla="*/ 1438609 h 3838694"/>
              <a:gd name="connsiteX11" fmla="*/ 12729 w 7169286"/>
              <a:gd name="connsiteY11" fmla="*/ 1482583 h 3838694"/>
              <a:gd name="connsiteX12" fmla="*/ 3253 w 7169286"/>
              <a:gd name="connsiteY12" fmla="*/ 1528958 h 3838694"/>
              <a:gd name="connsiteX13" fmla="*/ 0 w 7169286"/>
              <a:gd name="connsiteY13" fmla="*/ 1577309 h 3838694"/>
              <a:gd name="connsiteX14" fmla="*/ 0 w 7169286"/>
              <a:gd name="connsiteY14" fmla="*/ 3482356 h 3838694"/>
              <a:gd name="connsiteX15" fmla="*/ 3253 w 7169286"/>
              <a:gd name="connsiteY15" fmla="*/ 3530708 h 3838694"/>
              <a:gd name="connsiteX16" fmla="*/ 12729 w 7169286"/>
              <a:gd name="connsiteY16" fmla="*/ 3577083 h 3838694"/>
              <a:gd name="connsiteX17" fmla="*/ 28003 w 7169286"/>
              <a:gd name="connsiteY17" fmla="*/ 3621056 h 3838694"/>
              <a:gd name="connsiteX18" fmla="*/ 48651 w 7169286"/>
              <a:gd name="connsiteY18" fmla="*/ 3662204 h 3838694"/>
              <a:gd name="connsiteX19" fmla="*/ 74249 w 7169286"/>
              <a:gd name="connsiteY19" fmla="*/ 3700101 h 3838694"/>
              <a:gd name="connsiteX20" fmla="*/ 104371 w 7169286"/>
              <a:gd name="connsiteY20" fmla="*/ 3734322 h 3838694"/>
              <a:gd name="connsiteX21" fmla="*/ 138592 w 7169286"/>
              <a:gd name="connsiteY21" fmla="*/ 3764444 h 3838694"/>
              <a:gd name="connsiteX22" fmla="*/ 176489 w 7169286"/>
              <a:gd name="connsiteY22" fmla="*/ 3790041 h 3838694"/>
              <a:gd name="connsiteX23" fmla="*/ 217637 w 7169286"/>
              <a:gd name="connsiteY23" fmla="*/ 3810689 h 3838694"/>
              <a:gd name="connsiteX24" fmla="*/ 261611 w 7169286"/>
              <a:gd name="connsiteY24" fmla="*/ 3825964 h 3838694"/>
              <a:gd name="connsiteX25" fmla="*/ 307986 w 7169286"/>
              <a:gd name="connsiteY25" fmla="*/ 3835440 h 3838694"/>
              <a:gd name="connsiteX26" fmla="*/ 356337 w 7169286"/>
              <a:gd name="connsiteY26" fmla="*/ 3838693 h 3838694"/>
              <a:gd name="connsiteX27" fmla="*/ 6812950 w 7169286"/>
              <a:gd name="connsiteY27" fmla="*/ 3838693 h 3838694"/>
              <a:gd name="connsiteX28" fmla="*/ 6861301 w 7169286"/>
              <a:gd name="connsiteY28" fmla="*/ 3835440 h 3838694"/>
              <a:gd name="connsiteX29" fmla="*/ 6907675 w 7169286"/>
              <a:gd name="connsiteY29" fmla="*/ 3825964 h 3838694"/>
              <a:gd name="connsiteX30" fmla="*/ 6951648 w 7169286"/>
              <a:gd name="connsiteY30" fmla="*/ 3810689 h 3838694"/>
              <a:gd name="connsiteX31" fmla="*/ 6992795 w 7169286"/>
              <a:gd name="connsiteY31" fmla="*/ 3790041 h 3838694"/>
              <a:gd name="connsiteX32" fmla="*/ 7030692 w 7169286"/>
              <a:gd name="connsiteY32" fmla="*/ 3764444 h 3838694"/>
              <a:gd name="connsiteX33" fmla="*/ 7064914 w 7169286"/>
              <a:gd name="connsiteY33" fmla="*/ 3734322 h 3838694"/>
              <a:gd name="connsiteX34" fmla="*/ 7095036 w 7169286"/>
              <a:gd name="connsiteY34" fmla="*/ 3700101 h 3838694"/>
              <a:gd name="connsiteX35" fmla="*/ 7120633 w 7169286"/>
              <a:gd name="connsiteY35" fmla="*/ 3662204 h 3838694"/>
              <a:gd name="connsiteX36" fmla="*/ 7141281 w 7169286"/>
              <a:gd name="connsiteY36" fmla="*/ 3621056 h 3838694"/>
              <a:gd name="connsiteX37" fmla="*/ 7156556 w 7169286"/>
              <a:gd name="connsiteY37" fmla="*/ 3577083 h 3838694"/>
              <a:gd name="connsiteX38" fmla="*/ 7166032 w 7169286"/>
              <a:gd name="connsiteY38" fmla="*/ 3530708 h 3838694"/>
              <a:gd name="connsiteX39" fmla="*/ 7169285 w 7169286"/>
              <a:gd name="connsiteY39" fmla="*/ 3482356 h 3838694"/>
              <a:gd name="connsiteX40" fmla="*/ 7169285 w 7169286"/>
              <a:gd name="connsiteY40" fmla="*/ 1577309 h 3838694"/>
              <a:gd name="connsiteX41" fmla="*/ 7166032 w 7169286"/>
              <a:gd name="connsiteY41" fmla="*/ 1528958 h 3838694"/>
              <a:gd name="connsiteX42" fmla="*/ 7156556 w 7169286"/>
              <a:gd name="connsiteY42" fmla="*/ 1482583 h 3838694"/>
              <a:gd name="connsiteX43" fmla="*/ 7141281 w 7169286"/>
              <a:gd name="connsiteY43" fmla="*/ 1438609 h 3838694"/>
              <a:gd name="connsiteX44" fmla="*/ 7120633 w 7169286"/>
              <a:gd name="connsiteY44" fmla="*/ 1397461 h 3838694"/>
              <a:gd name="connsiteX45" fmla="*/ 7095036 w 7169286"/>
              <a:gd name="connsiteY45" fmla="*/ 1359564 h 3838694"/>
              <a:gd name="connsiteX46" fmla="*/ 7064914 w 7169286"/>
              <a:gd name="connsiteY46" fmla="*/ 1325343 h 3838694"/>
              <a:gd name="connsiteX47" fmla="*/ 7030692 w 7169286"/>
              <a:gd name="connsiteY47" fmla="*/ 1295221 h 3838694"/>
              <a:gd name="connsiteX48" fmla="*/ 6992795 w 7169286"/>
              <a:gd name="connsiteY48" fmla="*/ 1269623 h 3838694"/>
              <a:gd name="connsiteX49" fmla="*/ 6951648 w 7169286"/>
              <a:gd name="connsiteY49" fmla="*/ 1248975 h 3838694"/>
              <a:gd name="connsiteX50" fmla="*/ 6907675 w 7169286"/>
              <a:gd name="connsiteY50" fmla="*/ 1233701 h 3838694"/>
              <a:gd name="connsiteX51" fmla="*/ 6861301 w 7169286"/>
              <a:gd name="connsiteY51" fmla="*/ 1224225 h 3838694"/>
              <a:gd name="connsiteX52" fmla="*/ 6812950 w 7169286"/>
              <a:gd name="connsiteY52" fmla="*/ 1220972 h 3838694"/>
              <a:gd name="connsiteX0" fmla="*/ 997315 w 7169286"/>
              <a:gd name="connsiteY0" fmla="*/ 0 h 3838694"/>
              <a:gd name="connsiteX1" fmla="*/ 2348194 w 7169286"/>
              <a:gd name="connsiteY1" fmla="*/ 1237718 h 3838694"/>
              <a:gd name="connsiteX2" fmla="*/ 2993816 w 7169286"/>
              <a:gd name="connsiteY2" fmla="*/ 1237718 h 3838694"/>
              <a:gd name="connsiteX3" fmla="*/ 997315 w 7169286"/>
              <a:gd name="connsiteY3" fmla="*/ 0 h 3838694"/>
              <a:gd name="connsiteX0" fmla="*/ 6812950 w 7169286"/>
              <a:gd name="connsiteY0" fmla="*/ 1302460 h 3920180"/>
              <a:gd name="connsiteX1" fmla="*/ 356337 w 7169286"/>
              <a:gd name="connsiteY1" fmla="*/ 1302460 h 3920180"/>
              <a:gd name="connsiteX2" fmla="*/ 307986 w 7169286"/>
              <a:gd name="connsiteY2" fmla="*/ 1305713 h 3920180"/>
              <a:gd name="connsiteX3" fmla="*/ 261611 w 7169286"/>
              <a:gd name="connsiteY3" fmla="*/ 1315189 h 3920180"/>
              <a:gd name="connsiteX4" fmla="*/ 217637 w 7169286"/>
              <a:gd name="connsiteY4" fmla="*/ 1330463 h 3920180"/>
              <a:gd name="connsiteX5" fmla="*/ 176489 w 7169286"/>
              <a:gd name="connsiteY5" fmla="*/ 1351111 h 3920180"/>
              <a:gd name="connsiteX6" fmla="*/ 138592 w 7169286"/>
              <a:gd name="connsiteY6" fmla="*/ 1376709 h 3920180"/>
              <a:gd name="connsiteX7" fmla="*/ 104371 w 7169286"/>
              <a:gd name="connsiteY7" fmla="*/ 1406831 h 3920180"/>
              <a:gd name="connsiteX8" fmla="*/ 74249 w 7169286"/>
              <a:gd name="connsiteY8" fmla="*/ 1441052 h 3920180"/>
              <a:gd name="connsiteX9" fmla="*/ 48651 w 7169286"/>
              <a:gd name="connsiteY9" fmla="*/ 1478949 h 3920180"/>
              <a:gd name="connsiteX10" fmla="*/ 28003 w 7169286"/>
              <a:gd name="connsiteY10" fmla="*/ 1520097 h 3920180"/>
              <a:gd name="connsiteX11" fmla="*/ 12729 w 7169286"/>
              <a:gd name="connsiteY11" fmla="*/ 1564071 h 3920180"/>
              <a:gd name="connsiteX12" fmla="*/ 3253 w 7169286"/>
              <a:gd name="connsiteY12" fmla="*/ 1610446 h 3920180"/>
              <a:gd name="connsiteX13" fmla="*/ 0 w 7169286"/>
              <a:gd name="connsiteY13" fmla="*/ 1658797 h 3920180"/>
              <a:gd name="connsiteX14" fmla="*/ 0 w 7169286"/>
              <a:gd name="connsiteY14" fmla="*/ 3563844 h 3920180"/>
              <a:gd name="connsiteX15" fmla="*/ 3253 w 7169286"/>
              <a:gd name="connsiteY15" fmla="*/ 3612196 h 3920180"/>
              <a:gd name="connsiteX16" fmla="*/ 12729 w 7169286"/>
              <a:gd name="connsiteY16" fmla="*/ 3658571 h 3920180"/>
              <a:gd name="connsiteX17" fmla="*/ 28003 w 7169286"/>
              <a:gd name="connsiteY17" fmla="*/ 3702544 h 3920180"/>
              <a:gd name="connsiteX18" fmla="*/ 48651 w 7169286"/>
              <a:gd name="connsiteY18" fmla="*/ 3743692 h 3920180"/>
              <a:gd name="connsiteX19" fmla="*/ 74249 w 7169286"/>
              <a:gd name="connsiteY19" fmla="*/ 3781589 h 3920180"/>
              <a:gd name="connsiteX20" fmla="*/ 104371 w 7169286"/>
              <a:gd name="connsiteY20" fmla="*/ 3815810 h 3920180"/>
              <a:gd name="connsiteX21" fmla="*/ 138592 w 7169286"/>
              <a:gd name="connsiteY21" fmla="*/ 3845932 h 3920180"/>
              <a:gd name="connsiteX22" fmla="*/ 176489 w 7169286"/>
              <a:gd name="connsiteY22" fmla="*/ 3871529 h 3920180"/>
              <a:gd name="connsiteX23" fmla="*/ 217637 w 7169286"/>
              <a:gd name="connsiteY23" fmla="*/ 3892177 h 3920180"/>
              <a:gd name="connsiteX24" fmla="*/ 261611 w 7169286"/>
              <a:gd name="connsiteY24" fmla="*/ 3907452 h 3920180"/>
              <a:gd name="connsiteX25" fmla="*/ 307986 w 7169286"/>
              <a:gd name="connsiteY25" fmla="*/ 3916928 h 3920180"/>
              <a:gd name="connsiteX26" fmla="*/ 356337 w 7169286"/>
              <a:gd name="connsiteY26" fmla="*/ 3920181 h 3920180"/>
              <a:gd name="connsiteX27" fmla="*/ 6812950 w 7169286"/>
              <a:gd name="connsiteY27" fmla="*/ 3920181 h 3920180"/>
              <a:gd name="connsiteX28" fmla="*/ 6861301 w 7169286"/>
              <a:gd name="connsiteY28" fmla="*/ 3916928 h 3920180"/>
              <a:gd name="connsiteX29" fmla="*/ 6907675 w 7169286"/>
              <a:gd name="connsiteY29" fmla="*/ 3907452 h 3920180"/>
              <a:gd name="connsiteX30" fmla="*/ 6951648 w 7169286"/>
              <a:gd name="connsiteY30" fmla="*/ 3892177 h 3920180"/>
              <a:gd name="connsiteX31" fmla="*/ 6992795 w 7169286"/>
              <a:gd name="connsiteY31" fmla="*/ 3871529 h 3920180"/>
              <a:gd name="connsiteX32" fmla="*/ 7030692 w 7169286"/>
              <a:gd name="connsiteY32" fmla="*/ 3845932 h 3920180"/>
              <a:gd name="connsiteX33" fmla="*/ 7064914 w 7169286"/>
              <a:gd name="connsiteY33" fmla="*/ 3815810 h 3920180"/>
              <a:gd name="connsiteX34" fmla="*/ 7095036 w 7169286"/>
              <a:gd name="connsiteY34" fmla="*/ 3781589 h 3920180"/>
              <a:gd name="connsiteX35" fmla="*/ 7120633 w 7169286"/>
              <a:gd name="connsiteY35" fmla="*/ 3743692 h 3920180"/>
              <a:gd name="connsiteX36" fmla="*/ 7141281 w 7169286"/>
              <a:gd name="connsiteY36" fmla="*/ 3702544 h 3920180"/>
              <a:gd name="connsiteX37" fmla="*/ 7156556 w 7169286"/>
              <a:gd name="connsiteY37" fmla="*/ 3658571 h 3920180"/>
              <a:gd name="connsiteX38" fmla="*/ 7166032 w 7169286"/>
              <a:gd name="connsiteY38" fmla="*/ 3612196 h 3920180"/>
              <a:gd name="connsiteX39" fmla="*/ 7169285 w 7169286"/>
              <a:gd name="connsiteY39" fmla="*/ 3563844 h 3920180"/>
              <a:gd name="connsiteX40" fmla="*/ 7169285 w 7169286"/>
              <a:gd name="connsiteY40" fmla="*/ 1658797 h 3920180"/>
              <a:gd name="connsiteX41" fmla="*/ 7166032 w 7169286"/>
              <a:gd name="connsiteY41" fmla="*/ 1610446 h 3920180"/>
              <a:gd name="connsiteX42" fmla="*/ 7156556 w 7169286"/>
              <a:gd name="connsiteY42" fmla="*/ 1564071 h 3920180"/>
              <a:gd name="connsiteX43" fmla="*/ 7141281 w 7169286"/>
              <a:gd name="connsiteY43" fmla="*/ 1520097 h 3920180"/>
              <a:gd name="connsiteX44" fmla="*/ 7120633 w 7169286"/>
              <a:gd name="connsiteY44" fmla="*/ 1478949 h 3920180"/>
              <a:gd name="connsiteX45" fmla="*/ 7095036 w 7169286"/>
              <a:gd name="connsiteY45" fmla="*/ 1441052 h 3920180"/>
              <a:gd name="connsiteX46" fmla="*/ 7064914 w 7169286"/>
              <a:gd name="connsiteY46" fmla="*/ 1406831 h 3920180"/>
              <a:gd name="connsiteX47" fmla="*/ 7030692 w 7169286"/>
              <a:gd name="connsiteY47" fmla="*/ 1376709 h 3920180"/>
              <a:gd name="connsiteX48" fmla="*/ 6992795 w 7169286"/>
              <a:gd name="connsiteY48" fmla="*/ 1351111 h 3920180"/>
              <a:gd name="connsiteX49" fmla="*/ 6951648 w 7169286"/>
              <a:gd name="connsiteY49" fmla="*/ 1330463 h 3920180"/>
              <a:gd name="connsiteX50" fmla="*/ 6907675 w 7169286"/>
              <a:gd name="connsiteY50" fmla="*/ 1315189 h 3920180"/>
              <a:gd name="connsiteX51" fmla="*/ 6861301 w 7169286"/>
              <a:gd name="connsiteY51" fmla="*/ 1305713 h 3920180"/>
              <a:gd name="connsiteX52" fmla="*/ 6812950 w 7169286"/>
              <a:gd name="connsiteY52" fmla="*/ 1302460 h 3920180"/>
              <a:gd name="connsiteX0" fmla="*/ 2664091 w 7169286"/>
              <a:gd name="connsiteY0" fmla="*/ 0 h 3920180"/>
              <a:gd name="connsiteX1" fmla="*/ 2348194 w 7169286"/>
              <a:gd name="connsiteY1" fmla="*/ 1319206 h 3920180"/>
              <a:gd name="connsiteX2" fmla="*/ 2993816 w 7169286"/>
              <a:gd name="connsiteY2" fmla="*/ 1319206 h 3920180"/>
              <a:gd name="connsiteX3" fmla="*/ 2664091 w 7169286"/>
              <a:gd name="connsiteY3" fmla="*/ 0 h 3920180"/>
            </a:gdLst>
            <a:ahLst/>
            <a:cxnLst>
              <a:cxn ang="0">
                <a:pos x="connsiteX0" y="connsiteY0"/>
              </a:cxn>
              <a:cxn ang="0">
                <a:pos x="connsiteX1" y="connsiteY1"/>
              </a:cxn>
              <a:cxn ang="0">
                <a:pos x="connsiteX2" y="connsiteY2"/>
              </a:cxn>
              <a:cxn ang="0">
                <a:pos x="connsiteX3" y="connsiteY3"/>
              </a:cxn>
            </a:cxnLst>
            <a:rect l="l" t="t" r="r" b="b"/>
            <a:pathLst>
              <a:path w="7169286" h="3920180" extrusionOk="0">
                <a:moveTo>
                  <a:pt x="6812950" y="1302460"/>
                </a:moveTo>
                <a:lnTo>
                  <a:pt x="356337" y="1302460"/>
                </a:lnTo>
                <a:lnTo>
                  <a:pt x="307986" y="1305713"/>
                </a:lnTo>
                <a:lnTo>
                  <a:pt x="261611" y="1315189"/>
                </a:lnTo>
                <a:lnTo>
                  <a:pt x="217637" y="1330463"/>
                </a:lnTo>
                <a:lnTo>
                  <a:pt x="176489" y="1351111"/>
                </a:lnTo>
                <a:lnTo>
                  <a:pt x="138592" y="1376709"/>
                </a:lnTo>
                <a:lnTo>
                  <a:pt x="104371" y="1406831"/>
                </a:lnTo>
                <a:lnTo>
                  <a:pt x="74249" y="1441052"/>
                </a:lnTo>
                <a:lnTo>
                  <a:pt x="48651" y="1478949"/>
                </a:lnTo>
                <a:lnTo>
                  <a:pt x="28003" y="1520097"/>
                </a:lnTo>
                <a:lnTo>
                  <a:pt x="12729" y="1564071"/>
                </a:lnTo>
                <a:lnTo>
                  <a:pt x="3253" y="1610446"/>
                </a:lnTo>
                <a:lnTo>
                  <a:pt x="0" y="1658797"/>
                </a:lnTo>
                <a:lnTo>
                  <a:pt x="0" y="3563844"/>
                </a:lnTo>
                <a:lnTo>
                  <a:pt x="3253" y="3612196"/>
                </a:lnTo>
                <a:lnTo>
                  <a:pt x="12729" y="3658571"/>
                </a:lnTo>
                <a:lnTo>
                  <a:pt x="28003" y="3702544"/>
                </a:lnTo>
                <a:lnTo>
                  <a:pt x="48651" y="3743692"/>
                </a:lnTo>
                <a:lnTo>
                  <a:pt x="74249" y="3781589"/>
                </a:lnTo>
                <a:lnTo>
                  <a:pt x="104371" y="3815810"/>
                </a:lnTo>
                <a:lnTo>
                  <a:pt x="138592" y="3845932"/>
                </a:lnTo>
                <a:lnTo>
                  <a:pt x="176489" y="3871529"/>
                </a:lnTo>
                <a:lnTo>
                  <a:pt x="217637" y="3892177"/>
                </a:lnTo>
                <a:lnTo>
                  <a:pt x="261611" y="3907452"/>
                </a:lnTo>
                <a:lnTo>
                  <a:pt x="307986" y="3916928"/>
                </a:lnTo>
                <a:lnTo>
                  <a:pt x="356337" y="3920181"/>
                </a:lnTo>
                <a:lnTo>
                  <a:pt x="6812950" y="3920181"/>
                </a:lnTo>
                <a:lnTo>
                  <a:pt x="6861301" y="3916928"/>
                </a:lnTo>
                <a:lnTo>
                  <a:pt x="6907675" y="3907452"/>
                </a:lnTo>
                <a:lnTo>
                  <a:pt x="6951648" y="3892177"/>
                </a:lnTo>
                <a:lnTo>
                  <a:pt x="6992795" y="3871529"/>
                </a:lnTo>
                <a:lnTo>
                  <a:pt x="7030692" y="3845932"/>
                </a:lnTo>
                <a:lnTo>
                  <a:pt x="7064914" y="3815810"/>
                </a:lnTo>
                <a:lnTo>
                  <a:pt x="7095036" y="3781589"/>
                </a:lnTo>
                <a:lnTo>
                  <a:pt x="7120633" y="3743692"/>
                </a:lnTo>
                <a:lnTo>
                  <a:pt x="7141281" y="3702544"/>
                </a:lnTo>
                <a:lnTo>
                  <a:pt x="7156556" y="3658571"/>
                </a:lnTo>
                <a:lnTo>
                  <a:pt x="7166032" y="3612196"/>
                </a:lnTo>
                <a:lnTo>
                  <a:pt x="7169285" y="3563844"/>
                </a:lnTo>
                <a:lnTo>
                  <a:pt x="7169285" y="1658797"/>
                </a:lnTo>
                <a:lnTo>
                  <a:pt x="7166032" y="1610446"/>
                </a:lnTo>
                <a:lnTo>
                  <a:pt x="7156556" y="1564071"/>
                </a:lnTo>
                <a:lnTo>
                  <a:pt x="7141281" y="1520097"/>
                </a:lnTo>
                <a:lnTo>
                  <a:pt x="7120633" y="1478949"/>
                </a:lnTo>
                <a:lnTo>
                  <a:pt x="7095036" y="1441052"/>
                </a:lnTo>
                <a:lnTo>
                  <a:pt x="7064914" y="1406831"/>
                </a:lnTo>
                <a:lnTo>
                  <a:pt x="7030692" y="1376709"/>
                </a:lnTo>
                <a:lnTo>
                  <a:pt x="6992795" y="1351111"/>
                </a:lnTo>
                <a:lnTo>
                  <a:pt x="6951648" y="1330463"/>
                </a:lnTo>
                <a:lnTo>
                  <a:pt x="6907675" y="1315189"/>
                </a:lnTo>
                <a:lnTo>
                  <a:pt x="6861301" y="1305713"/>
                </a:lnTo>
                <a:lnTo>
                  <a:pt x="6812950" y="1302460"/>
                </a:lnTo>
                <a:close/>
              </a:path>
              <a:path w="7169286" h="3920180" extrusionOk="0">
                <a:moveTo>
                  <a:pt x="2664091" y="0"/>
                </a:moveTo>
                <a:lnTo>
                  <a:pt x="2348194" y="1319206"/>
                </a:lnTo>
                <a:lnTo>
                  <a:pt x="2993816" y="1319206"/>
                </a:lnTo>
                <a:lnTo>
                  <a:pt x="2664091" y="0"/>
                </a:lnTo>
                <a:close/>
              </a:path>
            </a:pathLst>
          </a:custGeom>
          <a:solidFill>
            <a:srgbClr val="A0C283"/>
          </a:solidFill>
          <a:ln>
            <a:noFill/>
          </a:ln>
        </p:spPr>
        <p:txBody>
          <a:bodyPr spcFirstLastPara="1" wrap="square" lIns="0" tIns="0" rIns="0" bIns="0" anchor="t" anchorCtr="0">
            <a:noAutofit/>
          </a:bodyPr>
          <a:lstStyle/>
          <a:p>
            <a:endParaRPr sz="964"/>
          </a:p>
        </p:txBody>
      </p:sp>
      <p:sp>
        <p:nvSpPr>
          <p:cNvPr id="19" name="Google Shape;137;p17"/>
          <p:cNvSpPr/>
          <p:nvPr/>
        </p:nvSpPr>
        <p:spPr>
          <a:xfrm>
            <a:off x="3055667" y="3452981"/>
            <a:ext cx="2342916" cy="2153752"/>
          </a:xfrm>
          <a:custGeom>
            <a:avLst/>
            <a:gdLst>
              <a:gd name="connsiteX0" fmla="*/ 0 w 2183801"/>
              <a:gd name="connsiteY0" fmla="*/ 263730 h 1582350"/>
              <a:gd name="connsiteX1" fmla="*/ 263730 w 2183801"/>
              <a:gd name="connsiteY1" fmla="*/ 0 h 1582350"/>
              <a:gd name="connsiteX2" fmla="*/ 363967 w 2183801"/>
              <a:gd name="connsiteY2" fmla="*/ 0 h 1582350"/>
              <a:gd name="connsiteX3" fmla="*/ 27341 w 2183801"/>
              <a:gd name="connsiteY3" fmla="*/ -668416 h 1582350"/>
              <a:gd name="connsiteX4" fmla="*/ 909917 w 2183801"/>
              <a:gd name="connsiteY4" fmla="*/ 0 h 1582350"/>
              <a:gd name="connsiteX5" fmla="*/ 1920071 w 2183801"/>
              <a:gd name="connsiteY5" fmla="*/ 0 h 1582350"/>
              <a:gd name="connsiteX6" fmla="*/ 2183801 w 2183801"/>
              <a:gd name="connsiteY6" fmla="*/ 263730 h 1582350"/>
              <a:gd name="connsiteX7" fmla="*/ 2183801 w 2183801"/>
              <a:gd name="connsiteY7" fmla="*/ 263725 h 1582350"/>
              <a:gd name="connsiteX8" fmla="*/ 2183801 w 2183801"/>
              <a:gd name="connsiteY8" fmla="*/ 263725 h 1582350"/>
              <a:gd name="connsiteX9" fmla="*/ 2183801 w 2183801"/>
              <a:gd name="connsiteY9" fmla="*/ 659313 h 1582350"/>
              <a:gd name="connsiteX10" fmla="*/ 2183801 w 2183801"/>
              <a:gd name="connsiteY10" fmla="*/ 1318620 h 1582350"/>
              <a:gd name="connsiteX11" fmla="*/ 1920071 w 2183801"/>
              <a:gd name="connsiteY11" fmla="*/ 1582350 h 1582350"/>
              <a:gd name="connsiteX12" fmla="*/ 909917 w 2183801"/>
              <a:gd name="connsiteY12" fmla="*/ 1582350 h 1582350"/>
              <a:gd name="connsiteX13" fmla="*/ 363967 w 2183801"/>
              <a:gd name="connsiteY13" fmla="*/ 1582350 h 1582350"/>
              <a:gd name="connsiteX14" fmla="*/ 363967 w 2183801"/>
              <a:gd name="connsiteY14" fmla="*/ 1582350 h 1582350"/>
              <a:gd name="connsiteX15" fmla="*/ 263730 w 2183801"/>
              <a:gd name="connsiteY15" fmla="*/ 1582350 h 1582350"/>
              <a:gd name="connsiteX16" fmla="*/ 0 w 2183801"/>
              <a:gd name="connsiteY16" fmla="*/ 1318620 h 1582350"/>
              <a:gd name="connsiteX17" fmla="*/ 0 w 2183801"/>
              <a:gd name="connsiteY17" fmla="*/ 659313 h 1582350"/>
              <a:gd name="connsiteX18" fmla="*/ 0 w 2183801"/>
              <a:gd name="connsiteY18" fmla="*/ 263725 h 1582350"/>
              <a:gd name="connsiteX19" fmla="*/ 0 w 2183801"/>
              <a:gd name="connsiteY19" fmla="*/ 263725 h 1582350"/>
              <a:gd name="connsiteX20" fmla="*/ 0 w 2183801"/>
              <a:gd name="connsiteY20" fmla="*/ 263730 h 1582350"/>
              <a:gd name="connsiteX0" fmla="*/ 0 w 2183801"/>
              <a:gd name="connsiteY0" fmla="*/ 932146 h 2250766"/>
              <a:gd name="connsiteX1" fmla="*/ 263730 w 2183801"/>
              <a:gd name="connsiteY1" fmla="*/ 668416 h 2250766"/>
              <a:gd name="connsiteX2" fmla="*/ 536687 w 2183801"/>
              <a:gd name="connsiteY2" fmla="*/ 668416 h 2250766"/>
              <a:gd name="connsiteX3" fmla="*/ 27341 w 2183801"/>
              <a:gd name="connsiteY3" fmla="*/ 0 h 2250766"/>
              <a:gd name="connsiteX4" fmla="*/ 909917 w 2183801"/>
              <a:gd name="connsiteY4" fmla="*/ 668416 h 2250766"/>
              <a:gd name="connsiteX5" fmla="*/ 1920071 w 2183801"/>
              <a:gd name="connsiteY5" fmla="*/ 668416 h 2250766"/>
              <a:gd name="connsiteX6" fmla="*/ 2183801 w 2183801"/>
              <a:gd name="connsiteY6" fmla="*/ 932146 h 2250766"/>
              <a:gd name="connsiteX7" fmla="*/ 2183801 w 2183801"/>
              <a:gd name="connsiteY7" fmla="*/ 932141 h 2250766"/>
              <a:gd name="connsiteX8" fmla="*/ 2183801 w 2183801"/>
              <a:gd name="connsiteY8" fmla="*/ 932141 h 2250766"/>
              <a:gd name="connsiteX9" fmla="*/ 2183801 w 2183801"/>
              <a:gd name="connsiteY9" fmla="*/ 1327729 h 2250766"/>
              <a:gd name="connsiteX10" fmla="*/ 2183801 w 2183801"/>
              <a:gd name="connsiteY10" fmla="*/ 1987036 h 2250766"/>
              <a:gd name="connsiteX11" fmla="*/ 1920071 w 2183801"/>
              <a:gd name="connsiteY11" fmla="*/ 2250766 h 2250766"/>
              <a:gd name="connsiteX12" fmla="*/ 909917 w 2183801"/>
              <a:gd name="connsiteY12" fmla="*/ 2250766 h 2250766"/>
              <a:gd name="connsiteX13" fmla="*/ 363967 w 2183801"/>
              <a:gd name="connsiteY13" fmla="*/ 2250766 h 2250766"/>
              <a:gd name="connsiteX14" fmla="*/ 363967 w 2183801"/>
              <a:gd name="connsiteY14" fmla="*/ 2250766 h 2250766"/>
              <a:gd name="connsiteX15" fmla="*/ 263730 w 2183801"/>
              <a:gd name="connsiteY15" fmla="*/ 2250766 h 2250766"/>
              <a:gd name="connsiteX16" fmla="*/ 0 w 2183801"/>
              <a:gd name="connsiteY16" fmla="*/ 1987036 h 2250766"/>
              <a:gd name="connsiteX17" fmla="*/ 0 w 2183801"/>
              <a:gd name="connsiteY17" fmla="*/ 1327729 h 2250766"/>
              <a:gd name="connsiteX18" fmla="*/ 0 w 2183801"/>
              <a:gd name="connsiteY18" fmla="*/ 932141 h 2250766"/>
              <a:gd name="connsiteX19" fmla="*/ 0 w 2183801"/>
              <a:gd name="connsiteY19" fmla="*/ 932141 h 2250766"/>
              <a:gd name="connsiteX20" fmla="*/ 0 w 2183801"/>
              <a:gd name="connsiteY20" fmla="*/ 932146 h 2250766"/>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909917 w 2423251"/>
              <a:gd name="connsiteY4" fmla="*/ 690730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1209057 w 2423251"/>
              <a:gd name="connsiteY2" fmla="*/ 668416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183801"/>
              <a:gd name="connsiteY0" fmla="*/ 1046506 h 2365126"/>
              <a:gd name="connsiteX1" fmla="*/ 263730 w 2183801"/>
              <a:gd name="connsiteY1" fmla="*/ 782776 h 2365126"/>
              <a:gd name="connsiteX2" fmla="*/ 1209057 w 2183801"/>
              <a:gd name="connsiteY2" fmla="*/ 760462 h 2365126"/>
              <a:gd name="connsiteX3" fmla="*/ 1961588 w 2183801"/>
              <a:gd name="connsiteY3" fmla="*/ 0 h 2365126"/>
              <a:gd name="connsiteX4" fmla="*/ 1478117 w 2183801"/>
              <a:gd name="connsiteY4" fmla="*/ 793934 h 2365126"/>
              <a:gd name="connsiteX5" fmla="*/ 1920071 w 2183801"/>
              <a:gd name="connsiteY5" fmla="*/ 782776 h 2365126"/>
              <a:gd name="connsiteX6" fmla="*/ 2183801 w 2183801"/>
              <a:gd name="connsiteY6" fmla="*/ 1046506 h 2365126"/>
              <a:gd name="connsiteX7" fmla="*/ 2183801 w 2183801"/>
              <a:gd name="connsiteY7" fmla="*/ 1046501 h 2365126"/>
              <a:gd name="connsiteX8" fmla="*/ 2183801 w 2183801"/>
              <a:gd name="connsiteY8" fmla="*/ 1046501 h 2365126"/>
              <a:gd name="connsiteX9" fmla="*/ 2183801 w 2183801"/>
              <a:gd name="connsiteY9" fmla="*/ 1442089 h 2365126"/>
              <a:gd name="connsiteX10" fmla="*/ 2183801 w 2183801"/>
              <a:gd name="connsiteY10" fmla="*/ 2101396 h 2365126"/>
              <a:gd name="connsiteX11" fmla="*/ 1920071 w 2183801"/>
              <a:gd name="connsiteY11" fmla="*/ 2365126 h 2365126"/>
              <a:gd name="connsiteX12" fmla="*/ 909917 w 2183801"/>
              <a:gd name="connsiteY12" fmla="*/ 2365126 h 2365126"/>
              <a:gd name="connsiteX13" fmla="*/ 363967 w 2183801"/>
              <a:gd name="connsiteY13" fmla="*/ 2365126 h 2365126"/>
              <a:gd name="connsiteX14" fmla="*/ 363967 w 2183801"/>
              <a:gd name="connsiteY14" fmla="*/ 2365126 h 2365126"/>
              <a:gd name="connsiteX15" fmla="*/ 263730 w 2183801"/>
              <a:gd name="connsiteY15" fmla="*/ 2365126 h 2365126"/>
              <a:gd name="connsiteX16" fmla="*/ 0 w 2183801"/>
              <a:gd name="connsiteY16" fmla="*/ 2101396 h 2365126"/>
              <a:gd name="connsiteX17" fmla="*/ 0 w 2183801"/>
              <a:gd name="connsiteY17" fmla="*/ 1442089 h 2365126"/>
              <a:gd name="connsiteX18" fmla="*/ 0 w 2183801"/>
              <a:gd name="connsiteY18" fmla="*/ 1046501 h 2365126"/>
              <a:gd name="connsiteX19" fmla="*/ 0 w 2183801"/>
              <a:gd name="connsiteY19" fmla="*/ 1046501 h 2365126"/>
              <a:gd name="connsiteX20" fmla="*/ 0 w 2183801"/>
              <a:gd name="connsiteY20" fmla="*/ 1046506 h 2365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83801" h="2365126">
                <a:moveTo>
                  <a:pt x="0" y="1046506"/>
                </a:moveTo>
                <a:cubicBezTo>
                  <a:pt x="0" y="900852"/>
                  <a:pt x="118076" y="782776"/>
                  <a:pt x="263730" y="782776"/>
                </a:cubicBezTo>
                <a:lnTo>
                  <a:pt x="1209057" y="760462"/>
                </a:lnTo>
                <a:lnTo>
                  <a:pt x="1961588" y="0"/>
                </a:lnTo>
                <a:lnTo>
                  <a:pt x="1478117" y="793934"/>
                </a:lnTo>
                <a:lnTo>
                  <a:pt x="1920071" y="782776"/>
                </a:lnTo>
                <a:cubicBezTo>
                  <a:pt x="2065725" y="782776"/>
                  <a:pt x="2183801" y="900852"/>
                  <a:pt x="2183801" y="1046506"/>
                </a:cubicBezTo>
                <a:lnTo>
                  <a:pt x="2183801" y="1046501"/>
                </a:lnTo>
                <a:lnTo>
                  <a:pt x="2183801" y="1046501"/>
                </a:lnTo>
                <a:lnTo>
                  <a:pt x="2183801" y="1442089"/>
                </a:lnTo>
                <a:lnTo>
                  <a:pt x="2183801" y="2101396"/>
                </a:lnTo>
                <a:cubicBezTo>
                  <a:pt x="2183801" y="2247050"/>
                  <a:pt x="2065725" y="2365126"/>
                  <a:pt x="1920071" y="2365126"/>
                </a:cubicBezTo>
                <a:lnTo>
                  <a:pt x="909917" y="2365126"/>
                </a:lnTo>
                <a:lnTo>
                  <a:pt x="363967" y="2365126"/>
                </a:lnTo>
                <a:lnTo>
                  <a:pt x="363967" y="2365126"/>
                </a:lnTo>
                <a:lnTo>
                  <a:pt x="263730" y="2365126"/>
                </a:lnTo>
                <a:cubicBezTo>
                  <a:pt x="118076" y="2365126"/>
                  <a:pt x="0" y="2247050"/>
                  <a:pt x="0" y="2101396"/>
                </a:cubicBezTo>
                <a:lnTo>
                  <a:pt x="0" y="1442089"/>
                </a:lnTo>
                <a:lnTo>
                  <a:pt x="0" y="1046501"/>
                </a:lnTo>
                <a:lnTo>
                  <a:pt x="0" y="1046501"/>
                </a:lnTo>
                <a:lnTo>
                  <a:pt x="0" y="1046506"/>
                </a:lnTo>
                <a:close/>
              </a:path>
            </a:pathLst>
          </a:custGeom>
          <a:solidFill>
            <a:srgbClr val="78AAD6"/>
          </a:solidFill>
          <a:ln>
            <a:noFill/>
          </a:ln>
        </p:spPr>
        <p:txBody>
          <a:bodyPr spcFirstLastPara="1" wrap="square" lIns="0" tIns="0" rIns="0" bIns="0" anchor="t" anchorCtr="0">
            <a:noAutofit/>
          </a:bodyPr>
          <a:lstStyle/>
          <a:p>
            <a:endParaRPr sz="964"/>
          </a:p>
        </p:txBody>
      </p:sp>
      <p:sp>
        <p:nvSpPr>
          <p:cNvPr id="20" name="Google Shape;138;p17"/>
          <p:cNvSpPr txBox="1"/>
          <p:nvPr/>
        </p:nvSpPr>
        <p:spPr>
          <a:xfrm>
            <a:off x="3065827" y="4372700"/>
            <a:ext cx="2327721" cy="1143810"/>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800" b="1" dirty="0">
                <a:solidFill>
                  <a:srgbClr val="FFFFFF"/>
                </a:solidFill>
                <a:latin typeface="Trebuchet MS"/>
                <a:ea typeface="Trebuchet MS"/>
                <a:cs typeface="Trebuchet MS"/>
                <a:sym typeface="Trebuchet MS"/>
              </a:rPr>
              <a:t>name for new column</a:t>
            </a:r>
            <a:endParaRPr sz="2800" dirty="0">
              <a:latin typeface="Trebuchet MS"/>
              <a:ea typeface="Trebuchet MS"/>
              <a:cs typeface="Trebuchet MS"/>
              <a:sym typeface="Trebuchet MS"/>
            </a:endParaRPr>
          </a:p>
        </p:txBody>
      </p:sp>
      <p:sp>
        <p:nvSpPr>
          <p:cNvPr id="21" name="Google Shape;172;p20"/>
          <p:cNvSpPr/>
          <p:nvPr/>
        </p:nvSpPr>
        <p:spPr>
          <a:xfrm>
            <a:off x="7839178" y="3423718"/>
            <a:ext cx="3840689" cy="2153752"/>
          </a:xfrm>
          <a:custGeom>
            <a:avLst/>
            <a:gdLst>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603384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66067 h 3683787"/>
              <a:gd name="connsiteX1" fmla="*/ 356337 w 7169284"/>
              <a:gd name="connsiteY1" fmla="*/ 1066067 h 3683787"/>
              <a:gd name="connsiteX2" fmla="*/ 307986 w 7169284"/>
              <a:gd name="connsiteY2" fmla="*/ 1069320 h 3683787"/>
              <a:gd name="connsiteX3" fmla="*/ 261611 w 7169284"/>
              <a:gd name="connsiteY3" fmla="*/ 1078796 h 3683787"/>
              <a:gd name="connsiteX4" fmla="*/ 217637 w 7169284"/>
              <a:gd name="connsiteY4" fmla="*/ 1094070 h 3683787"/>
              <a:gd name="connsiteX5" fmla="*/ 176489 w 7169284"/>
              <a:gd name="connsiteY5" fmla="*/ 1114718 h 3683787"/>
              <a:gd name="connsiteX6" fmla="*/ 138592 w 7169284"/>
              <a:gd name="connsiteY6" fmla="*/ 1140316 h 3683787"/>
              <a:gd name="connsiteX7" fmla="*/ 104371 w 7169284"/>
              <a:gd name="connsiteY7" fmla="*/ 1170438 h 3683787"/>
              <a:gd name="connsiteX8" fmla="*/ 74249 w 7169284"/>
              <a:gd name="connsiteY8" fmla="*/ 1204659 h 3683787"/>
              <a:gd name="connsiteX9" fmla="*/ 48651 w 7169284"/>
              <a:gd name="connsiteY9" fmla="*/ 1242556 h 3683787"/>
              <a:gd name="connsiteX10" fmla="*/ 28003 w 7169284"/>
              <a:gd name="connsiteY10" fmla="*/ 1283704 h 3683787"/>
              <a:gd name="connsiteX11" fmla="*/ 12729 w 7169284"/>
              <a:gd name="connsiteY11" fmla="*/ 1327678 h 3683787"/>
              <a:gd name="connsiteX12" fmla="*/ 3253 w 7169284"/>
              <a:gd name="connsiteY12" fmla="*/ 1374053 h 3683787"/>
              <a:gd name="connsiteX13" fmla="*/ 0 w 7169284"/>
              <a:gd name="connsiteY13" fmla="*/ 1422404 h 3683787"/>
              <a:gd name="connsiteX14" fmla="*/ 0 w 7169284"/>
              <a:gd name="connsiteY14" fmla="*/ 3327451 h 3683787"/>
              <a:gd name="connsiteX15" fmla="*/ 3253 w 7169284"/>
              <a:gd name="connsiteY15" fmla="*/ 3375803 h 3683787"/>
              <a:gd name="connsiteX16" fmla="*/ 12729 w 7169284"/>
              <a:gd name="connsiteY16" fmla="*/ 3422178 h 3683787"/>
              <a:gd name="connsiteX17" fmla="*/ 28003 w 7169284"/>
              <a:gd name="connsiteY17" fmla="*/ 3466151 h 3683787"/>
              <a:gd name="connsiteX18" fmla="*/ 48651 w 7169284"/>
              <a:gd name="connsiteY18" fmla="*/ 3507299 h 3683787"/>
              <a:gd name="connsiteX19" fmla="*/ 74249 w 7169284"/>
              <a:gd name="connsiteY19" fmla="*/ 3545196 h 3683787"/>
              <a:gd name="connsiteX20" fmla="*/ 104371 w 7169284"/>
              <a:gd name="connsiteY20" fmla="*/ 3579417 h 3683787"/>
              <a:gd name="connsiteX21" fmla="*/ 138592 w 7169284"/>
              <a:gd name="connsiteY21" fmla="*/ 3609539 h 3683787"/>
              <a:gd name="connsiteX22" fmla="*/ 176489 w 7169284"/>
              <a:gd name="connsiteY22" fmla="*/ 3635136 h 3683787"/>
              <a:gd name="connsiteX23" fmla="*/ 217637 w 7169284"/>
              <a:gd name="connsiteY23" fmla="*/ 3655784 h 3683787"/>
              <a:gd name="connsiteX24" fmla="*/ 261611 w 7169284"/>
              <a:gd name="connsiteY24" fmla="*/ 3671059 h 3683787"/>
              <a:gd name="connsiteX25" fmla="*/ 307986 w 7169284"/>
              <a:gd name="connsiteY25" fmla="*/ 3680535 h 3683787"/>
              <a:gd name="connsiteX26" fmla="*/ 356337 w 7169284"/>
              <a:gd name="connsiteY26" fmla="*/ 3683788 h 3683787"/>
              <a:gd name="connsiteX27" fmla="*/ 6812950 w 7169284"/>
              <a:gd name="connsiteY27" fmla="*/ 3683788 h 3683787"/>
              <a:gd name="connsiteX28" fmla="*/ 6861301 w 7169284"/>
              <a:gd name="connsiteY28" fmla="*/ 3680535 h 3683787"/>
              <a:gd name="connsiteX29" fmla="*/ 6907675 w 7169284"/>
              <a:gd name="connsiteY29" fmla="*/ 3671059 h 3683787"/>
              <a:gd name="connsiteX30" fmla="*/ 6951648 w 7169284"/>
              <a:gd name="connsiteY30" fmla="*/ 3655784 h 3683787"/>
              <a:gd name="connsiteX31" fmla="*/ 6992795 w 7169284"/>
              <a:gd name="connsiteY31" fmla="*/ 3635136 h 3683787"/>
              <a:gd name="connsiteX32" fmla="*/ 7030692 w 7169284"/>
              <a:gd name="connsiteY32" fmla="*/ 3609539 h 3683787"/>
              <a:gd name="connsiteX33" fmla="*/ 7064914 w 7169284"/>
              <a:gd name="connsiteY33" fmla="*/ 3579417 h 3683787"/>
              <a:gd name="connsiteX34" fmla="*/ 7095036 w 7169284"/>
              <a:gd name="connsiteY34" fmla="*/ 3545196 h 3683787"/>
              <a:gd name="connsiteX35" fmla="*/ 7120633 w 7169284"/>
              <a:gd name="connsiteY35" fmla="*/ 3507299 h 3683787"/>
              <a:gd name="connsiteX36" fmla="*/ 7141281 w 7169284"/>
              <a:gd name="connsiteY36" fmla="*/ 3466151 h 3683787"/>
              <a:gd name="connsiteX37" fmla="*/ 7156556 w 7169284"/>
              <a:gd name="connsiteY37" fmla="*/ 3422178 h 3683787"/>
              <a:gd name="connsiteX38" fmla="*/ 7166032 w 7169284"/>
              <a:gd name="connsiteY38" fmla="*/ 3375803 h 3683787"/>
              <a:gd name="connsiteX39" fmla="*/ 7169285 w 7169284"/>
              <a:gd name="connsiteY39" fmla="*/ 3327451 h 3683787"/>
              <a:gd name="connsiteX40" fmla="*/ 7169285 w 7169284"/>
              <a:gd name="connsiteY40" fmla="*/ 1422404 h 3683787"/>
              <a:gd name="connsiteX41" fmla="*/ 7166032 w 7169284"/>
              <a:gd name="connsiteY41" fmla="*/ 1374053 h 3683787"/>
              <a:gd name="connsiteX42" fmla="*/ 7156556 w 7169284"/>
              <a:gd name="connsiteY42" fmla="*/ 1327678 h 3683787"/>
              <a:gd name="connsiteX43" fmla="*/ 7141281 w 7169284"/>
              <a:gd name="connsiteY43" fmla="*/ 1283704 h 3683787"/>
              <a:gd name="connsiteX44" fmla="*/ 7120633 w 7169284"/>
              <a:gd name="connsiteY44" fmla="*/ 1242556 h 3683787"/>
              <a:gd name="connsiteX45" fmla="*/ 7095036 w 7169284"/>
              <a:gd name="connsiteY45" fmla="*/ 1204659 h 3683787"/>
              <a:gd name="connsiteX46" fmla="*/ 7064914 w 7169284"/>
              <a:gd name="connsiteY46" fmla="*/ 1170438 h 3683787"/>
              <a:gd name="connsiteX47" fmla="*/ 7030692 w 7169284"/>
              <a:gd name="connsiteY47" fmla="*/ 1140316 h 3683787"/>
              <a:gd name="connsiteX48" fmla="*/ 6992795 w 7169284"/>
              <a:gd name="connsiteY48" fmla="*/ 1114718 h 3683787"/>
              <a:gd name="connsiteX49" fmla="*/ 6951648 w 7169284"/>
              <a:gd name="connsiteY49" fmla="*/ 1094070 h 3683787"/>
              <a:gd name="connsiteX50" fmla="*/ 6907675 w 7169284"/>
              <a:gd name="connsiteY50" fmla="*/ 1078796 h 3683787"/>
              <a:gd name="connsiteX51" fmla="*/ 6861301 w 7169284"/>
              <a:gd name="connsiteY51" fmla="*/ 1069320 h 3683787"/>
              <a:gd name="connsiteX52" fmla="*/ 6812950 w 7169284"/>
              <a:gd name="connsiteY52" fmla="*/ 1066067 h 3683787"/>
              <a:gd name="connsiteX0" fmla="*/ 708093 w 7169284"/>
              <a:gd name="connsiteY0" fmla="*/ 0 h 3683787"/>
              <a:gd name="connsiteX1" fmla="*/ 603384 w 7169284"/>
              <a:gd name="connsiteY1" fmla="*/ 1066067 h 3683787"/>
              <a:gd name="connsiteX2" fmla="*/ 2993816 w 7169284"/>
              <a:gd name="connsiteY2" fmla="*/ 1082813 h 3683787"/>
              <a:gd name="connsiteX3" fmla="*/ 708093 w 7169284"/>
              <a:gd name="connsiteY3" fmla="*/ 0 h 3683787"/>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1836130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99560 h 3717280"/>
              <a:gd name="connsiteX1" fmla="*/ 356337 w 7169284"/>
              <a:gd name="connsiteY1" fmla="*/ 1099560 h 3717280"/>
              <a:gd name="connsiteX2" fmla="*/ 307986 w 7169284"/>
              <a:gd name="connsiteY2" fmla="*/ 1102813 h 3717280"/>
              <a:gd name="connsiteX3" fmla="*/ 261611 w 7169284"/>
              <a:gd name="connsiteY3" fmla="*/ 1112289 h 3717280"/>
              <a:gd name="connsiteX4" fmla="*/ 217637 w 7169284"/>
              <a:gd name="connsiteY4" fmla="*/ 1127563 h 3717280"/>
              <a:gd name="connsiteX5" fmla="*/ 176489 w 7169284"/>
              <a:gd name="connsiteY5" fmla="*/ 1148211 h 3717280"/>
              <a:gd name="connsiteX6" fmla="*/ 138592 w 7169284"/>
              <a:gd name="connsiteY6" fmla="*/ 1173809 h 3717280"/>
              <a:gd name="connsiteX7" fmla="*/ 104371 w 7169284"/>
              <a:gd name="connsiteY7" fmla="*/ 1203931 h 3717280"/>
              <a:gd name="connsiteX8" fmla="*/ 74249 w 7169284"/>
              <a:gd name="connsiteY8" fmla="*/ 1238152 h 3717280"/>
              <a:gd name="connsiteX9" fmla="*/ 48651 w 7169284"/>
              <a:gd name="connsiteY9" fmla="*/ 1276049 h 3717280"/>
              <a:gd name="connsiteX10" fmla="*/ 28003 w 7169284"/>
              <a:gd name="connsiteY10" fmla="*/ 1317197 h 3717280"/>
              <a:gd name="connsiteX11" fmla="*/ 12729 w 7169284"/>
              <a:gd name="connsiteY11" fmla="*/ 1361171 h 3717280"/>
              <a:gd name="connsiteX12" fmla="*/ 3253 w 7169284"/>
              <a:gd name="connsiteY12" fmla="*/ 1407546 h 3717280"/>
              <a:gd name="connsiteX13" fmla="*/ 0 w 7169284"/>
              <a:gd name="connsiteY13" fmla="*/ 1455897 h 3717280"/>
              <a:gd name="connsiteX14" fmla="*/ 0 w 7169284"/>
              <a:gd name="connsiteY14" fmla="*/ 3360944 h 3717280"/>
              <a:gd name="connsiteX15" fmla="*/ 3253 w 7169284"/>
              <a:gd name="connsiteY15" fmla="*/ 3409296 h 3717280"/>
              <a:gd name="connsiteX16" fmla="*/ 12729 w 7169284"/>
              <a:gd name="connsiteY16" fmla="*/ 3455671 h 3717280"/>
              <a:gd name="connsiteX17" fmla="*/ 28003 w 7169284"/>
              <a:gd name="connsiteY17" fmla="*/ 3499644 h 3717280"/>
              <a:gd name="connsiteX18" fmla="*/ 48651 w 7169284"/>
              <a:gd name="connsiteY18" fmla="*/ 3540792 h 3717280"/>
              <a:gd name="connsiteX19" fmla="*/ 74249 w 7169284"/>
              <a:gd name="connsiteY19" fmla="*/ 3578689 h 3717280"/>
              <a:gd name="connsiteX20" fmla="*/ 104371 w 7169284"/>
              <a:gd name="connsiteY20" fmla="*/ 3612910 h 3717280"/>
              <a:gd name="connsiteX21" fmla="*/ 138592 w 7169284"/>
              <a:gd name="connsiteY21" fmla="*/ 3643032 h 3717280"/>
              <a:gd name="connsiteX22" fmla="*/ 176489 w 7169284"/>
              <a:gd name="connsiteY22" fmla="*/ 3668629 h 3717280"/>
              <a:gd name="connsiteX23" fmla="*/ 217637 w 7169284"/>
              <a:gd name="connsiteY23" fmla="*/ 3689277 h 3717280"/>
              <a:gd name="connsiteX24" fmla="*/ 261611 w 7169284"/>
              <a:gd name="connsiteY24" fmla="*/ 3704552 h 3717280"/>
              <a:gd name="connsiteX25" fmla="*/ 307986 w 7169284"/>
              <a:gd name="connsiteY25" fmla="*/ 3714028 h 3717280"/>
              <a:gd name="connsiteX26" fmla="*/ 356337 w 7169284"/>
              <a:gd name="connsiteY26" fmla="*/ 3717281 h 3717280"/>
              <a:gd name="connsiteX27" fmla="*/ 6812950 w 7169284"/>
              <a:gd name="connsiteY27" fmla="*/ 3717281 h 3717280"/>
              <a:gd name="connsiteX28" fmla="*/ 6861301 w 7169284"/>
              <a:gd name="connsiteY28" fmla="*/ 3714028 h 3717280"/>
              <a:gd name="connsiteX29" fmla="*/ 6907675 w 7169284"/>
              <a:gd name="connsiteY29" fmla="*/ 3704552 h 3717280"/>
              <a:gd name="connsiteX30" fmla="*/ 6951648 w 7169284"/>
              <a:gd name="connsiteY30" fmla="*/ 3689277 h 3717280"/>
              <a:gd name="connsiteX31" fmla="*/ 6992795 w 7169284"/>
              <a:gd name="connsiteY31" fmla="*/ 3668629 h 3717280"/>
              <a:gd name="connsiteX32" fmla="*/ 7030692 w 7169284"/>
              <a:gd name="connsiteY32" fmla="*/ 3643032 h 3717280"/>
              <a:gd name="connsiteX33" fmla="*/ 7064914 w 7169284"/>
              <a:gd name="connsiteY33" fmla="*/ 3612910 h 3717280"/>
              <a:gd name="connsiteX34" fmla="*/ 7095036 w 7169284"/>
              <a:gd name="connsiteY34" fmla="*/ 3578689 h 3717280"/>
              <a:gd name="connsiteX35" fmla="*/ 7120633 w 7169284"/>
              <a:gd name="connsiteY35" fmla="*/ 3540792 h 3717280"/>
              <a:gd name="connsiteX36" fmla="*/ 7141281 w 7169284"/>
              <a:gd name="connsiteY36" fmla="*/ 3499644 h 3717280"/>
              <a:gd name="connsiteX37" fmla="*/ 7156556 w 7169284"/>
              <a:gd name="connsiteY37" fmla="*/ 3455671 h 3717280"/>
              <a:gd name="connsiteX38" fmla="*/ 7166032 w 7169284"/>
              <a:gd name="connsiteY38" fmla="*/ 3409296 h 3717280"/>
              <a:gd name="connsiteX39" fmla="*/ 7169285 w 7169284"/>
              <a:gd name="connsiteY39" fmla="*/ 3360944 h 3717280"/>
              <a:gd name="connsiteX40" fmla="*/ 7169285 w 7169284"/>
              <a:gd name="connsiteY40" fmla="*/ 1455897 h 3717280"/>
              <a:gd name="connsiteX41" fmla="*/ 7166032 w 7169284"/>
              <a:gd name="connsiteY41" fmla="*/ 1407546 h 3717280"/>
              <a:gd name="connsiteX42" fmla="*/ 7156556 w 7169284"/>
              <a:gd name="connsiteY42" fmla="*/ 1361171 h 3717280"/>
              <a:gd name="connsiteX43" fmla="*/ 7141281 w 7169284"/>
              <a:gd name="connsiteY43" fmla="*/ 1317197 h 3717280"/>
              <a:gd name="connsiteX44" fmla="*/ 7120633 w 7169284"/>
              <a:gd name="connsiteY44" fmla="*/ 1276049 h 3717280"/>
              <a:gd name="connsiteX45" fmla="*/ 7095036 w 7169284"/>
              <a:gd name="connsiteY45" fmla="*/ 1238152 h 3717280"/>
              <a:gd name="connsiteX46" fmla="*/ 7064914 w 7169284"/>
              <a:gd name="connsiteY46" fmla="*/ 1203931 h 3717280"/>
              <a:gd name="connsiteX47" fmla="*/ 7030692 w 7169284"/>
              <a:gd name="connsiteY47" fmla="*/ 1173809 h 3717280"/>
              <a:gd name="connsiteX48" fmla="*/ 6992795 w 7169284"/>
              <a:gd name="connsiteY48" fmla="*/ 1148211 h 3717280"/>
              <a:gd name="connsiteX49" fmla="*/ 6951648 w 7169284"/>
              <a:gd name="connsiteY49" fmla="*/ 1127563 h 3717280"/>
              <a:gd name="connsiteX50" fmla="*/ 6907675 w 7169284"/>
              <a:gd name="connsiteY50" fmla="*/ 1112289 h 3717280"/>
              <a:gd name="connsiteX51" fmla="*/ 6861301 w 7169284"/>
              <a:gd name="connsiteY51" fmla="*/ 1102813 h 3717280"/>
              <a:gd name="connsiteX52" fmla="*/ 6812950 w 7169284"/>
              <a:gd name="connsiteY52" fmla="*/ 1099560 h 3717280"/>
              <a:gd name="connsiteX0" fmla="*/ 2377043 w 7169284"/>
              <a:gd name="connsiteY0" fmla="*/ 0 h 3717280"/>
              <a:gd name="connsiteX1" fmla="*/ 1836130 w 7169284"/>
              <a:gd name="connsiteY1" fmla="*/ 1099560 h 3717280"/>
              <a:gd name="connsiteX2" fmla="*/ 2993816 w 7169284"/>
              <a:gd name="connsiteY2" fmla="*/ 1116306 h 3717280"/>
              <a:gd name="connsiteX3" fmla="*/ 2377043 w 7169284"/>
              <a:gd name="connsiteY3" fmla="*/ 0 h 3717280"/>
              <a:gd name="connsiteX0" fmla="*/ 6812950 w 7169286"/>
              <a:gd name="connsiteY0" fmla="*/ 1099560 h 3717282"/>
              <a:gd name="connsiteX1" fmla="*/ 356337 w 7169286"/>
              <a:gd name="connsiteY1" fmla="*/ 1099560 h 3717282"/>
              <a:gd name="connsiteX2" fmla="*/ 307986 w 7169286"/>
              <a:gd name="connsiteY2" fmla="*/ 1102813 h 3717282"/>
              <a:gd name="connsiteX3" fmla="*/ 261611 w 7169286"/>
              <a:gd name="connsiteY3" fmla="*/ 1112289 h 3717282"/>
              <a:gd name="connsiteX4" fmla="*/ 217637 w 7169286"/>
              <a:gd name="connsiteY4" fmla="*/ 1127563 h 3717282"/>
              <a:gd name="connsiteX5" fmla="*/ 176489 w 7169286"/>
              <a:gd name="connsiteY5" fmla="*/ 1148211 h 3717282"/>
              <a:gd name="connsiteX6" fmla="*/ 138592 w 7169286"/>
              <a:gd name="connsiteY6" fmla="*/ 1173809 h 3717282"/>
              <a:gd name="connsiteX7" fmla="*/ 104371 w 7169286"/>
              <a:gd name="connsiteY7" fmla="*/ 1203931 h 3717282"/>
              <a:gd name="connsiteX8" fmla="*/ 74249 w 7169286"/>
              <a:gd name="connsiteY8" fmla="*/ 1238152 h 3717282"/>
              <a:gd name="connsiteX9" fmla="*/ 48651 w 7169286"/>
              <a:gd name="connsiteY9" fmla="*/ 1276049 h 3717282"/>
              <a:gd name="connsiteX10" fmla="*/ 28003 w 7169286"/>
              <a:gd name="connsiteY10" fmla="*/ 1317197 h 3717282"/>
              <a:gd name="connsiteX11" fmla="*/ 12729 w 7169286"/>
              <a:gd name="connsiteY11" fmla="*/ 1361171 h 3717282"/>
              <a:gd name="connsiteX12" fmla="*/ 3253 w 7169286"/>
              <a:gd name="connsiteY12" fmla="*/ 1407546 h 3717282"/>
              <a:gd name="connsiteX13" fmla="*/ 0 w 7169286"/>
              <a:gd name="connsiteY13" fmla="*/ 1455897 h 3717282"/>
              <a:gd name="connsiteX14" fmla="*/ 0 w 7169286"/>
              <a:gd name="connsiteY14" fmla="*/ 3360944 h 3717282"/>
              <a:gd name="connsiteX15" fmla="*/ 3253 w 7169286"/>
              <a:gd name="connsiteY15" fmla="*/ 3409296 h 3717282"/>
              <a:gd name="connsiteX16" fmla="*/ 12729 w 7169286"/>
              <a:gd name="connsiteY16" fmla="*/ 3455671 h 3717282"/>
              <a:gd name="connsiteX17" fmla="*/ 28003 w 7169286"/>
              <a:gd name="connsiteY17" fmla="*/ 3499644 h 3717282"/>
              <a:gd name="connsiteX18" fmla="*/ 48651 w 7169286"/>
              <a:gd name="connsiteY18" fmla="*/ 3540792 h 3717282"/>
              <a:gd name="connsiteX19" fmla="*/ 74249 w 7169286"/>
              <a:gd name="connsiteY19" fmla="*/ 3578689 h 3717282"/>
              <a:gd name="connsiteX20" fmla="*/ 104371 w 7169286"/>
              <a:gd name="connsiteY20" fmla="*/ 3612910 h 3717282"/>
              <a:gd name="connsiteX21" fmla="*/ 138592 w 7169286"/>
              <a:gd name="connsiteY21" fmla="*/ 3643032 h 3717282"/>
              <a:gd name="connsiteX22" fmla="*/ 176489 w 7169286"/>
              <a:gd name="connsiteY22" fmla="*/ 3668629 h 3717282"/>
              <a:gd name="connsiteX23" fmla="*/ 217637 w 7169286"/>
              <a:gd name="connsiteY23" fmla="*/ 3689277 h 3717282"/>
              <a:gd name="connsiteX24" fmla="*/ 261611 w 7169286"/>
              <a:gd name="connsiteY24" fmla="*/ 3704552 h 3717282"/>
              <a:gd name="connsiteX25" fmla="*/ 307986 w 7169286"/>
              <a:gd name="connsiteY25" fmla="*/ 3714028 h 3717282"/>
              <a:gd name="connsiteX26" fmla="*/ 356337 w 7169286"/>
              <a:gd name="connsiteY26" fmla="*/ 3717281 h 3717282"/>
              <a:gd name="connsiteX27" fmla="*/ 6812950 w 7169286"/>
              <a:gd name="connsiteY27" fmla="*/ 3717281 h 3717282"/>
              <a:gd name="connsiteX28" fmla="*/ 6861301 w 7169286"/>
              <a:gd name="connsiteY28" fmla="*/ 3714028 h 3717282"/>
              <a:gd name="connsiteX29" fmla="*/ 6907675 w 7169286"/>
              <a:gd name="connsiteY29" fmla="*/ 3704552 h 3717282"/>
              <a:gd name="connsiteX30" fmla="*/ 6951648 w 7169286"/>
              <a:gd name="connsiteY30" fmla="*/ 3689277 h 3717282"/>
              <a:gd name="connsiteX31" fmla="*/ 6992795 w 7169286"/>
              <a:gd name="connsiteY31" fmla="*/ 3668629 h 3717282"/>
              <a:gd name="connsiteX32" fmla="*/ 7030692 w 7169286"/>
              <a:gd name="connsiteY32" fmla="*/ 3643032 h 3717282"/>
              <a:gd name="connsiteX33" fmla="*/ 7064914 w 7169286"/>
              <a:gd name="connsiteY33" fmla="*/ 3612910 h 3717282"/>
              <a:gd name="connsiteX34" fmla="*/ 7095036 w 7169286"/>
              <a:gd name="connsiteY34" fmla="*/ 3578689 h 3717282"/>
              <a:gd name="connsiteX35" fmla="*/ 7120633 w 7169286"/>
              <a:gd name="connsiteY35" fmla="*/ 3540792 h 3717282"/>
              <a:gd name="connsiteX36" fmla="*/ 7141281 w 7169286"/>
              <a:gd name="connsiteY36" fmla="*/ 3499644 h 3717282"/>
              <a:gd name="connsiteX37" fmla="*/ 7156556 w 7169286"/>
              <a:gd name="connsiteY37" fmla="*/ 3455671 h 3717282"/>
              <a:gd name="connsiteX38" fmla="*/ 7166032 w 7169286"/>
              <a:gd name="connsiteY38" fmla="*/ 3409296 h 3717282"/>
              <a:gd name="connsiteX39" fmla="*/ 7169285 w 7169286"/>
              <a:gd name="connsiteY39" fmla="*/ 3360944 h 3717282"/>
              <a:gd name="connsiteX40" fmla="*/ 7169285 w 7169286"/>
              <a:gd name="connsiteY40" fmla="*/ 1455897 h 3717282"/>
              <a:gd name="connsiteX41" fmla="*/ 7166032 w 7169286"/>
              <a:gd name="connsiteY41" fmla="*/ 1407546 h 3717282"/>
              <a:gd name="connsiteX42" fmla="*/ 7156556 w 7169286"/>
              <a:gd name="connsiteY42" fmla="*/ 1361171 h 3717282"/>
              <a:gd name="connsiteX43" fmla="*/ 7141281 w 7169286"/>
              <a:gd name="connsiteY43" fmla="*/ 1317197 h 3717282"/>
              <a:gd name="connsiteX44" fmla="*/ 7120633 w 7169286"/>
              <a:gd name="connsiteY44" fmla="*/ 1276049 h 3717282"/>
              <a:gd name="connsiteX45" fmla="*/ 7095036 w 7169286"/>
              <a:gd name="connsiteY45" fmla="*/ 1238152 h 3717282"/>
              <a:gd name="connsiteX46" fmla="*/ 7064914 w 7169286"/>
              <a:gd name="connsiteY46" fmla="*/ 1203931 h 3717282"/>
              <a:gd name="connsiteX47" fmla="*/ 7030692 w 7169286"/>
              <a:gd name="connsiteY47" fmla="*/ 1173809 h 3717282"/>
              <a:gd name="connsiteX48" fmla="*/ 6992795 w 7169286"/>
              <a:gd name="connsiteY48" fmla="*/ 1148211 h 3717282"/>
              <a:gd name="connsiteX49" fmla="*/ 6951648 w 7169286"/>
              <a:gd name="connsiteY49" fmla="*/ 1127563 h 3717282"/>
              <a:gd name="connsiteX50" fmla="*/ 6907675 w 7169286"/>
              <a:gd name="connsiteY50" fmla="*/ 1112289 h 3717282"/>
              <a:gd name="connsiteX51" fmla="*/ 6861301 w 7169286"/>
              <a:gd name="connsiteY51" fmla="*/ 1102813 h 3717282"/>
              <a:gd name="connsiteX52" fmla="*/ 6812950 w 7169286"/>
              <a:gd name="connsiteY52" fmla="*/ 1099560 h 3717282"/>
              <a:gd name="connsiteX0" fmla="*/ 2377043 w 7169286"/>
              <a:gd name="connsiteY0" fmla="*/ 0 h 3717282"/>
              <a:gd name="connsiteX1" fmla="*/ 2348194 w 7169286"/>
              <a:gd name="connsiteY1" fmla="*/ 1116306 h 3717282"/>
              <a:gd name="connsiteX2" fmla="*/ 2993816 w 7169286"/>
              <a:gd name="connsiteY2" fmla="*/ 1116306 h 3717282"/>
              <a:gd name="connsiteX3" fmla="*/ 2377043 w 7169286"/>
              <a:gd name="connsiteY3" fmla="*/ 0 h 3717282"/>
              <a:gd name="connsiteX0" fmla="*/ 6812950 w 7169284"/>
              <a:gd name="connsiteY0" fmla="*/ 1082814 h 3700534"/>
              <a:gd name="connsiteX1" fmla="*/ 356337 w 7169284"/>
              <a:gd name="connsiteY1" fmla="*/ 1082814 h 3700534"/>
              <a:gd name="connsiteX2" fmla="*/ 307986 w 7169284"/>
              <a:gd name="connsiteY2" fmla="*/ 1086067 h 3700534"/>
              <a:gd name="connsiteX3" fmla="*/ 261611 w 7169284"/>
              <a:gd name="connsiteY3" fmla="*/ 1095543 h 3700534"/>
              <a:gd name="connsiteX4" fmla="*/ 217637 w 7169284"/>
              <a:gd name="connsiteY4" fmla="*/ 1110817 h 3700534"/>
              <a:gd name="connsiteX5" fmla="*/ 176489 w 7169284"/>
              <a:gd name="connsiteY5" fmla="*/ 1131465 h 3700534"/>
              <a:gd name="connsiteX6" fmla="*/ 138592 w 7169284"/>
              <a:gd name="connsiteY6" fmla="*/ 1157063 h 3700534"/>
              <a:gd name="connsiteX7" fmla="*/ 104371 w 7169284"/>
              <a:gd name="connsiteY7" fmla="*/ 1187185 h 3700534"/>
              <a:gd name="connsiteX8" fmla="*/ 74249 w 7169284"/>
              <a:gd name="connsiteY8" fmla="*/ 1221406 h 3700534"/>
              <a:gd name="connsiteX9" fmla="*/ 48651 w 7169284"/>
              <a:gd name="connsiteY9" fmla="*/ 1259303 h 3700534"/>
              <a:gd name="connsiteX10" fmla="*/ 28003 w 7169284"/>
              <a:gd name="connsiteY10" fmla="*/ 1300451 h 3700534"/>
              <a:gd name="connsiteX11" fmla="*/ 12729 w 7169284"/>
              <a:gd name="connsiteY11" fmla="*/ 1344425 h 3700534"/>
              <a:gd name="connsiteX12" fmla="*/ 3253 w 7169284"/>
              <a:gd name="connsiteY12" fmla="*/ 1390800 h 3700534"/>
              <a:gd name="connsiteX13" fmla="*/ 0 w 7169284"/>
              <a:gd name="connsiteY13" fmla="*/ 1439151 h 3700534"/>
              <a:gd name="connsiteX14" fmla="*/ 0 w 7169284"/>
              <a:gd name="connsiteY14" fmla="*/ 3344198 h 3700534"/>
              <a:gd name="connsiteX15" fmla="*/ 3253 w 7169284"/>
              <a:gd name="connsiteY15" fmla="*/ 3392550 h 3700534"/>
              <a:gd name="connsiteX16" fmla="*/ 12729 w 7169284"/>
              <a:gd name="connsiteY16" fmla="*/ 3438925 h 3700534"/>
              <a:gd name="connsiteX17" fmla="*/ 28003 w 7169284"/>
              <a:gd name="connsiteY17" fmla="*/ 3482898 h 3700534"/>
              <a:gd name="connsiteX18" fmla="*/ 48651 w 7169284"/>
              <a:gd name="connsiteY18" fmla="*/ 3524046 h 3700534"/>
              <a:gd name="connsiteX19" fmla="*/ 74249 w 7169284"/>
              <a:gd name="connsiteY19" fmla="*/ 3561943 h 3700534"/>
              <a:gd name="connsiteX20" fmla="*/ 104371 w 7169284"/>
              <a:gd name="connsiteY20" fmla="*/ 3596164 h 3700534"/>
              <a:gd name="connsiteX21" fmla="*/ 138592 w 7169284"/>
              <a:gd name="connsiteY21" fmla="*/ 3626286 h 3700534"/>
              <a:gd name="connsiteX22" fmla="*/ 176489 w 7169284"/>
              <a:gd name="connsiteY22" fmla="*/ 3651883 h 3700534"/>
              <a:gd name="connsiteX23" fmla="*/ 217637 w 7169284"/>
              <a:gd name="connsiteY23" fmla="*/ 3672531 h 3700534"/>
              <a:gd name="connsiteX24" fmla="*/ 261611 w 7169284"/>
              <a:gd name="connsiteY24" fmla="*/ 3687806 h 3700534"/>
              <a:gd name="connsiteX25" fmla="*/ 307986 w 7169284"/>
              <a:gd name="connsiteY25" fmla="*/ 3697282 h 3700534"/>
              <a:gd name="connsiteX26" fmla="*/ 356337 w 7169284"/>
              <a:gd name="connsiteY26" fmla="*/ 3700535 h 3700534"/>
              <a:gd name="connsiteX27" fmla="*/ 6812950 w 7169284"/>
              <a:gd name="connsiteY27" fmla="*/ 3700535 h 3700534"/>
              <a:gd name="connsiteX28" fmla="*/ 6861301 w 7169284"/>
              <a:gd name="connsiteY28" fmla="*/ 3697282 h 3700534"/>
              <a:gd name="connsiteX29" fmla="*/ 6907675 w 7169284"/>
              <a:gd name="connsiteY29" fmla="*/ 3687806 h 3700534"/>
              <a:gd name="connsiteX30" fmla="*/ 6951648 w 7169284"/>
              <a:gd name="connsiteY30" fmla="*/ 3672531 h 3700534"/>
              <a:gd name="connsiteX31" fmla="*/ 6992795 w 7169284"/>
              <a:gd name="connsiteY31" fmla="*/ 3651883 h 3700534"/>
              <a:gd name="connsiteX32" fmla="*/ 7030692 w 7169284"/>
              <a:gd name="connsiteY32" fmla="*/ 3626286 h 3700534"/>
              <a:gd name="connsiteX33" fmla="*/ 7064914 w 7169284"/>
              <a:gd name="connsiteY33" fmla="*/ 3596164 h 3700534"/>
              <a:gd name="connsiteX34" fmla="*/ 7095036 w 7169284"/>
              <a:gd name="connsiteY34" fmla="*/ 3561943 h 3700534"/>
              <a:gd name="connsiteX35" fmla="*/ 7120633 w 7169284"/>
              <a:gd name="connsiteY35" fmla="*/ 3524046 h 3700534"/>
              <a:gd name="connsiteX36" fmla="*/ 7141281 w 7169284"/>
              <a:gd name="connsiteY36" fmla="*/ 3482898 h 3700534"/>
              <a:gd name="connsiteX37" fmla="*/ 7156556 w 7169284"/>
              <a:gd name="connsiteY37" fmla="*/ 3438925 h 3700534"/>
              <a:gd name="connsiteX38" fmla="*/ 7166032 w 7169284"/>
              <a:gd name="connsiteY38" fmla="*/ 3392550 h 3700534"/>
              <a:gd name="connsiteX39" fmla="*/ 7169285 w 7169284"/>
              <a:gd name="connsiteY39" fmla="*/ 3344198 h 3700534"/>
              <a:gd name="connsiteX40" fmla="*/ 7169285 w 7169284"/>
              <a:gd name="connsiteY40" fmla="*/ 1439151 h 3700534"/>
              <a:gd name="connsiteX41" fmla="*/ 7166032 w 7169284"/>
              <a:gd name="connsiteY41" fmla="*/ 1390800 h 3700534"/>
              <a:gd name="connsiteX42" fmla="*/ 7156556 w 7169284"/>
              <a:gd name="connsiteY42" fmla="*/ 1344425 h 3700534"/>
              <a:gd name="connsiteX43" fmla="*/ 7141281 w 7169284"/>
              <a:gd name="connsiteY43" fmla="*/ 1300451 h 3700534"/>
              <a:gd name="connsiteX44" fmla="*/ 7120633 w 7169284"/>
              <a:gd name="connsiteY44" fmla="*/ 1259303 h 3700534"/>
              <a:gd name="connsiteX45" fmla="*/ 7095036 w 7169284"/>
              <a:gd name="connsiteY45" fmla="*/ 1221406 h 3700534"/>
              <a:gd name="connsiteX46" fmla="*/ 7064914 w 7169284"/>
              <a:gd name="connsiteY46" fmla="*/ 1187185 h 3700534"/>
              <a:gd name="connsiteX47" fmla="*/ 7030692 w 7169284"/>
              <a:gd name="connsiteY47" fmla="*/ 1157063 h 3700534"/>
              <a:gd name="connsiteX48" fmla="*/ 6992795 w 7169284"/>
              <a:gd name="connsiteY48" fmla="*/ 1131465 h 3700534"/>
              <a:gd name="connsiteX49" fmla="*/ 6951648 w 7169284"/>
              <a:gd name="connsiteY49" fmla="*/ 1110817 h 3700534"/>
              <a:gd name="connsiteX50" fmla="*/ 6907675 w 7169284"/>
              <a:gd name="connsiteY50" fmla="*/ 1095543 h 3700534"/>
              <a:gd name="connsiteX51" fmla="*/ 6861301 w 7169284"/>
              <a:gd name="connsiteY51" fmla="*/ 1086067 h 3700534"/>
              <a:gd name="connsiteX52" fmla="*/ 6812950 w 7169284"/>
              <a:gd name="connsiteY52" fmla="*/ 1082814 h 3700534"/>
              <a:gd name="connsiteX0" fmla="*/ 2092563 w 7169284"/>
              <a:gd name="connsiteY0" fmla="*/ 0 h 3700534"/>
              <a:gd name="connsiteX1" fmla="*/ 2348194 w 7169284"/>
              <a:gd name="connsiteY1" fmla="*/ 1099560 h 3700534"/>
              <a:gd name="connsiteX2" fmla="*/ 2993816 w 7169284"/>
              <a:gd name="connsiteY2" fmla="*/ 1099560 h 3700534"/>
              <a:gd name="connsiteX3" fmla="*/ 2092563 w 7169284"/>
              <a:gd name="connsiteY3" fmla="*/ 0 h 3700534"/>
              <a:gd name="connsiteX0" fmla="*/ 6812950 w 7169286"/>
              <a:gd name="connsiteY0" fmla="*/ 1220972 h 3838694"/>
              <a:gd name="connsiteX1" fmla="*/ 356337 w 7169286"/>
              <a:gd name="connsiteY1" fmla="*/ 1220972 h 3838694"/>
              <a:gd name="connsiteX2" fmla="*/ 307986 w 7169286"/>
              <a:gd name="connsiteY2" fmla="*/ 1224225 h 3838694"/>
              <a:gd name="connsiteX3" fmla="*/ 261611 w 7169286"/>
              <a:gd name="connsiteY3" fmla="*/ 1233701 h 3838694"/>
              <a:gd name="connsiteX4" fmla="*/ 217637 w 7169286"/>
              <a:gd name="connsiteY4" fmla="*/ 1248975 h 3838694"/>
              <a:gd name="connsiteX5" fmla="*/ 176489 w 7169286"/>
              <a:gd name="connsiteY5" fmla="*/ 1269623 h 3838694"/>
              <a:gd name="connsiteX6" fmla="*/ 138592 w 7169286"/>
              <a:gd name="connsiteY6" fmla="*/ 1295221 h 3838694"/>
              <a:gd name="connsiteX7" fmla="*/ 104371 w 7169286"/>
              <a:gd name="connsiteY7" fmla="*/ 1325343 h 3838694"/>
              <a:gd name="connsiteX8" fmla="*/ 74249 w 7169286"/>
              <a:gd name="connsiteY8" fmla="*/ 1359564 h 3838694"/>
              <a:gd name="connsiteX9" fmla="*/ 48651 w 7169286"/>
              <a:gd name="connsiteY9" fmla="*/ 1397461 h 3838694"/>
              <a:gd name="connsiteX10" fmla="*/ 28003 w 7169286"/>
              <a:gd name="connsiteY10" fmla="*/ 1438609 h 3838694"/>
              <a:gd name="connsiteX11" fmla="*/ 12729 w 7169286"/>
              <a:gd name="connsiteY11" fmla="*/ 1482583 h 3838694"/>
              <a:gd name="connsiteX12" fmla="*/ 3253 w 7169286"/>
              <a:gd name="connsiteY12" fmla="*/ 1528958 h 3838694"/>
              <a:gd name="connsiteX13" fmla="*/ 0 w 7169286"/>
              <a:gd name="connsiteY13" fmla="*/ 1577309 h 3838694"/>
              <a:gd name="connsiteX14" fmla="*/ 0 w 7169286"/>
              <a:gd name="connsiteY14" fmla="*/ 3482356 h 3838694"/>
              <a:gd name="connsiteX15" fmla="*/ 3253 w 7169286"/>
              <a:gd name="connsiteY15" fmla="*/ 3530708 h 3838694"/>
              <a:gd name="connsiteX16" fmla="*/ 12729 w 7169286"/>
              <a:gd name="connsiteY16" fmla="*/ 3577083 h 3838694"/>
              <a:gd name="connsiteX17" fmla="*/ 28003 w 7169286"/>
              <a:gd name="connsiteY17" fmla="*/ 3621056 h 3838694"/>
              <a:gd name="connsiteX18" fmla="*/ 48651 w 7169286"/>
              <a:gd name="connsiteY18" fmla="*/ 3662204 h 3838694"/>
              <a:gd name="connsiteX19" fmla="*/ 74249 w 7169286"/>
              <a:gd name="connsiteY19" fmla="*/ 3700101 h 3838694"/>
              <a:gd name="connsiteX20" fmla="*/ 104371 w 7169286"/>
              <a:gd name="connsiteY20" fmla="*/ 3734322 h 3838694"/>
              <a:gd name="connsiteX21" fmla="*/ 138592 w 7169286"/>
              <a:gd name="connsiteY21" fmla="*/ 3764444 h 3838694"/>
              <a:gd name="connsiteX22" fmla="*/ 176489 w 7169286"/>
              <a:gd name="connsiteY22" fmla="*/ 3790041 h 3838694"/>
              <a:gd name="connsiteX23" fmla="*/ 217637 w 7169286"/>
              <a:gd name="connsiteY23" fmla="*/ 3810689 h 3838694"/>
              <a:gd name="connsiteX24" fmla="*/ 261611 w 7169286"/>
              <a:gd name="connsiteY24" fmla="*/ 3825964 h 3838694"/>
              <a:gd name="connsiteX25" fmla="*/ 307986 w 7169286"/>
              <a:gd name="connsiteY25" fmla="*/ 3835440 h 3838694"/>
              <a:gd name="connsiteX26" fmla="*/ 356337 w 7169286"/>
              <a:gd name="connsiteY26" fmla="*/ 3838693 h 3838694"/>
              <a:gd name="connsiteX27" fmla="*/ 6812950 w 7169286"/>
              <a:gd name="connsiteY27" fmla="*/ 3838693 h 3838694"/>
              <a:gd name="connsiteX28" fmla="*/ 6861301 w 7169286"/>
              <a:gd name="connsiteY28" fmla="*/ 3835440 h 3838694"/>
              <a:gd name="connsiteX29" fmla="*/ 6907675 w 7169286"/>
              <a:gd name="connsiteY29" fmla="*/ 3825964 h 3838694"/>
              <a:gd name="connsiteX30" fmla="*/ 6951648 w 7169286"/>
              <a:gd name="connsiteY30" fmla="*/ 3810689 h 3838694"/>
              <a:gd name="connsiteX31" fmla="*/ 6992795 w 7169286"/>
              <a:gd name="connsiteY31" fmla="*/ 3790041 h 3838694"/>
              <a:gd name="connsiteX32" fmla="*/ 7030692 w 7169286"/>
              <a:gd name="connsiteY32" fmla="*/ 3764444 h 3838694"/>
              <a:gd name="connsiteX33" fmla="*/ 7064914 w 7169286"/>
              <a:gd name="connsiteY33" fmla="*/ 3734322 h 3838694"/>
              <a:gd name="connsiteX34" fmla="*/ 7095036 w 7169286"/>
              <a:gd name="connsiteY34" fmla="*/ 3700101 h 3838694"/>
              <a:gd name="connsiteX35" fmla="*/ 7120633 w 7169286"/>
              <a:gd name="connsiteY35" fmla="*/ 3662204 h 3838694"/>
              <a:gd name="connsiteX36" fmla="*/ 7141281 w 7169286"/>
              <a:gd name="connsiteY36" fmla="*/ 3621056 h 3838694"/>
              <a:gd name="connsiteX37" fmla="*/ 7156556 w 7169286"/>
              <a:gd name="connsiteY37" fmla="*/ 3577083 h 3838694"/>
              <a:gd name="connsiteX38" fmla="*/ 7166032 w 7169286"/>
              <a:gd name="connsiteY38" fmla="*/ 3530708 h 3838694"/>
              <a:gd name="connsiteX39" fmla="*/ 7169285 w 7169286"/>
              <a:gd name="connsiteY39" fmla="*/ 3482356 h 3838694"/>
              <a:gd name="connsiteX40" fmla="*/ 7169285 w 7169286"/>
              <a:gd name="connsiteY40" fmla="*/ 1577309 h 3838694"/>
              <a:gd name="connsiteX41" fmla="*/ 7166032 w 7169286"/>
              <a:gd name="connsiteY41" fmla="*/ 1528958 h 3838694"/>
              <a:gd name="connsiteX42" fmla="*/ 7156556 w 7169286"/>
              <a:gd name="connsiteY42" fmla="*/ 1482583 h 3838694"/>
              <a:gd name="connsiteX43" fmla="*/ 7141281 w 7169286"/>
              <a:gd name="connsiteY43" fmla="*/ 1438609 h 3838694"/>
              <a:gd name="connsiteX44" fmla="*/ 7120633 w 7169286"/>
              <a:gd name="connsiteY44" fmla="*/ 1397461 h 3838694"/>
              <a:gd name="connsiteX45" fmla="*/ 7095036 w 7169286"/>
              <a:gd name="connsiteY45" fmla="*/ 1359564 h 3838694"/>
              <a:gd name="connsiteX46" fmla="*/ 7064914 w 7169286"/>
              <a:gd name="connsiteY46" fmla="*/ 1325343 h 3838694"/>
              <a:gd name="connsiteX47" fmla="*/ 7030692 w 7169286"/>
              <a:gd name="connsiteY47" fmla="*/ 1295221 h 3838694"/>
              <a:gd name="connsiteX48" fmla="*/ 6992795 w 7169286"/>
              <a:gd name="connsiteY48" fmla="*/ 1269623 h 3838694"/>
              <a:gd name="connsiteX49" fmla="*/ 6951648 w 7169286"/>
              <a:gd name="connsiteY49" fmla="*/ 1248975 h 3838694"/>
              <a:gd name="connsiteX50" fmla="*/ 6907675 w 7169286"/>
              <a:gd name="connsiteY50" fmla="*/ 1233701 h 3838694"/>
              <a:gd name="connsiteX51" fmla="*/ 6861301 w 7169286"/>
              <a:gd name="connsiteY51" fmla="*/ 1224225 h 3838694"/>
              <a:gd name="connsiteX52" fmla="*/ 6812950 w 7169286"/>
              <a:gd name="connsiteY52" fmla="*/ 1220972 h 3838694"/>
              <a:gd name="connsiteX0" fmla="*/ 997315 w 7169286"/>
              <a:gd name="connsiteY0" fmla="*/ 0 h 3838694"/>
              <a:gd name="connsiteX1" fmla="*/ 2348194 w 7169286"/>
              <a:gd name="connsiteY1" fmla="*/ 1237718 h 3838694"/>
              <a:gd name="connsiteX2" fmla="*/ 2993816 w 7169286"/>
              <a:gd name="connsiteY2" fmla="*/ 1237718 h 3838694"/>
              <a:gd name="connsiteX3" fmla="*/ 997315 w 7169286"/>
              <a:gd name="connsiteY3" fmla="*/ 0 h 3838694"/>
            </a:gdLst>
            <a:ahLst/>
            <a:cxnLst>
              <a:cxn ang="0">
                <a:pos x="connsiteX0" y="connsiteY0"/>
              </a:cxn>
              <a:cxn ang="0">
                <a:pos x="connsiteX1" y="connsiteY1"/>
              </a:cxn>
              <a:cxn ang="0">
                <a:pos x="connsiteX2" y="connsiteY2"/>
              </a:cxn>
              <a:cxn ang="0">
                <a:pos x="connsiteX3" y="connsiteY3"/>
              </a:cxn>
            </a:cxnLst>
            <a:rect l="l" t="t" r="r" b="b"/>
            <a:pathLst>
              <a:path w="7169286" h="3838694" extrusionOk="0">
                <a:moveTo>
                  <a:pt x="6812950" y="1220972"/>
                </a:moveTo>
                <a:lnTo>
                  <a:pt x="356337" y="1220972"/>
                </a:lnTo>
                <a:lnTo>
                  <a:pt x="307986" y="1224225"/>
                </a:lnTo>
                <a:lnTo>
                  <a:pt x="261611" y="1233701"/>
                </a:lnTo>
                <a:lnTo>
                  <a:pt x="217637" y="1248975"/>
                </a:lnTo>
                <a:lnTo>
                  <a:pt x="176489" y="1269623"/>
                </a:lnTo>
                <a:lnTo>
                  <a:pt x="138592" y="1295221"/>
                </a:lnTo>
                <a:lnTo>
                  <a:pt x="104371" y="1325343"/>
                </a:lnTo>
                <a:lnTo>
                  <a:pt x="74249" y="1359564"/>
                </a:lnTo>
                <a:lnTo>
                  <a:pt x="48651" y="1397461"/>
                </a:lnTo>
                <a:lnTo>
                  <a:pt x="28003" y="1438609"/>
                </a:lnTo>
                <a:lnTo>
                  <a:pt x="12729" y="1482583"/>
                </a:lnTo>
                <a:lnTo>
                  <a:pt x="3253" y="1528958"/>
                </a:lnTo>
                <a:lnTo>
                  <a:pt x="0" y="1577309"/>
                </a:lnTo>
                <a:lnTo>
                  <a:pt x="0" y="3482356"/>
                </a:lnTo>
                <a:lnTo>
                  <a:pt x="3253" y="3530708"/>
                </a:lnTo>
                <a:lnTo>
                  <a:pt x="12729" y="3577083"/>
                </a:lnTo>
                <a:lnTo>
                  <a:pt x="28003" y="3621056"/>
                </a:lnTo>
                <a:lnTo>
                  <a:pt x="48651" y="3662204"/>
                </a:lnTo>
                <a:lnTo>
                  <a:pt x="74249" y="3700101"/>
                </a:lnTo>
                <a:lnTo>
                  <a:pt x="104371" y="3734322"/>
                </a:lnTo>
                <a:lnTo>
                  <a:pt x="138592" y="3764444"/>
                </a:lnTo>
                <a:lnTo>
                  <a:pt x="176489" y="3790041"/>
                </a:lnTo>
                <a:lnTo>
                  <a:pt x="217637" y="3810689"/>
                </a:lnTo>
                <a:lnTo>
                  <a:pt x="261611" y="3825964"/>
                </a:lnTo>
                <a:lnTo>
                  <a:pt x="307986" y="3835440"/>
                </a:lnTo>
                <a:lnTo>
                  <a:pt x="356337" y="3838693"/>
                </a:lnTo>
                <a:lnTo>
                  <a:pt x="6812950" y="3838693"/>
                </a:lnTo>
                <a:lnTo>
                  <a:pt x="6861301" y="3835440"/>
                </a:lnTo>
                <a:lnTo>
                  <a:pt x="6907675" y="3825964"/>
                </a:lnTo>
                <a:lnTo>
                  <a:pt x="6951648" y="3810689"/>
                </a:lnTo>
                <a:lnTo>
                  <a:pt x="6992795" y="3790041"/>
                </a:lnTo>
                <a:lnTo>
                  <a:pt x="7030692" y="3764444"/>
                </a:lnTo>
                <a:lnTo>
                  <a:pt x="7064914" y="3734322"/>
                </a:lnTo>
                <a:lnTo>
                  <a:pt x="7095036" y="3700101"/>
                </a:lnTo>
                <a:lnTo>
                  <a:pt x="7120633" y="3662204"/>
                </a:lnTo>
                <a:lnTo>
                  <a:pt x="7141281" y="3621056"/>
                </a:lnTo>
                <a:lnTo>
                  <a:pt x="7156556" y="3577083"/>
                </a:lnTo>
                <a:lnTo>
                  <a:pt x="7166032" y="3530708"/>
                </a:lnTo>
                <a:lnTo>
                  <a:pt x="7169285" y="3482356"/>
                </a:lnTo>
                <a:lnTo>
                  <a:pt x="7169285" y="1577309"/>
                </a:lnTo>
                <a:lnTo>
                  <a:pt x="7166032" y="1528958"/>
                </a:lnTo>
                <a:lnTo>
                  <a:pt x="7156556" y="1482583"/>
                </a:lnTo>
                <a:lnTo>
                  <a:pt x="7141281" y="1438609"/>
                </a:lnTo>
                <a:lnTo>
                  <a:pt x="7120633" y="1397461"/>
                </a:lnTo>
                <a:lnTo>
                  <a:pt x="7095036" y="1359564"/>
                </a:lnTo>
                <a:lnTo>
                  <a:pt x="7064914" y="1325343"/>
                </a:lnTo>
                <a:lnTo>
                  <a:pt x="7030692" y="1295221"/>
                </a:lnTo>
                <a:lnTo>
                  <a:pt x="6992795" y="1269623"/>
                </a:lnTo>
                <a:lnTo>
                  <a:pt x="6951648" y="1248975"/>
                </a:lnTo>
                <a:lnTo>
                  <a:pt x="6907675" y="1233701"/>
                </a:lnTo>
                <a:lnTo>
                  <a:pt x="6861301" y="1224225"/>
                </a:lnTo>
                <a:lnTo>
                  <a:pt x="6812950" y="1220972"/>
                </a:lnTo>
                <a:close/>
              </a:path>
              <a:path w="7169286" h="3838694" extrusionOk="0">
                <a:moveTo>
                  <a:pt x="997315" y="0"/>
                </a:moveTo>
                <a:lnTo>
                  <a:pt x="2348194" y="1237718"/>
                </a:lnTo>
                <a:lnTo>
                  <a:pt x="2993816" y="1237718"/>
                </a:lnTo>
                <a:lnTo>
                  <a:pt x="997315" y="0"/>
                </a:lnTo>
                <a:close/>
              </a:path>
            </a:pathLst>
          </a:custGeom>
          <a:solidFill>
            <a:srgbClr val="D3908F"/>
          </a:solidFill>
          <a:ln>
            <a:noFill/>
          </a:ln>
        </p:spPr>
        <p:txBody>
          <a:bodyPr spcFirstLastPara="1" wrap="square" lIns="0" tIns="0" rIns="0" bIns="0" anchor="t" anchorCtr="0">
            <a:noAutofit/>
          </a:bodyPr>
          <a:lstStyle/>
          <a:p>
            <a:endParaRPr sz="964"/>
          </a:p>
        </p:txBody>
      </p:sp>
      <p:sp>
        <p:nvSpPr>
          <p:cNvPr id="22" name="Google Shape;173;p20"/>
          <p:cNvSpPr txBox="1"/>
          <p:nvPr/>
        </p:nvSpPr>
        <p:spPr>
          <a:xfrm>
            <a:off x="7834143" y="4048898"/>
            <a:ext cx="3760474" cy="1146391"/>
          </a:xfrm>
          <a:prstGeom prst="rect">
            <a:avLst/>
          </a:prstGeom>
          <a:noFill/>
          <a:ln>
            <a:noFill/>
          </a:ln>
        </p:spPr>
        <p:txBody>
          <a:bodyPr spcFirstLastPara="1" wrap="square" lIns="0" tIns="8504" rIns="0" bIns="0" anchor="t" anchorCtr="0">
            <a:noAutofit/>
          </a:bodyPr>
          <a:lstStyle/>
          <a:p>
            <a:pPr algn="ctr">
              <a:lnSpc>
                <a:spcPct val="116753"/>
              </a:lnSpc>
            </a:pPr>
            <a:r>
              <a:rPr lang="en-US" sz="2800" b="1" dirty="0">
                <a:solidFill>
                  <a:srgbClr val="FFFFFF"/>
                </a:solidFill>
                <a:latin typeface="Trebuchet MS"/>
                <a:ea typeface="Trebuchet MS"/>
                <a:cs typeface="Trebuchet MS"/>
                <a:sym typeface="Trebuchet MS"/>
              </a:rPr>
              <a:t>function whose results will populate columns</a:t>
            </a:r>
            <a:endParaRPr sz="2800" dirty="0">
              <a:latin typeface="Trebuchet MS"/>
              <a:ea typeface="Trebuchet MS"/>
              <a:cs typeface="Trebuchet MS"/>
              <a:sym typeface="Trebuchet MS"/>
            </a:endParaRPr>
          </a:p>
        </p:txBody>
      </p:sp>
      <p:sp>
        <p:nvSpPr>
          <p:cNvPr id="23" name="Google Shape;173;p20"/>
          <p:cNvSpPr txBox="1"/>
          <p:nvPr/>
        </p:nvSpPr>
        <p:spPr>
          <a:xfrm>
            <a:off x="5340820" y="4529857"/>
            <a:ext cx="2415814" cy="1146391"/>
          </a:xfrm>
          <a:prstGeom prst="rect">
            <a:avLst/>
          </a:prstGeom>
          <a:noFill/>
          <a:ln>
            <a:noFill/>
          </a:ln>
        </p:spPr>
        <p:txBody>
          <a:bodyPr spcFirstLastPara="1" wrap="square" lIns="0" tIns="8504" rIns="0" bIns="0" anchor="t" anchorCtr="0">
            <a:noAutofit/>
          </a:bodyPr>
          <a:lstStyle/>
          <a:p>
            <a:pPr algn="ctr">
              <a:lnSpc>
                <a:spcPct val="116753"/>
              </a:lnSpc>
            </a:pPr>
            <a:r>
              <a:rPr lang="en-US" sz="2800" b="1" dirty="0">
                <a:solidFill>
                  <a:srgbClr val="FFFFFF"/>
                </a:solidFill>
                <a:latin typeface="Trebuchet MS"/>
                <a:ea typeface="Trebuchet MS"/>
                <a:cs typeface="Trebuchet MS"/>
                <a:sym typeface="Trebuchet MS"/>
              </a:rPr>
              <a:t>equals</a:t>
            </a:r>
            <a:endParaRPr sz="2800" dirty="0">
              <a:latin typeface="Trebuchet MS"/>
              <a:ea typeface="Trebuchet MS"/>
              <a:cs typeface="Trebuchet MS"/>
              <a:sym typeface="Trebuchet MS"/>
            </a:endParaRPr>
          </a:p>
        </p:txBody>
      </p:sp>
      <p:sp>
        <p:nvSpPr>
          <p:cNvPr id="13" name="Google Shape;296;p32"/>
          <p:cNvSpPr txBox="1"/>
          <p:nvPr/>
        </p:nvSpPr>
        <p:spPr>
          <a:xfrm>
            <a:off x="2125774" y="1673939"/>
            <a:ext cx="7940453" cy="488905"/>
          </a:xfrm>
          <a:prstGeom prst="rect">
            <a:avLst/>
          </a:prstGeom>
          <a:noFill/>
          <a:ln>
            <a:noFill/>
          </a:ln>
        </p:spPr>
        <p:txBody>
          <a:bodyPr spcFirstLastPara="1" wrap="square" lIns="0" tIns="6455" rIns="0" bIns="0" anchor="t" anchorCtr="0">
            <a:noAutofit/>
          </a:bodyPr>
          <a:lstStyle/>
          <a:p>
            <a:pPr marL="6803" algn="ctr"/>
            <a:r>
              <a:rPr lang="en-US" sz="3200" dirty="0">
                <a:latin typeface="Calibri"/>
                <a:ea typeface="Calibri"/>
                <a:cs typeface="Calibri"/>
                <a:sym typeface="Calibri"/>
              </a:rPr>
              <a:t>Creating new calculated columns</a:t>
            </a:r>
            <a:endParaRPr sz="3200" dirty="0">
              <a:latin typeface="Calibri"/>
              <a:ea typeface="Calibri"/>
              <a:cs typeface="Calibri"/>
              <a:sym typeface="Calibri"/>
            </a:endParaRPr>
          </a:p>
        </p:txBody>
      </p:sp>
      <p:sp>
        <p:nvSpPr>
          <p:cNvPr id="2" name="Slide Number Placeholder 1"/>
          <p:cNvSpPr>
            <a:spLocks noGrp="1"/>
          </p:cNvSpPr>
          <p:nvPr>
            <p:ph type="sldNum" idx="12"/>
          </p:nvPr>
        </p:nvSpPr>
        <p:spPr/>
        <p:txBody>
          <a:bodyPr/>
          <a:lstStyle/>
          <a:p>
            <a:fld id="{00000000-1234-1234-1234-123412341234}" type="slidenum">
              <a:rPr lang="en-US" smtClean="0"/>
              <a:pPr/>
              <a:t>60</a:t>
            </a:fld>
            <a:endParaRPr lang="en-US"/>
          </a:p>
        </p:txBody>
      </p:sp>
    </p:spTree>
    <p:extLst>
      <p:ext uri="{BB962C8B-B14F-4D97-AF65-F5344CB8AC3E}">
        <p14:creationId xmlns:p14="http://schemas.microsoft.com/office/powerpoint/2010/main" val="37410462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8" name="Google Shape;131;p17"/>
          <p:cNvSpPr/>
          <p:nvPr/>
        </p:nvSpPr>
        <p:spPr>
          <a:xfrm>
            <a:off x="712200" y="2255454"/>
            <a:ext cx="11169106" cy="1497972"/>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293" name="Google Shape;293;p32"/>
          <p:cNvSpPr txBox="1">
            <a:spLocks noGrp="1"/>
          </p:cNvSpPr>
          <p:nvPr>
            <p:ph type="title"/>
          </p:nvPr>
        </p:nvSpPr>
        <p:spPr>
          <a:xfrm>
            <a:off x="4927600" y="684400"/>
            <a:ext cx="2829034"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mutate()</a:t>
            </a:r>
            <a:endParaRPr dirty="0"/>
          </a:p>
        </p:txBody>
      </p:sp>
      <p:sp>
        <p:nvSpPr>
          <p:cNvPr id="296" name="Google Shape;296;p32"/>
          <p:cNvSpPr txBox="1"/>
          <p:nvPr/>
        </p:nvSpPr>
        <p:spPr>
          <a:xfrm>
            <a:off x="1072055" y="1746372"/>
            <a:ext cx="6159054" cy="1167589"/>
          </a:xfrm>
          <a:prstGeom prst="rect">
            <a:avLst/>
          </a:prstGeom>
          <a:noFill/>
          <a:ln>
            <a:noFill/>
          </a:ln>
        </p:spPr>
        <p:txBody>
          <a:bodyPr spcFirstLastPara="1" wrap="square" lIns="0" tIns="6455" rIns="0" bIns="0" anchor="t" anchorCtr="0">
            <a:noAutofit/>
          </a:bodyPr>
          <a:lstStyle/>
          <a:p>
            <a:pPr marL="6803"/>
            <a:r>
              <a:rPr lang="en-US" sz="3200" dirty="0">
                <a:latin typeface="Calibri"/>
                <a:ea typeface="Calibri"/>
                <a:cs typeface="Calibri"/>
                <a:sym typeface="Calibri"/>
              </a:rPr>
              <a:t>Creating new calculated columns</a:t>
            </a:r>
            <a:endParaRPr sz="3200" dirty="0">
              <a:latin typeface="Calibri"/>
              <a:ea typeface="Calibri"/>
              <a:cs typeface="Calibri"/>
              <a:sym typeface="Calibri"/>
            </a:endParaRPr>
          </a:p>
        </p:txBody>
      </p:sp>
      <p:sp>
        <p:nvSpPr>
          <p:cNvPr id="14" name="Rectangle 13"/>
          <p:cNvSpPr/>
          <p:nvPr/>
        </p:nvSpPr>
        <p:spPr>
          <a:xfrm>
            <a:off x="712200" y="2313797"/>
            <a:ext cx="11587960" cy="1200329"/>
          </a:xfrm>
          <a:prstGeom prst="rect">
            <a:avLst/>
          </a:prstGeom>
        </p:spPr>
        <p:txBody>
          <a:bodyPr wrap="square">
            <a:spAutoFit/>
          </a:bodyPr>
          <a:lstStyle/>
          <a:p>
            <a:r>
              <a:rPr lang="en-US" sz="3200" dirty="0" err="1">
                <a:latin typeface="Consolas" panose="020B0609020204030204" pitchFamily="49" charset="0"/>
                <a:ea typeface="Courier New"/>
                <a:cs typeface="Consolas" panose="020B0609020204030204" pitchFamily="49" charset="0"/>
                <a:sym typeface="Courier New"/>
              </a:rPr>
              <a:t>covid_testing</a:t>
            </a:r>
            <a:r>
              <a:rPr lang="en-US" sz="3200" dirty="0">
                <a:latin typeface="Consolas" panose="020B0609020204030204" pitchFamily="49" charset="0"/>
                <a:ea typeface="Courier New"/>
                <a:cs typeface="Consolas" panose="020B0609020204030204" pitchFamily="49" charset="0"/>
                <a:sym typeface="Courier New"/>
              </a:rPr>
              <a:t> %&gt;%</a:t>
            </a:r>
          </a:p>
          <a:p>
            <a:r>
              <a:rPr lang="en-US" sz="3200" dirty="0">
                <a:latin typeface="Consolas" panose="020B0609020204030204" pitchFamily="49" charset="0"/>
                <a:ea typeface="Courier New"/>
                <a:cs typeface="Consolas" panose="020B0609020204030204" pitchFamily="49" charset="0"/>
                <a:sym typeface="Courier New"/>
              </a:rPr>
              <a:t>	mutate(</a:t>
            </a:r>
            <a:r>
              <a:rPr lang="en-US" sz="3200" dirty="0" err="1">
                <a:solidFill>
                  <a:srgbClr val="538DD5"/>
                </a:solidFill>
                <a:latin typeface="Consolas" panose="020B0609020204030204" pitchFamily="49" charset="0"/>
                <a:ea typeface="Courier New"/>
                <a:cs typeface="Consolas" panose="020B0609020204030204" pitchFamily="49" charset="0"/>
                <a:sym typeface="Courier New"/>
              </a:rPr>
              <a:t>c_r_tat_mins</a:t>
            </a:r>
            <a:r>
              <a:rPr lang="en-US" sz="3200" dirty="0">
                <a:latin typeface="Consolas" panose="020B0609020204030204" pitchFamily="49" charset="0"/>
                <a:ea typeface="Courier New"/>
                <a:cs typeface="Consolas" panose="020B0609020204030204" pitchFamily="49" charset="0"/>
                <a:sym typeface="Courier New"/>
              </a:rPr>
              <a:t> </a:t>
            </a:r>
            <a:r>
              <a:rPr lang="en-US" sz="4000" b="1" dirty="0">
                <a:solidFill>
                  <a:schemeClr val="accent3"/>
                </a:solidFill>
                <a:latin typeface="Consolas" panose="020B0609020204030204" pitchFamily="49" charset="0"/>
                <a:ea typeface="Courier New"/>
                <a:cs typeface="Consolas" panose="020B0609020204030204" pitchFamily="49" charset="0"/>
                <a:sym typeface="Courier New"/>
              </a:rPr>
              <a:t>=</a:t>
            </a:r>
            <a:r>
              <a:rPr lang="en-US" sz="3200" dirty="0">
                <a:latin typeface="Consolas" panose="020B0609020204030204" pitchFamily="49" charset="0"/>
                <a:ea typeface="Courier New"/>
                <a:cs typeface="Consolas" panose="020B0609020204030204" pitchFamily="49" charset="0"/>
                <a:sym typeface="Courier New"/>
              </a:rPr>
              <a:t> </a:t>
            </a:r>
            <a:r>
              <a:rPr lang="en-US" sz="3200" dirty="0" err="1">
                <a:solidFill>
                  <a:schemeClr val="accent2"/>
                </a:solidFill>
                <a:latin typeface="Consolas" panose="020B0609020204030204" pitchFamily="49" charset="0"/>
                <a:ea typeface="Courier New"/>
                <a:cs typeface="Consolas" panose="020B0609020204030204" pitchFamily="49" charset="0"/>
                <a:sym typeface="Courier New"/>
              </a:rPr>
              <a:t>col_rec_tat</a:t>
            </a:r>
            <a:r>
              <a:rPr lang="en-US" sz="3200" dirty="0">
                <a:solidFill>
                  <a:schemeClr val="accent2"/>
                </a:solidFill>
                <a:latin typeface="Consolas" panose="020B0609020204030204" pitchFamily="49" charset="0"/>
                <a:ea typeface="Courier New"/>
                <a:cs typeface="Consolas" panose="020B0609020204030204" pitchFamily="49" charset="0"/>
                <a:sym typeface="Courier New"/>
              </a:rPr>
              <a:t> * 60</a:t>
            </a:r>
            <a:r>
              <a:rPr lang="en-US" sz="3200" dirty="0">
                <a:latin typeface="Consolas" panose="020B0609020204030204" pitchFamily="49" charset="0"/>
                <a:ea typeface="Courier New"/>
                <a:cs typeface="Consolas" panose="020B0609020204030204" pitchFamily="49" charset="0"/>
                <a:sym typeface="Courier New"/>
              </a:rPr>
              <a:t>) </a:t>
            </a:r>
            <a:endParaRPr lang="en-US"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2" name="Google Shape;387;p40"/>
          <p:cNvSpPr/>
          <p:nvPr/>
        </p:nvSpPr>
        <p:spPr>
          <a:xfrm>
            <a:off x="5184328" y="5124631"/>
            <a:ext cx="333375" cy="231922"/>
          </a:xfrm>
          <a:custGeom>
            <a:avLst/>
            <a:gdLst/>
            <a:ahLst/>
            <a:cxnLst/>
            <a:rect l="l" t="t" r="r" b="b"/>
            <a:pathLst>
              <a:path w="622300" h="382270" extrusionOk="0">
                <a:moveTo>
                  <a:pt x="357634" y="0"/>
                </a:moveTo>
                <a:lnTo>
                  <a:pt x="357634" y="133825"/>
                </a:lnTo>
                <a:lnTo>
                  <a:pt x="0" y="133825"/>
                </a:lnTo>
                <a:lnTo>
                  <a:pt x="0" y="247816"/>
                </a:lnTo>
                <a:lnTo>
                  <a:pt x="357634" y="247816"/>
                </a:lnTo>
                <a:lnTo>
                  <a:pt x="357634" y="381642"/>
                </a:lnTo>
                <a:lnTo>
                  <a:pt x="622084" y="190821"/>
                </a:lnTo>
                <a:lnTo>
                  <a:pt x="357634" y="0"/>
                </a:lnTo>
                <a:close/>
              </a:path>
            </a:pathLst>
          </a:custGeom>
          <a:solidFill>
            <a:srgbClr val="53585F"/>
          </a:solidFill>
          <a:ln>
            <a:noFill/>
          </a:ln>
        </p:spPr>
        <p:txBody>
          <a:bodyPr spcFirstLastPara="1" wrap="square" lIns="0" tIns="0" rIns="0" bIns="0" anchor="t" anchorCtr="0">
            <a:noAutofit/>
          </a:bodyPr>
          <a:lstStyle/>
          <a:p>
            <a:endParaRPr sz="964"/>
          </a:p>
        </p:txBody>
      </p:sp>
      <p:sp>
        <p:nvSpPr>
          <p:cNvPr id="18" name="Google Shape;324;p34"/>
          <p:cNvSpPr txBox="1"/>
          <p:nvPr/>
        </p:nvSpPr>
        <p:spPr>
          <a:xfrm>
            <a:off x="8195267" y="998054"/>
            <a:ext cx="2949467" cy="1043052"/>
          </a:xfrm>
          <a:prstGeom prst="rect">
            <a:avLst/>
          </a:prstGeom>
          <a:noFill/>
          <a:ln>
            <a:noFill/>
          </a:ln>
        </p:spPr>
        <p:txBody>
          <a:bodyPr spcFirstLastPara="1" wrap="square" lIns="0" tIns="8504" rIns="0" bIns="0" anchor="t" anchorCtr="0">
            <a:noAutofit/>
          </a:bodyPr>
          <a:lstStyle/>
          <a:p>
            <a:pPr marL="8164" algn="ctr">
              <a:lnSpc>
                <a:spcPct val="116753"/>
              </a:lnSpc>
            </a:pPr>
            <a:r>
              <a:rPr lang="en-US" sz="2062" dirty="0">
                <a:solidFill>
                  <a:schemeClr val="bg1"/>
                </a:solidFill>
                <a:latin typeface="Calibri"/>
                <a:ea typeface="Calibri"/>
                <a:cs typeface="Calibri"/>
                <a:sym typeface="Calibri"/>
              </a:rPr>
              <a:t>calculation can involve another column in the data frame</a:t>
            </a:r>
            <a:endParaRPr sz="2062" dirty="0">
              <a:solidFill>
                <a:schemeClr val="bg1"/>
              </a:solidFill>
              <a:latin typeface="Calibri"/>
              <a:ea typeface="Calibri"/>
              <a:cs typeface="Calibri"/>
              <a:sym typeface="Calibri"/>
            </a:endParaRPr>
          </a:p>
        </p:txBody>
      </p:sp>
      <p:sp>
        <p:nvSpPr>
          <p:cNvPr id="2" name="Slide Number Placeholder 1"/>
          <p:cNvSpPr>
            <a:spLocks noGrp="1"/>
          </p:cNvSpPr>
          <p:nvPr>
            <p:ph type="sldNum" idx="12"/>
          </p:nvPr>
        </p:nvSpPr>
        <p:spPr/>
        <p:txBody>
          <a:bodyPr/>
          <a:lstStyle/>
          <a:p>
            <a:fld id="{00000000-1234-1234-1234-123412341234}" type="slidenum">
              <a:rPr lang="en-US" smtClean="0"/>
              <a:pPr/>
              <a:t>61</a:t>
            </a:fld>
            <a:endParaRPr lang="en-US"/>
          </a:p>
        </p:txBody>
      </p:sp>
      <p:graphicFrame>
        <p:nvGraphicFramePr>
          <p:cNvPr id="4" name="Table 3"/>
          <p:cNvGraphicFramePr>
            <a:graphicFrameLocks noGrp="1"/>
          </p:cNvGraphicFramePr>
          <p:nvPr>
            <p:extLst>
              <p:ext uri="{D42A27DB-BD31-4B8C-83A1-F6EECF244321}">
                <p14:modId xmlns:p14="http://schemas.microsoft.com/office/powerpoint/2010/main" val="4044776373"/>
              </p:ext>
            </p:extLst>
          </p:nvPr>
        </p:nvGraphicFramePr>
        <p:xfrm>
          <a:off x="558945" y="4022186"/>
          <a:ext cx="4507107" cy="2355755"/>
        </p:xfrm>
        <a:graphic>
          <a:graphicData uri="http://schemas.openxmlformats.org/drawingml/2006/table">
            <a:tbl>
              <a:tblPr/>
              <a:tblGrid>
                <a:gridCol w="1502369">
                  <a:extLst>
                    <a:ext uri="{9D8B030D-6E8A-4147-A177-3AD203B41FA5}">
                      <a16:colId xmlns:a16="http://schemas.microsoft.com/office/drawing/2014/main" val="2953353645"/>
                    </a:ext>
                  </a:extLst>
                </a:gridCol>
                <a:gridCol w="1502369">
                  <a:extLst>
                    <a:ext uri="{9D8B030D-6E8A-4147-A177-3AD203B41FA5}">
                      <a16:colId xmlns:a16="http://schemas.microsoft.com/office/drawing/2014/main" val="2850260362"/>
                    </a:ext>
                  </a:extLst>
                </a:gridCol>
                <a:gridCol w="1502369">
                  <a:extLst>
                    <a:ext uri="{9D8B030D-6E8A-4147-A177-3AD203B41FA5}">
                      <a16:colId xmlns:a16="http://schemas.microsoft.com/office/drawing/2014/main" val="1083288691"/>
                    </a:ext>
                  </a:extLst>
                </a:gridCol>
              </a:tblGrid>
              <a:tr h="751663">
                <a:tc>
                  <a:txBody>
                    <a:bodyPr/>
                    <a:lstStyle/>
                    <a:p>
                      <a:pPr algn="ctr" fontAlgn="t"/>
                      <a:r>
                        <a:rPr lang="en-US" sz="2000" b="1" i="0" u="none" strike="noStrike" dirty="0" err="1">
                          <a:solidFill>
                            <a:schemeClr val="bg1"/>
                          </a:solidFill>
                          <a:effectLst/>
                          <a:latin typeface="Arial" panose="020B0604020202020204" pitchFamily="34" charset="0"/>
                        </a:rPr>
                        <a:t>mrn</a:t>
                      </a:r>
                      <a:endParaRPr lang="en-US" sz="2000" b="1" i="0" u="none" strike="noStrike" dirty="0">
                        <a:solidFill>
                          <a:schemeClr val="bg1"/>
                        </a:solidFill>
                        <a:effectLst/>
                        <a:latin typeface="Arial" panose="020B0604020202020204" pitchFamily="34" charset="0"/>
                      </a:endParaRP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A6A6A6"/>
                    </a:solidFill>
                  </a:tcPr>
                </a:tc>
                <a:tc>
                  <a:txBody>
                    <a:bodyPr/>
                    <a:lstStyle/>
                    <a:p>
                      <a:pPr algn="ctr" fontAlgn="t"/>
                      <a:r>
                        <a:rPr lang="en-US" sz="2000" b="1" i="0" u="none" strike="noStrike" dirty="0" err="1">
                          <a:solidFill>
                            <a:schemeClr val="bg1"/>
                          </a:solidFill>
                          <a:effectLst/>
                          <a:latin typeface="Arial" panose="020B0604020202020204" pitchFamily="34" charset="0"/>
                        </a:rPr>
                        <a:t>col_rec_tat</a:t>
                      </a:r>
                      <a:endParaRPr lang="en-US" sz="2000" b="1" i="0" u="none" strike="noStrike" dirty="0">
                        <a:solidFill>
                          <a:schemeClr val="bg1"/>
                        </a:solidFill>
                        <a:effectLst/>
                        <a:latin typeface="Arial" panose="020B0604020202020204" pitchFamily="34" charset="0"/>
                      </a:endParaRP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A6A6A6"/>
                    </a:solidFill>
                  </a:tcPr>
                </a:tc>
                <a:tc>
                  <a:txBody>
                    <a:bodyPr/>
                    <a:lstStyle/>
                    <a:p>
                      <a:pPr algn="ctr" fontAlgn="t"/>
                      <a:r>
                        <a:rPr lang="en-US" sz="2000" b="1" i="0" u="none" strike="noStrike" dirty="0" err="1">
                          <a:solidFill>
                            <a:schemeClr val="bg1"/>
                          </a:solidFill>
                          <a:effectLst/>
                          <a:latin typeface="Arial" panose="020B0604020202020204" pitchFamily="34" charset="0"/>
                        </a:rPr>
                        <a:t>rec_ver_tat</a:t>
                      </a:r>
                      <a:endParaRPr lang="en-US" sz="2000" b="1" i="0" u="none" strike="noStrike" dirty="0">
                        <a:solidFill>
                          <a:schemeClr val="bg1"/>
                        </a:solidFill>
                        <a:effectLst/>
                        <a:latin typeface="Arial" panose="020B0604020202020204" pitchFamily="34" charset="0"/>
                      </a:endParaRP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A6A6A6"/>
                    </a:solidFill>
                  </a:tcPr>
                </a:tc>
                <a:extLst>
                  <a:ext uri="{0D108BD9-81ED-4DB2-BD59-A6C34878D82A}">
                    <a16:rowId xmlns:a16="http://schemas.microsoft.com/office/drawing/2014/main" val="1299481679"/>
                  </a:ext>
                </a:extLst>
              </a:tr>
              <a:tr h="401023">
                <a:tc>
                  <a:txBody>
                    <a:bodyPr/>
                    <a:lstStyle/>
                    <a:p>
                      <a:pPr algn="ctr" rtl="0" fontAlgn="ctr"/>
                      <a:r>
                        <a:rPr lang="en-US" sz="2000" b="0" i="0" u="none" strike="noStrike" dirty="0">
                          <a:solidFill>
                            <a:srgbClr val="000000"/>
                          </a:solidFill>
                          <a:effectLst/>
                          <a:latin typeface="Arial" panose="020B0604020202020204" pitchFamily="34" charset="0"/>
                        </a:rPr>
                        <a:t>5000876</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dirty="0">
                          <a:solidFill>
                            <a:srgbClr val="000000"/>
                          </a:solidFill>
                          <a:effectLst/>
                          <a:latin typeface="Arial" panose="020B0604020202020204" pitchFamily="34" charset="0"/>
                        </a:rPr>
                        <a:t>29.5</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dirty="0">
                          <a:solidFill>
                            <a:srgbClr val="000000"/>
                          </a:solidFill>
                          <a:effectLst/>
                          <a:latin typeface="Arial" panose="020B0604020202020204" pitchFamily="34" charset="0"/>
                        </a:rPr>
                        <a:t>11.5</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745838708"/>
                  </a:ext>
                </a:extLst>
              </a:tr>
              <a:tr h="401023">
                <a:tc>
                  <a:txBody>
                    <a:bodyPr/>
                    <a:lstStyle/>
                    <a:p>
                      <a:pPr algn="ctr" rtl="0" fontAlgn="ctr"/>
                      <a:r>
                        <a:rPr lang="en-US" sz="2000" b="0" i="0" u="none" strike="noStrike" dirty="0">
                          <a:solidFill>
                            <a:srgbClr val="000000"/>
                          </a:solidFill>
                          <a:effectLst/>
                          <a:latin typeface="Arial" panose="020B0604020202020204" pitchFamily="34" charset="0"/>
                        </a:rPr>
                        <a:t>5006017</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a:solidFill>
                            <a:srgbClr val="000000"/>
                          </a:solidFill>
                          <a:effectLst/>
                          <a:latin typeface="Arial" panose="020B0604020202020204" pitchFamily="34" charset="0"/>
                        </a:rPr>
                        <a:t>3.6</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dirty="0">
                          <a:solidFill>
                            <a:srgbClr val="000000"/>
                          </a:solidFill>
                          <a:effectLst/>
                          <a:latin typeface="Arial" panose="020B0604020202020204" pitchFamily="34" charset="0"/>
                        </a:rPr>
                        <a:t>5</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2150813573"/>
                  </a:ext>
                </a:extLst>
              </a:tr>
              <a:tr h="401023">
                <a:tc>
                  <a:txBody>
                    <a:bodyPr/>
                    <a:lstStyle/>
                    <a:p>
                      <a:pPr algn="ctr" rtl="0" fontAlgn="ctr"/>
                      <a:r>
                        <a:rPr lang="en-US" sz="2000" b="0" i="0" u="none" strike="noStrike" dirty="0">
                          <a:solidFill>
                            <a:srgbClr val="000000"/>
                          </a:solidFill>
                          <a:effectLst/>
                          <a:latin typeface="Arial" panose="020B0604020202020204" pitchFamily="34" charset="0"/>
                        </a:rPr>
                        <a:t>5001412</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a:solidFill>
                            <a:srgbClr val="000000"/>
                          </a:solidFill>
                          <a:effectLst/>
                          <a:latin typeface="Arial" panose="020B0604020202020204" pitchFamily="34" charset="0"/>
                        </a:rPr>
                        <a:t>1.4</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dirty="0">
                          <a:solidFill>
                            <a:srgbClr val="000000"/>
                          </a:solidFill>
                          <a:effectLst/>
                          <a:latin typeface="Arial" panose="020B0604020202020204" pitchFamily="34" charset="0"/>
                        </a:rPr>
                        <a:t>5.2</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2481542292"/>
                  </a:ext>
                </a:extLst>
              </a:tr>
              <a:tr h="401023">
                <a:tc>
                  <a:txBody>
                    <a:bodyPr/>
                    <a:lstStyle/>
                    <a:p>
                      <a:pPr algn="ctr" rtl="0" fontAlgn="ctr"/>
                      <a:r>
                        <a:rPr lang="en-US" sz="2000" b="0" i="0" u="none" strike="noStrike" dirty="0">
                          <a:solidFill>
                            <a:srgbClr val="000000"/>
                          </a:solidFill>
                          <a:effectLst/>
                          <a:latin typeface="Arial" panose="020B0604020202020204" pitchFamily="34" charset="0"/>
                        </a:rPr>
                        <a:t>5000533</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dirty="0">
                          <a:solidFill>
                            <a:srgbClr val="000000"/>
                          </a:solidFill>
                          <a:effectLst/>
                          <a:latin typeface="Arial" panose="020B0604020202020204" pitchFamily="34" charset="0"/>
                        </a:rPr>
                        <a:t>2.3</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dirty="0">
                          <a:solidFill>
                            <a:srgbClr val="000000"/>
                          </a:solidFill>
                          <a:effectLst/>
                          <a:latin typeface="Arial" panose="020B0604020202020204" pitchFamily="34" charset="0"/>
                        </a:rPr>
                        <a:t>5.8</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1265016389"/>
                  </a:ext>
                </a:extLst>
              </a:tr>
            </a:tbl>
          </a:graphicData>
        </a:graphic>
      </p:graphicFrame>
      <p:graphicFrame>
        <p:nvGraphicFramePr>
          <p:cNvPr id="20" name="Table 19"/>
          <p:cNvGraphicFramePr>
            <a:graphicFrameLocks noGrp="1"/>
          </p:cNvGraphicFramePr>
          <p:nvPr>
            <p:extLst>
              <p:ext uri="{D42A27DB-BD31-4B8C-83A1-F6EECF244321}">
                <p14:modId xmlns:p14="http://schemas.microsoft.com/office/powerpoint/2010/main" val="2038045568"/>
              </p:ext>
            </p:extLst>
          </p:nvPr>
        </p:nvGraphicFramePr>
        <p:xfrm>
          <a:off x="5635979" y="4040833"/>
          <a:ext cx="6380760" cy="2355755"/>
        </p:xfrm>
        <a:graphic>
          <a:graphicData uri="http://schemas.openxmlformats.org/drawingml/2006/table">
            <a:tbl>
              <a:tblPr/>
              <a:tblGrid>
                <a:gridCol w="1595190">
                  <a:extLst>
                    <a:ext uri="{9D8B030D-6E8A-4147-A177-3AD203B41FA5}">
                      <a16:colId xmlns:a16="http://schemas.microsoft.com/office/drawing/2014/main" val="2953353645"/>
                    </a:ext>
                  </a:extLst>
                </a:gridCol>
                <a:gridCol w="1595190">
                  <a:extLst>
                    <a:ext uri="{9D8B030D-6E8A-4147-A177-3AD203B41FA5}">
                      <a16:colId xmlns:a16="http://schemas.microsoft.com/office/drawing/2014/main" val="2850260362"/>
                    </a:ext>
                  </a:extLst>
                </a:gridCol>
                <a:gridCol w="1595190">
                  <a:extLst>
                    <a:ext uri="{9D8B030D-6E8A-4147-A177-3AD203B41FA5}">
                      <a16:colId xmlns:a16="http://schemas.microsoft.com/office/drawing/2014/main" val="1083288691"/>
                    </a:ext>
                  </a:extLst>
                </a:gridCol>
                <a:gridCol w="1595190">
                  <a:extLst>
                    <a:ext uri="{9D8B030D-6E8A-4147-A177-3AD203B41FA5}">
                      <a16:colId xmlns:a16="http://schemas.microsoft.com/office/drawing/2014/main" val="2986944758"/>
                    </a:ext>
                  </a:extLst>
                </a:gridCol>
              </a:tblGrid>
              <a:tr h="751663">
                <a:tc>
                  <a:txBody>
                    <a:bodyPr/>
                    <a:lstStyle/>
                    <a:p>
                      <a:pPr algn="ctr" fontAlgn="t"/>
                      <a:r>
                        <a:rPr lang="en-US" sz="2000" b="1" i="0" u="none" strike="noStrike" dirty="0" err="1">
                          <a:solidFill>
                            <a:schemeClr val="bg1"/>
                          </a:solidFill>
                          <a:effectLst/>
                          <a:latin typeface="Arial" panose="020B0604020202020204" pitchFamily="34" charset="0"/>
                        </a:rPr>
                        <a:t>mrn</a:t>
                      </a:r>
                      <a:endParaRPr lang="en-US" sz="2000" b="1" i="0" u="none" strike="noStrike" dirty="0">
                        <a:solidFill>
                          <a:schemeClr val="bg1"/>
                        </a:solidFill>
                        <a:effectLst/>
                        <a:latin typeface="Arial" panose="020B0604020202020204" pitchFamily="34" charset="0"/>
                      </a:endParaRP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A6A6A6"/>
                    </a:solidFill>
                  </a:tcPr>
                </a:tc>
                <a:tc>
                  <a:txBody>
                    <a:bodyPr/>
                    <a:lstStyle/>
                    <a:p>
                      <a:pPr algn="ctr" fontAlgn="t"/>
                      <a:r>
                        <a:rPr lang="en-US" sz="2000" b="1" i="0" u="none" strike="noStrike" dirty="0" err="1">
                          <a:solidFill>
                            <a:schemeClr val="bg1"/>
                          </a:solidFill>
                          <a:effectLst/>
                          <a:latin typeface="Arial" panose="020B0604020202020204" pitchFamily="34" charset="0"/>
                        </a:rPr>
                        <a:t>col_rec_tat</a:t>
                      </a:r>
                      <a:endParaRPr lang="en-US" sz="2000" b="1" i="0" u="none" strike="noStrike" dirty="0">
                        <a:solidFill>
                          <a:schemeClr val="bg1"/>
                        </a:solidFill>
                        <a:effectLst/>
                        <a:latin typeface="Arial" panose="020B0604020202020204" pitchFamily="34" charset="0"/>
                      </a:endParaRP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A6A6A6"/>
                    </a:solidFill>
                  </a:tcPr>
                </a:tc>
                <a:tc>
                  <a:txBody>
                    <a:bodyPr/>
                    <a:lstStyle/>
                    <a:p>
                      <a:pPr algn="ctr" fontAlgn="t"/>
                      <a:r>
                        <a:rPr lang="en-US" sz="2000" b="1" i="0" u="none" strike="noStrike" dirty="0" err="1">
                          <a:solidFill>
                            <a:schemeClr val="bg1"/>
                          </a:solidFill>
                          <a:effectLst/>
                          <a:latin typeface="Arial" panose="020B0604020202020204" pitchFamily="34" charset="0"/>
                        </a:rPr>
                        <a:t>rec_ver_tat</a:t>
                      </a:r>
                      <a:endParaRPr lang="en-US" sz="2000" b="1" i="0" u="none" strike="noStrike" dirty="0">
                        <a:solidFill>
                          <a:schemeClr val="bg1"/>
                        </a:solidFill>
                        <a:effectLst/>
                        <a:latin typeface="Arial" panose="020B0604020202020204" pitchFamily="34" charset="0"/>
                      </a:endParaRP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A6A6A6"/>
                    </a:solidFill>
                  </a:tcPr>
                </a:tc>
                <a:tc>
                  <a:txBody>
                    <a:bodyPr/>
                    <a:lstStyle/>
                    <a:p>
                      <a:pPr algn="ctr" rtl="0" fontAlgn="ctr"/>
                      <a:r>
                        <a:rPr lang="en-US" sz="2000" b="1" i="0" u="none" strike="noStrike" dirty="0" err="1">
                          <a:solidFill>
                            <a:srgbClr val="FFFFFF"/>
                          </a:solidFill>
                          <a:effectLst/>
                          <a:latin typeface="Arial" panose="020B0604020202020204" pitchFamily="34" charset="0"/>
                        </a:rPr>
                        <a:t>c_r_tat_mins</a:t>
                      </a:r>
                      <a:endParaRPr lang="en-US" sz="2000" b="1" i="0" u="none" strike="noStrike" dirty="0">
                        <a:solidFill>
                          <a:srgbClr val="FFFFFF"/>
                        </a:solidFill>
                        <a:effectLst/>
                        <a:latin typeface="Arial" panose="020B0604020202020204" pitchFamily="34" charset="0"/>
                      </a:endParaRP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38DD5"/>
                    </a:solidFill>
                  </a:tcPr>
                </a:tc>
                <a:extLst>
                  <a:ext uri="{0D108BD9-81ED-4DB2-BD59-A6C34878D82A}">
                    <a16:rowId xmlns:a16="http://schemas.microsoft.com/office/drawing/2014/main" val="1299481679"/>
                  </a:ext>
                </a:extLst>
              </a:tr>
              <a:tr h="401023">
                <a:tc>
                  <a:txBody>
                    <a:bodyPr/>
                    <a:lstStyle/>
                    <a:p>
                      <a:pPr algn="ctr" rtl="0" fontAlgn="ctr"/>
                      <a:r>
                        <a:rPr lang="en-US" sz="2000" b="0" i="0" u="none" strike="noStrike" dirty="0">
                          <a:solidFill>
                            <a:srgbClr val="000000"/>
                          </a:solidFill>
                          <a:effectLst/>
                          <a:latin typeface="Arial" panose="020B0604020202020204" pitchFamily="34" charset="0"/>
                        </a:rPr>
                        <a:t>5000876</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dirty="0">
                          <a:solidFill>
                            <a:srgbClr val="000000"/>
                          </a:solidFill>
                          <a:effectLst/>
                          <a:latin typeface="Arial" panose="020B0604020202020204" pitchFamily="34" charset="0"/>
                        </a:rPr>
                        <a:t>29.5</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dirty="0">
                          <a:solidFill>
                            <a:srgbClr val="000000"/>
                          </a:solidFill>
                          <a:effectLst/>
                          <a:latin typeface="Arial" panose="020B0604020202020204" pitchFamily="34" charset="0"/>
                        </a:rPr>
                        <a:t>11.5</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000" b="0" i="0" u="none" strike="noStrike" dirty="0">
                          <a:solidFill>
                            <a:srgbClr val="000000"/>
                          </a:solidFill>
                          <a:effectLst/>
                          <a:latin typeface="Arial" panose="020B0604020202020204" pitchFamily="34" charset="0"/>
                        </a:rPr>
                        <a:t>1770</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745838708"/>
                  </a:ext>
                </a:extLst>
              </a:tr>
              <a:tr h="401023">
                <a:tc>
                  <a:txBody>
                    <a:bodyPr/>
                    <a:lstStyle/>
                    <a:p>
                      <a:pPr algn="ctr" rtl="0" fontAlgn="ctr"/>
                      <a:r>
                        <a:rPr lang="en-US" sz="2000" b="0" i="0" u="none" strike="noStrike" dirty="0">
                          <a:solidFill>
                            <a:srgbClr val="000000"/>
                          </a:solidFill>
                          <a:effectLst/>
                          <a:latin typeface="Arial" panose="020B0604020202020204" pitchFamily="34" charset="0"/>
                        </a:rPr>
                        <a:t>5006017</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a:solidFill>
                            <a:srgbClr val="000000"/>
                          </a:solidFill>
                          <a:effectLst/>
                          <a:latin typeface="Arial" panose="020B0604020202020204" pitchFamily="34" charset="0"/>
                        </a:rPr>
                        <a:t>3.6</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dirty="0">
                          <a:solidFill>
                            <a:srgbClr val="000000"/>
                          </a:solidFill>
                          <a:effectLst/>
                          <a:latin typeface="Arial" panose="020B0604020202020204" pitchFamily="34" charset="0"/>
                        </a:rPr>
                        <a:t>5</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000" b="0" i="0" u="none" strike="noStrike" dirty="0">
                          <a:solidFill>
                            <a:srgbClr val="000000"/>
                          </a:solidFill>
                          <a:effectLst/>
                          <a:latin typeface="Arial" panose="020B0604020202020204" pitchFamily="34" charset="0"/>
                        </a:rPr>
                        <a:t>216</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2150813573"/>
                  </a:ext>
                </a:extLst>
              </a:tr>
              <a:tr h="401023">
                <a:tc>
                  <a:txBody>
                    <a:bodyPr/>
                    <a:lstStyle/>
                    <a:p>
                      <a:pPr algn="ctr" rtl="0" fontAlgn="ctr"/>
                      <a:r>
                        <a:rPr lang="en-US" sz="2000" b="0" i="0" u="none" strike="noStrike" dirty="0">
                          <a:solidFill>
                            <a:srgbClr val="000000"/>
                          </a:solidFill>
                          <a:effectLst/>
                          <a:latin typeface="Arial" panose="020B0604020202020204" pitchFamily="34" charset="0"/>
                        </a:rPr>
                        <a:t>5001412</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a:solidFill>
                            <a:srgbClr val="000000"/>
                          </a:solidFill>
                          <a:effectLst/>
                          <a:latin typeface="Arial" panose="020B0604020202020204" pitchFamily="34" charset="0"/>
                        </a:rPr>
                        <a:t>1.4</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dirty="0">
                          <a:solidFill>
                            <a:srgbClr val="000000"/>
                          </a:solidFill>
                          <a:effectLst/>
                          <a:latin typeface="Arial" panose="020B0604020202020204" pitchFamily="34" charset="0"/>
                        </a:rPr>
                        <a:t>5.2</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000" b="0" i="0" u="none" strike="noStrike" dirty="0">
                          <a:solidFill>
                            <a:srgbClr val="000000"/>
                          </a:solidFill>
                          <a:effectLst/>
                          <a:latin typeface="Arial" panose="020B0604020202020204" pitchFamily="34" charset="0"/>
                        </a:rPr>
                        <a:t>84</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2481542292"/>
                  </a:ext>
                </a:extLst>
              </a:tr>
              <a:tr h="401023">
                <a:tc>
                  <a:txBody>
                    <a:bodyPr/>
                    <a:lstStyle/>
                    <a:p>
                      <a:pPr algn="ctr" rtl="0" fontAlgn="ctr"/>
                      <a:r>
                        <a:rPr lang="en-US" sz="2000" b="0" i="0" u="none" strike="noStrike" dirty="0">
                          <a:solidFill>
                            <a:srgbClr val="000000"/>
                          </a:solidFill>
                          <a:effectLst/>
                          <a:latin typeface="Arial" panose="020B0604020202020204" pitchFamily="34" charset="0"/>
                        </a:rPr>
                        <a:t>5000533</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dirty="0">
                          <a:solidFill>
                            <a:srgbClr val="000000"/>
                          </a:solidFill>
                          <a:effectLst/>
                          <a:latin typeface="Arial" panose="020B0604020202020204" pitchFamily="34" charset="0"/>
                        </a:rPr>
                        <a:t>2.3</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dirty="0">
                          <a:solidFill>
                            <a:srgbClr val="000000"/>
                          </a:solidFill>
                          <a:effectLst/>
                          <a:latin typeface="Arial" panose="020B0604020202020204" pitchFamily="34" charset="0"/>
                        </a:rPr>
                        <a:t>5.8</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000" b="0" i="0" u="none" strike="noStrike" dirty="0">
                          <a:solidFill>
                            <a:srgbClr val="000000"/>
                          </a:solidFill>
                          <a:effectLst/>
                          <a:latin typeface="Arial" panose="020B0604020202020204" pitchFamily="34" charset="0"/>
                        </a:rPr>
                        <a:t>138</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1265016389"/>
                  </a:ext>
                </a:extLst>
              </a:tr>
            </a:tbl>
          </a:graphicData>
        </a:graphic>
      </p:graphicFrame>
    </p:spTree>
    <p:extLst>
      <p:ext uri="{BB962C8B-B14F-4D97-AF65-F5344CB8AC3E}">
        <p14:creationId xmlns:p14="http://schemas.microsoft.com/office/powerpoint/2010/main" val="23811131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62</a:t>
            </a:fld>
            <a:endParaRPr lang="en-US">
              <a:solidFill>
                <a:prstClr val="black">
                  <a:lumMod val="95000"/>
                  <a:lumOff val="5000"/>
                </a:prstClr>
              </a:solidFill>
            </a:endParaRPr>
          </a:p>
        </p:txBody>
      </p:sp>
      <p:sp>
        <p:nvSpPr>
          <p:cNvPr id="10" name="Title 9"/>
          <p:cNvSpPr>
            <a:spLocks noGrp="1"/>
          </p:cNvSpPr>
          <p:nvPr>
            <p:ph type="title"/>
          </p:nvPr>
        </p:nvSpPr>
        <p:spPr/>
        <p:txBody>
          <a:bodyPr/>
          <a:lstStyle/>
          <a:p>
            <a:endParaRPr lang="en-US"/>
          </a:p>
        </p:txBody>
      </p:sp>
      <p:sp>
        <p:nvSpPr>
          <p:cNvPr id="11" name="Text Placeholder 10"/>
          <p:cNvSpPr>
            <a:spLocks noGrp="1"/>
          </p:cNvSpPr>
          <p:nvPr>
            <p:ph type="body" sz="quarter" idx="13"/>
          </p:nvPr>
        </p:nvSpPr>
        <p:spPr/>
        <p:txBody>
          <a:bodyPr/>
          <a:lstStyle/>
          <a:p>
            <a:endParaRPr lang="en-US"/>
          </a:p>
        </p:txBody>
      </p:sp>
      <p:sp>
        <p:nvSpPr>
          <p:cNvPr id="4" name="Freeform 3"/>
          <p:cNvSpPr/>
          <p:nvPr/>
        </p:nvSpPr>
        <p:spPr>
          <a:xfrm>
            <a:off x="0" y="0"/>
            <a:ext cx="12192000" cy="6857518"/>
          </a:xfrm>
          <a:custGeom>
            <a:avLst/>
            <a:gdLst>
              <a:gd name="connsiteX0" fmla="*/ 9692640 w 12192000"/>
              <a:gd name="connsiteY0" fmla="*/ 5694218 h 6857518"/>
              <a:gd name="connsiteX1" fmla="*/ 9692640 w 12192000"/>
              <a:gd name="connsiteY1" fmla="*/ 6321565 h 6857518"/>
              <a:gd name="connsiteX2" fmla="*/ 11813437 w 12192000"/>
              <a:gd name="connsiteY2" fmla="*/ 6321565 h 6857518"/>
              <a:gd name="connsiteX3" fmla="*/ 11813437 w 12192000"/>
              <a:gd name="connsiteY3" fmla="*/ 5694218 h 6857518"/>
              <a:gd name="connsiteX4" fmla="*/ 0 w 12192000"/>
              <a:gd name="connsiteY4" fmla="*/ 0 h 6857518"/>
              <a:gd name="connsiteX5" fmla="*/ 12192000 w 12192000"/>
              <a:gd name="connsiteY5" fmla="*/ 0 h 6857518"/>
              <a:gd name="connsiteX6" fmla="*/ 12192000 w 12192000"/>
              <a:gd name="connsiteY6" fmla="*/ 6857518 h 6857518"/>
              <a:gd name="connsiteX7" fmla="*/ 0 w 12192000"/>
              <a:gd name="connsiteY7" fmla="*/ 6857518 h 6857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7518">
                <a:moveTo>
                  <a:pt x="9692640" y="5694218"/>
                </a:moveTo>
                <a:lnTo>
                  <a:pt x="9692640" y="6321565"/>
                </a:lnTo>
                <a:lnTo>
                  <a:pt x="11813437" y="6321565"/>
                </a:lnTo>
                <a:lnTo>
                  <a:pt x="11813437" y="5694218"/>
                </a:lnTo>
                <a:close/>
                <a:moveTo>
                  <a:pt x="0" y="0"/>
                </a:moveTo>
                <a:lnTo>
                  <a:pt x="12192000" y="0"/>
                </a:lnTo>
                <a:lnTo>
                  <a:pt x="12192000" y="6857518"/>
                </a:lnTo>
                <a:lnTo>
                  <a:pt x="0" y="6857518"/>
                </a:lnTo>
                <a:close/>
              </a:path>
            </a:pathLst>
          </a:cu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5" name="Google Shape;350;p37"/>
          <p:cNvSpPr txBox="1">
            <a:spLocks/>
          </p:cNvSpPr>
          <p:nvPr/>
        </p:nvSpPr>
        <p:spPr>
          <a:xfrm>
            <a:off x="4236720" y="614555"/>
            <a:ext cx="3992879"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400"/>
              <a:buFont typeface="Arial"/>
              <a:buNone/>
              <a:defRPr sz="6600" b="0" i="0" u="none" strike="noStrike" cap="none">
                <a:solidFill>
                  <a:schemeClr val="accent4">
                    <a:lumMod val="75000"/>
                  </a:schemeClr>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10545"/>
            <a:r>
              <a:rPr lang="en-US" dirty="0">
                <a:solidFill>
                  <a:srgbClr val="005493"/>
                </a:solidFill>
              </a:rPr>
              <a:t>Your Turn 6</a:t>
            </a:r>
          </a:p>
        </p:txBody>
      </p:sp>
      <p:sp>
        <p:nvSpPr>
          <p:cNvPr id="9" name="Google Shape;351;p37"/>
          <p:cNvSpPr txBox="1"/>
          <p:nvPr/>
        </p:nvSpPr>
        <p:spPr>
          <a:xfrm>
            <a:off x="502920" y="1890818"/>
            <a:ext cx="11488710" cy="2250258"/>
          </a:xfrm>
          <a:prstGeom prst="rect">
            <a:avLst/>
          </a:prstGeom>
          <a:noFill/>
          <a:ln>
            <a:noFill/>
          </a:ln>
        </p:spPr>
        <p:txBody>
          <a:bodyPr spcFirstLastPara="1" wrap="square" lIns="0" tIns="6804" rIns="0" bIns="0" anchor="t" anchorCtr="0">
            <a:noAutofit/>
          </a:bodyPr>
          <a:lstStyle/>
          <a:p>
            <a:pPr marL="6803" marR="2721">
              <a:spcAft>
                <a:spcPts val="600"/>
              </a:spcAft>
            </a:pPr>
            <a:r>
              <a:rPr lang="en-US" sz="4000" dirty="0">
                <a:solidFill>
                  <a:srgbClr val="005493"/>
                </a:solidFill>
                <a:latin typeface="Calibri" panose="020F0502020204030204" pitchFamily="34" charset="0"/>
                <a:ea typeface="Calibri"/>
                <a:cs typeface="Consolas" panose="020B0609020204030204" pitchFamily="49" charset="0"/>
                <a:sym typeface="Calibri"/>
              </a:rPr>
              <a:t>Create a new column using the mutate() function that contains the total TAT  (sum of </a:t>
            </a:r>
            <a:r>
              <a:rPr lang="en-US" sz="4000" b="1" dirty="0" err="1">
                <a:solidFill>
                  <a:srgbClr val="005493"/>
                </a:solidFill>
                <a:latin typeface="Consolas" panose="020B0609020204030204" pitchFamily="49" charset="0"/>
                <a:ea typeface="Calibri"/>
                <a:cs typeface="Consolas" panose="020B0609020204030204" pitchFamily="49" charset="0"/>
                <a:sym typeface="Calibri"/>
              </a:rPr>
              <a:t>col_rec_tat</a:t>
            </a:r>
            <a:r>
              <a:rPr lang="en-US" sz="4000" b="1" dirty="0">
                <a:solidFill>
                  <a:srgbClr val="005493"/>
                </a:solidFill>
                <a:latin typeface="Calibri" panose="020F0502020204030204" pitchFamily="34" charset="0"/>
                <a:ea typeface="Calibri"/>
                <a:cs typeface="Consolas" panose="020B0609020204030204" pitchFamily="49" charset="0"/>
                <a:sym typeface="Calibri"/>
              </a:rPr>
              <a:t> </a:t>
            </a:r>
            <a:r>
              <a:rPr lang="en-US" sz="4000" dirty="0">
                <a:solidFill>
                  <a:srgbClr val="005493"/>
                </a:solidFill>
                <a:latin typeface="Calibri" panose="020F0502020204030204" pitchFamily="34" charset="0"/>
                <a:ea typeface="Calibri"/>
                <a:cs typeface="Consolas" panose="020B0609020204030204" pitchFamily="49" charset="0"/>
                <a:sym typeface="Calibri"/>
              </a:rPr>
              <a:t>and </a:t>
            </a:r>
            <a:r>
              <a:rPr lang="en-US" sz="4000" b="1" dirty="0" err="1">
                <a:solidFill>
                  <a:srgbClr val="005493"/>
                </a:solidFill>
                <a:latin typeface="Consolas" panose="020B0609020204030204" pitchFamily="49" charset="0"/>
                <a:ea typeface="Calibri"/>
                <a:cs typeface="Consolas" panose="020B0609020204030204" pitchFamily="49" charset="0"/>
                <a:sym typeface="Calibri"/>
              </a:rPr>
              <a:t>rec_ver_tat</a:t>
            </a:r>
            <a:r>
              <a:rPr lang="en-US" sz="4000" dirty="0">
                <a:solidFill>
                  <a:srgbClr val="005493"/>
                </a:solidFill>
                <a:latin typeface="Calibri" panose="020F0502020204030204" pitchFamily="34" charset="0"/>
                <a:ea typeface="Calibri"/>
                <a:cs typeface="Consolas" panose="020B0609020204030204" pitchFamily="49" charset="0"/>
                <a:sym typeface="Calibri"/>
              </a:rPr>
              <a:t>)</a:t>
            </a:r>
          </a:p>
        </p:txBody>
      </p:sp>
    </p:spTree>
    <p:extLst>
      <p:ext uri="{BB962C8B-B14F-4D97-AF65-F5344CB8AC3E}">
        <p14:creationId xmlns:p14="http://schemas.microsoft.com/office/powerpoint/2010/main" val="74899025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09" name="data-transformation.001.png"/>
          <p:cNvPicPr>
            <a:picLocks noChangeAspect="1"/>
          </p:cNvPicPr>
          <p:nvPr/>
        </p:nvPicPr>
        <p:blipFill>
          <a:blip r:embed="rId3"/>
          <a:stretch>
            <a:fillRect/>
          </a:stretch>
        </p:blipFill>
        <p:spPr>
          <a:xfrm>
            <a:off x="3606527" y="2446343"/>
            <a:ext cx="4996330" cy="3860801"/>
          </a:xfrm>
          <a:prstGeom prst="rect">
            <a:avLst/>
          </a:prstGeom>
          <a:ln w="25400">
            <a:solidFill>
              <a:srgbClr val="000000"/>
            </a:solidFill>
            <a:miter lim="400000"/>
          </a:ln>
        </p:spPr>
      </p:pic>
      <p:pic>
        <p:nvPicPr>
          <p:cNvPr id="1111" name="Picture 1110"/>
          <p:cNvPicPr>
            <a:picLocks/>
          </p:cNvPicPr>
          <p:nvPr/>
        </p:nvPicPr>
        <p:blipFill>
          <a:blip r:embed="rId4"/>
          <a:stretch>
            <a:fillRect/>
          </a:stretch>
        </p:blipFill>
        <p:spPr>
          <a:xfrm>
            <a:off x="8444327" y="3498101"/>
            <a:ext cx="781523" cy="999981"/>
          </a:xfrm>
          <a:prstGeom prst="rect">
            <a:avLst/>
          </a:prstGeom>
        </p:spPr>
      </p:pic>
      <p:sp>
        <p:nvSpPr>
          <p:cNvPr id="1113" name="Shape 1113"/>
          <p:cNvSpPr txBox="1"/>
          <p:nvPr/>
        </p:nvSpPr>
        <p:spPr>
          <a:xfrm rot="20517336">
            <a:off x="9106310" y="3779343"/>
            <a:ext cx="865854" cy="23371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spAutoFit/>
          </a:bodyPr>
          <a:lstStyle>
            <a:lvl1pPr>
              <a:lnSpc>
                <a:spcPct val="70000"/>
              </a:lnSpc>
              <a:defRPr sz="3000">
                <a:solidFill>
                  <a:schemeClr val="accent4">
                    <a:hueOff val="384618"/>
                    <a:satOff val="3869"/>
                    <a:lumOff val="5802"/>
                  </a:schemeClr>
                </a:solidFill>
                <a:latin typeface="Helvetica"/>
                <a:ea typeface="Helvetica"/>
                <a:cs typeface="Helvetica"/>
                <a:sym typeface="Helvetica"/>
              </a:defRPr>
            </a:lvl1pPr>
          </a:lstStyle>
          <a:p>
            <a:r>
              <a:rPr sz="1500"/>
              <a:t>on back</a:t>
            </a:r>
          </a:p>
        </p:txBody>
      </p:sp>
      <p:sp>
        <p:nvSpPr>
          <p:cNvPr id="1114" name="Shape 1114"/>
          <p:cNvSpPr txBox="1"/>
          <p:nvPr/>
        </p:nvSpPr>
        <p:spPr>
          <a:xfrm>
            <a:off x="3951962" y="169134"/>
            <a:ext cx="7345960" cy="11984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normAutofit fontScale="92500"/>
          </a:bodyPr>
          <a:lstStyle>
            <a:lvl1pPr>
              <a:defRPr sz="10000">
                <a:latin typeface="Helvetica"/>
                <a:ea typeface="Helvetica"/>
                <a:cs typeface="Helvetica"/>
                <a:sym typeface="Helvetica"/>
              </a:defRPr>
            </a:lvl1pPr>
          </a:lstStyle>
          <a:p>
            <a:r>
              <a:rPr lang="en-US" sz="5000" dirty="0"/>
              <a:t>F</a:t>
            </a:r>
            <a:r>
              <a:rPr sz="5000" dirty="0"/>
              <a:t>unctions</a:t>
            </a:r>
            <a:r>
              <a:rPr lang="en-US" sz="5000" dirty="0"/>
              <a:t> to use in mutate()</a:t>
            </a:r>
            <a:endParaRPr sz="5000" dirty="0"/>
          </a:p>
        </p:txBody>
      </p:sp>
      <p:sp>
        <p:nvSpPr>
          <p:cNvPr id="1116" name="Shape 1116"/>
          <p:cNvSpPr/>
          <p:nvPr/>
        </p:nvSpPr>
        <p:spPr>
          <a:xfrm>
            <a:off x="3340641" y="910402"/>
            <a:ext cx="1526157" cy="5719584"/>
          </a:xfrm>
          <a:custGeom>
            <a:avLst/>
            <a:gdLst/>
            <a:ahLst/>
            <a:cxnLst>
              <a:cxn ang="0">
                <a:pos x="wd2" y="hd2"/>
              </a:cxn>
              <a:cxn ang="5400000">
                <a:pos x="wd2" y="hd2"/>
              </a:cxn>
              <a:cxn ang="10800000">
                <a:pos x="wd2" y="hd2"/>
              </a:cxn>
              <a:cxn ang="16200000">
                <a:pos x="wd2" y="hd2"/>
              </a:cxn>
            </a:cxnLst>
            <a:rect l="0" t="0" r="r" b="b"/>
            <a:pathLst>
              <a:path w="21600" h="21600" extrusionOk="0">
                <a:moveTo>
                  <a:pt x="101" y="0"/>
                </a:moveTo>
                <a:lnTo>
                  <a:pt x="21483" y="6501"/>
                </a:lnTo>
                <a:lnTo>
                  <a:pt x="21600" y="18851"/>
                </a:lnTo>
                <a:lnTo>
                  <a:pt x="0" y="21600"/>
                </a:lnTo>
                <a:lnTo>
                  <a:pt x="101" y="0"/>
                </a:lnTo>
                <a:close/>
              </a:path>
            </a:pathLst>
          </a:custGeom>
          <a:solidFill>
            <a:srgbClr val="000000">
              <a:alpha val="38947"/>
            </a:srgbClr>
          </a:solidFill>
          <a:ln w="12700">
            <a:miter lim="400000"/>
          </a:ln>
        </p:spPr>
        <p:txBody>
          <a:bodyPr lIns="0" tIns="0" rIns="0" bIns="0"/>
          <a:lstStyle/>
          <a:p>
            <a:pPr>
              <a:defRPr sz="5600">
                <a:solidFill>
                  <a:srgbClr val="FFFFFF"/>
                </a:solidFill>
                <a:effectLst>
                  <a:outerShdw blurRad="38100" dist="12700" dir="5400000" rotWithShape="0">
                    <a:srgbClr val="000000">
                      <a:alpha val="50000"/>
                    </a:srgbClr>
                  </a:outerShdw>
                </a:effectLst>
              </a:defRPr>
            </a:pPr>
            <a:endParaRPr sz="2800"/>
          </a:p>
        </p:txBody>
      </p:sp>
      <p:sp>
        <p:nvSpPr>
          <p:cNvPr id="1117" name="Shape 1117"/>
          <p:cNvSpPr/>
          <p:nvPr/>
        </p:nvSpPr>
        <p:spPr>
          <a:xfrm>
            <a:off x="3682517" y="2649805"/>
            <a:ext cx="1188760" cy="3259975"/>
          </a:xfrm>
          <a:prstGeom prst="rect">
            <a:avLst/>
          </a:prstGeom>
          <a:solidFill>
            <a:srgbClr val="53585F">
              <a:alpha val="60770"/>
            </a:srgbClr>
          </a:solidFill>
          <a:ln w="25400">
            <a:miter lim="400000"/>
          </a:ln>
        </p:spPr>
        <p:txBody>
          <a:bodyPr lIns="35719" tIns="35719" rIns="35719" bIns="35719" anchor="ctr"/>
          <a:lstStyle/>
          <a:p>
            <a:pPr>
              <a:defRPr sz="5600">
                <a:solidFill>
                  <a:srgbClr val="FFFFFF"/>
                </a:solidFill>
                <a:effectLst>
                  <a:outerShdw blurRad="38100" dist="12700" dir="5400000" rotWithShape="0">
                    <a:srgbClr val="000000">
                      <a:alpha val="50000"/>
                    </a:srgbClr>
                  </a:outerShdw>
                </a:effectLst>
              </a:defRPr>
            </a:pPr>
            <a:endParaRPr sz="2800"/>
          </a:p>
        </p:txBody>
      </p:sp>
      <p:pic>
        <p:nvPicPr>
          <p:cNvPr id="1118" name="data-transformation.pdf"/>
          <p:cNvPicPr>
            <a:picLocks noChangeAspect="1"/>
          </p:cNvPicPr>
          <p:nvPr/>
        </p:nvPicPr>
        <p:blipFill>
          <a:blip r:embed="rId5"/>
          <a:srcRect l="880" t="5920" r="74437" b="12435"/>
          <a:stretch>
            <a:fillRect/>
          </a:stretch>
        </p:blipFill>
        <p:spPr>
          <a:xfrm>
            <a:off x="1130548" y="922392"/>
            <a:ext cx="2233626" cy="5709204"/>
          </a:xfrm>
          <a:prstGeom prst="rect">
            <a:avLst/>
          </a:prstGeom>
          <a:ln w="25400">
            <a:solidFill>
              <a:srgbClr val="000000"/>
            </a:solidFill>
            <a:miter lim="400000"/>
          </a:ln>
        </p:spPr>
      </p:pic>
      <p:sp>
        <p:nvSpPr>
          <p:cNvPr id="6" name="Slide Number Placeholder 5"/>
          <p:cNvSpPr>
            <a:spLocks noGrp="1"/>
          </p:cNvSpPr>
          <p:nvPr>
            <p:ph type="sldNum" sz="quarter" idx="2"/>
          </p:nvPr>
        </p:nvSpPr>
        <p:spPr>
          <a:xfrm>
            <a:off x="11929857" y="6431243"/>
            <a:ext cx="524286" cy="451836"/>
          </a:xfrm>
        </p:spPr>
        <p:txBody>
          <a:bodyPr/>
          <a:lstStyle/>
          <a:p>
            <a:fld id="{86CB4B4D-7CA3-9044-876B-883B54F8677D}" type="slidenum">
              <a:rPr lang="en-US" smtClean="0">
                <a:solidFill>
                  <a:schemeClr val="tx1"/>
                </a:solidFill>
              </a:rPr>
              <a:t>63</a:t>
            </a:fld>
            <a:endParaRPr lang="en-US">
              <a:solidFill>
                <a:schemeClr val="tx1"/>
              </a:solidFill>
            </a:endParaRPr>
          </a:p>
        </p:txBody>
      </p:sp>
    </p:spTree>
    <p:extLst>
      <p:ext uri="{BB962C8B-B14F-4D97-AF65-F5344CB8AC3E}">
        <p14:creationId xmlns:p14="http://schemas.microsoft.com/office/powerpoint/2010/main" val="443265727"/>
      </p:ext>
    </p:extLst>
  </p:cSld>
  <p:clrMapOvr>
    <a:masterClrMapping/>
  </p:clrMapOvr>
  <p:transition spd="me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a:xfrm>
            <a:off x="9286812" y="6465271"/>
            <a:ext cx="2804134" cy="342964"/>
          </a:xfrm>
        </p:spPr>
        <p:txBody>
          <a:bodyPr/>
          <a:lstStyle/>
          <a:p>
            <a:fld id="{00000000-1234-1234-1234-123412341234}" type="slidenum">
              <a:rPr lang="en-US" smtClean="0"/>
              <a:pPr/>
              <a:t>64</a:t>
            </a:fld>
            <a:endParaRPr lang="en-US" dirty="0"/>
          </a:p>
        </p:txBody>
      </p:sp>
      <p:sp>
        <p:nvSpPr>
          <p:cNvPr id="6" name="TextBox 1">
            <a:extLst>
              <a:ext uri="{FF2B5EF4-FFF2-40B4-BE49-F238E27FC236}">
                <a16:creationId xmlns:a16="http://schemas.microsoft.com/office/drawing/2014/main" id="{BA5E8F3C-E7A3-CC49-8EBA-E7177324CB62}"/>
              </a:ext>
            </a:extLst>
          </p:cNvPr>
          <p:cNvSpPr txBox="1"/>
          <p:nvPr/>
        </p:nvSpPr>
        <p:spPr>
          <a:xfrm>
            <a:off x="626225" y="674400"/>
            <a:ext cx="10939550" cy="550920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600" dirty="0"/>
              <a:t>Goal</a:t>
            </a:r>
          </a:p>
          <a:p>
            <a:pPr marL="514350" indent="-514350">
              <a:buAutoNum type="arabicPeriod"/>
            </a:pPr>
            <a:r>
              <a:rPr lang="en-US" sz="2800" dirty="0"/>
              <a:t>Learn how to use dplyr to transform data frames</a:t>
            </a:r>
          </a:p>
          <a:p>
            <a:pPr marL="514350" indent="-514350">
              <a:buAutoNum type="arabicPeriod"/>
            </a:pPr>
            <a:r>
              <a:rPr lang="en-US" sz="2800" dirty="0"/>
              <a:t>Appreciate the role of piping in facilitating data transformation</a:t>
            </a:r>
          </a:p>
          <a:p>
            <a:pPr marL="514350" indent="-514350">
              <a:buAutoNum type="arabicPeriod"/>
            </a:pPr>
            <a:endParaRPr lang="en-US" sz="2800" dirty="0"/>
          </a:p>
          <a:p>
            <a:r>
              <a:rPr lang="en-US" sz="3600" dirty="0"/>
              <a:t>Objectives</a:t>
            </a:r>
          </a:p>
          <a:p>
            <a:pPr marL="514350" indent="-514350">
              <a:buAutoNum type="arabicPeriod"/>
            </a:pPr>
            <a:r>
              <a:rPr lang="en-US" sz="2800" dirty="0"/>
              <a:t>List the major forms of data transformation implemented in dplyr</a:t>
            </a:r>
          </a:p>
          <a:p>
            <a:pPr marL="514350" indent="-514350">
              <a:buAutoNum type="arabicPeriod"/>
            </a:pPr>
            <a:r>
              <a:rPr lang="en-US" sz="2800" dirty="0"/>
              <a:t>Use code templates containing dplyr functions to tidy a raw data set</a:t>
            </a:r>
          </a:p>
          <a:p>
            <a:pPr marL="514350" indent="-514350">
              <a:buAutoNum type="arabicPeriod"/>
            </a:pPr>
            <a:r>
              <a:rPr lang="en-US" sz="2800" dirty="0"/>
              <a:t>Use the pipe operator to pass the output of one function as an input to the next function</a:t>
            </a:r>
          </a:p>
          <a:p>
            <a:pPr marL="514350" indent="-514350">
              <a:buAutoNum type="arabicPeriod"/>
            </a:pPr>
            <a:r>
              <a:rPr lang="en-US" sz="2800" dirty="0"/>
              <a:t>Create new calculated columns not found in the original data frame</a:t>
            </a:r>
          </a:p>
        </p:txBody>
      </p:sp>
    </p:spTree>
    <p:extLst>
      <p:ext uri="{BB962C8B-B14F-4D97-AF65-F5344CB8AC3E}">
        <p14:creationId xmlns:p14="http://schemas.microsoft.com/office/powerpoint/2010/main" val="153303110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6600" dirty="0">
                <a:solidFill>
                  <a:schemeClr val="tx1">
                    <a:lumMod val="75000"/>
                    <a:lumOff val="25000"/>
                  </a:schemeClr>
                </a:solidFill>
              </a:rPr>
              <a:t>Dplyr tips and tricks</a:t>
            </a:r>
          </a:p>
        </p:txBody>
      </p:sp>
    </p:spTree>
    <p:extLst>
      <p:ext uri="{BB962C8B-B14F-4D97-AF65-F5344CB8AC3E}">
        <p14:creationId xmlns:p14="http://schemas.microsoft.com/office/powerpoint/2010/main" val="359724356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pic>
        <p:nvPicPr>
          <p:cNvPr id="3" name="Picture 2">
            <a:extLst>
              <a:ext uri="{FF2B5EF4-FFF2-40B4-BE49-F238E27FC236}">
                <a16:creationId xmlns:a16="http://schemas.microsoft.com/office/drawing/2014/main" id="{642DF70A-E704-49F4-9877-6A60C204D0E8}"/>
              </a:ext>
            </a:extLst>
          </p:cNvPr>
          <p:cNvPicPr>
            <a:picLocks noChangeAspect="1"/>
          </p:cNvPicPr>
          <p:nvPr/>
        </p:nvPicPr>
        <p:blipFill rotWithShape="1">
          <a:blip r:embed="rId3"/>
          <a:srcRect l="7339" b="12000"/>
          <a:stretch/>
        </p:blipFill>
        <p:spPr>
          <a:xfrm>
            <a:off x="6206885" y="4182748"/>
            <a:ext cx="5210807" cy="2040703"/>
          </a:xfrm>
          <a:prstGeom prst="rect">
            <a:avLst/>
          </a:prstGeom>
        </p:spPr>
      </p:pic>
      <p:pic>
        <p:nvPicPr>
          <p:cNvPr id="7" name="Picture 6">
            <a:extLst>
              <a:ext uri="{FF2B5EF4-FFF2-40B4-BE49-F238E27FC236}">
                <a16:creationId xmlns:a16="http://schemas.microsoft.com/office/drawing/2014/main" id="{D19F217A-C3B0-4B58-9D5B-CBD383782F35}"/>
              </a:ext>
            </a:extLst>
          </p:cNvPr>
          <p:cNvPicPr>
            <a:picLocks noChangeAspect="1"/>
          </p:cNvPicPr>
          <p:nvPr/>
        </p:nvPicPr>
        <p:blipFill>
          <a:blip r:embed="rId4"/>
          <a:stretch>
            <a:fillRect/>
          </a:stretch>
        </p:blipFill>
        <p:spPr>
          <a:xfrm>
            <a:off x="654372" y="4096317"/>
            <a:ext cx="4695936" cy="2040703"/>
          </a:xfrm>
          <a:prstGeom prst="rect">
            <a:avLst/>
          </a:prstGeom>
        </p:spPr>
      </p:pic>
      <p:sp>
        <p:nvSpPr>
          <p:cNvPr id="8" name="Google Shape;131;p17"/>
          <p:cNvSpPr/>
          <p:nvPr/>
        </p:nvSpPr>
        <p:spPr>
          <a:xfrm>
            <a:off x="579121" y="2255454"/>
            <a:ext cx="11255528" cy="1532775"/>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293" name="Google Shape;293;p32"/>
          <p:cNvSpPr txBox="1">
            <a:spLocks noGrp="1"/>
          </p:cNvSpPr>
          <p:nvPr>
            <p:ph type="title"/>
          </p:nvPr>
        </p:nvSpPr>
        <p:spPr>
          <a:xfrm>
            <a:off x="4927600" y="684400"/>
            <a:ext cx="2829034"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select()</a:t>
            </a:r>
            <a:endParaRPr dirty="0"/>
          </a:p>
        </p:txBody>
      </p:sp>
      <p:sp>
        <p:nvSpPr>
          <p:cNvPr id="296" name="Google Shape;296;p32"/>
          <p:cNvSpPr txBox="1"/>
          <p:nvPr/>
        </p:nvSpPr>
        <p:spPr>
          <a:xfrm>
            <a:off x="4367705" y="1588314"/>
            <a:ext cx="6159054" cy="1167589"/>
          </a:xfrm>
          <a:prstGeom prst="rect">
            <a:avLst/>
          </a:prstGeom>
          <a:noFill/>
          <a:ln>
            <a:noFill/>
          </a:ln>
        </p:spPr>
        <p:txBody>
          <a:bodyPr spcFirstLastPara="1" wrap="square" lIns="0" tIns="6455" rIns="0" bIns="0" anchor="t" anchorCtr="0">
            <a:noAutofit/>
          </a:bodyPr>
          <a:lstStyle/>
          <a:p>
            <a:pPr marL="6803"/>
            <a:r>
              <a:rPr lang="en-US" sz="4000" dirty="0">
                <a:latin typeface="Calibri"/>
                <a:ea typeface="Calibri"/>
                <a:cs typeface="Calibri"/>
                <a:sym typeface="Calibri"/>
              </a:rPr>
              <a:t>Renaming columns</a:t>
            </a:r>
            <a:endParaRPr sz="4000" dirty="0">
              <a:latin typeface="Calibri"/>
              <a:ea typeface="Calibri"/>
              <a:cs typeface="Calibri"/>
              <a:sym typeface="Calibri"/>
            </a:endParaRPr>
          </a:p>
        </p:txBody>
      </p:sp>
      <p:sp>
        <p:nvSpPr>
          <p:cNvPr id="14" name="Rectangle 13"/>
          <p:cNvSpPr/>
          <p:nvPr/>
        </p:nvSpPr>
        <p:spPr>
          <a:xfrm>
            <a:off x="777239" y="2330166"/>
            <a:ext cx="11057409" cy="1077218"/>
          </a:xfrm>
          <a:prstGeom prst="rect">
            <a:avLst/>
          </a:prstGeom>
        </p:spPr>
        <p:txBody>
          <a:bodyPr wrap="square">
            <a:spAutoFit/>
          </a:bodyPr>
          <a:lstStyle/>
          <a:p>
            <a:r>
              <a:rPr lang="en-US" sz="3200" dirty="0" err="1">
                <a:latin typeface="Consolas" panose="020B0609020204030204" pitchFamily="49" charset="0"/>
                <a:ea typeface="Courier New"/>
                <a:cs typeface="Consolas" panose="020B0609020204030204" pitchFamily="49" charset="0"/>
                <a:sym typeface="Courier New"/>
              </a:rPr>
              <a:t>covid_testing</a:t>
            </a:r>
            <a:r>
              <a:rPr lang="en-US" sz="3200" dirty="0">
                <a:latin typeface="Consolas" panose="020B0609020204030204" pitchFamily="49" charset="0"/>
                <a:ea typeface="Courier New"/>
                <a:cs typeface="Consolas" panose="020B0609020204030204" pitchFamily="49" charset="0"/>
                <a:sym typeface="Courier New"/>
              </a:rPr>
              <a:t> %&gt;%</a:t>
            </a:r>
          </a:p>
          <a:p>
            <a:r>
              <a:rPr lang="en-US" sz="3200" dirty="0">
                <a:latin typeface="Consolas" panose="020B0609020204030204" pitchFamily="49" charset="0"/>
                <a:ea typeface="Courier New"/>
                <a:cs typeface="Consolas" panose="020B0609020204030204" pitchFamily="49" charset="0"/>
                <a:sym typeface="Courier New"/>
              </a:rPr>
              <a:t>	select(</a:t>
            </a:r>
            <a:r>
              <a:rPr lang="en-US" sz="3200" dirty="0">
                <a:solidFill>
                  <a:srgbClr val="538DD5"/>
                </a:solidFill>
                <a:latin typeface="Consolas" panose="020B0609020204030204" pitchFamily="49" charset="0"/>
                <a:ea typeface="Courier New"/>
                <a:cs typeface="Consolas" panose="020B0609020204030204" pitchFamily="49" charset="0"/>
                <a:sym typeface="Courier New"/>
              </a:rPr>
              <a:t>MRN</a:t>
            </a:r>
            <a:r>
              <a:rPr lang="en-US" sz="3200" dirty="0">
                <a:latin typeface="Consolas" panose="020B0609020204030204" pitchFamily="49" charset="0"/>
                <a:ea typeface="Courier New"/>
                <a:cs typeface="Consolas" panose="020B0609020204030204" pitchFamily="49" charset="0"/>
                <a:sym typeface="Courier New"/>
              </a:rPr>
              <a:t> = </a:t>
            </a:r>
            <a:r>
              <a:rPr lang="en-US" sz="3200" dirty="0" err="1">
                <a:solidFill>
                  <a:schemeClr val="accent2"/>
                </a:solidFill>
                <a:latin typeface="Consolas" panose="020B0609020204030204" pitchFamily="49" charset="0"/>
                <a:ea typeface="Courier New"/>
                <a:cs typeface="Consolas" panose="020B0609020204030204" pitchFamily="49" charset="0"/>
                <a:sym typeface="Courier New"/>
              </a:rPr>
              <a:t>mrn</a:t>
            </a:r>
            <a:r>
              <a:rPr lang="en-US" sz="3200" dirty="0">
                <a:solidFill>
                  <a:schemeClr val="accent2"/>
                </a:solidFill>
                <a:latin typeface="Consolas" panose="020B0609020204030204" pitchFamily="49" charset="0"/>
                <a:ea typeface="Courier New"/>
                <a:cs typeface="Consolas" panose="020B0609020204030204" pitchFamily="49" charset="0"/>
                <a:sym typeface="Courier New"/>
              </a:rPr>
              <a:t>, </a:t>
            </a:r>
            <a:r>
              <a:rPr lang="en-US" sz="3200" dirty="0" err="1">
                <a:solidFill>
                  <a:schemeClr val="accent2"/>
                </a:solidFill>
                <a:latin typeface="Consolas" panose="020B0609020204030204" pitchFamily="49" charset="0"/>
                <a:ea typeface="Courier New"/>
                <a:cs typeface="Consolas" panose="020B0609020204030204" pitchFamily="49" charset="0"/>
                <a:sym typeface="Courier New"/>
              </a:rPr>
              <a:t>first_name</a:t>
            </a:r>
            <a:r>
              <a:rPr lang="en-US" sz="3200" dirty="0">
                <a:solidFill>
                  <a:schemeClr val="accent2"/>
                </a:solidFill>
                <a:latin typeface="Consolas" panose="020B0609020204030204" pitchFamily="49" charset="0"/>
                <a:ea typeface="Courier New"/>
                <a:cs typeface="Consolas" panose="020B0609020204030204" pitchFamily="49" charset="0"/>
                <a:sym typeface="Courier New"/>
              </a:rPr>
              <a:t>, </a:t>
            </a:r>
            <a:r>
              <a:rPr lang="en-US" sz="3200" dirty="0" err="1">
                <a:solidFill>
                  <a:schemeClr val="accent2"/>
                </a:solidFill>
                <a:latin typeface="Consolas" panose="020B0609020204030204" pitchFamily="49" charset="0"/>
                <a:ea typeface="Courier New"/>
                <a:cs typeface="Consolas" panose="020B0609020204030204" pitchFamily="49" charset="0"/>
                <a:sym typeface="Courier New"/>
              </a:rPr>
              <a:t>last_name</a:t>
            </a:r>
            <a:r>
              <a:rPr lang="en-US" sz="3200" dirty="0">
                <a:latin typeface="Consolas" panose="020B0609020204030204" pitchFamily="49" charset="0"/>
                <a:ea typeface="Courier New"/>
                <a:cs typeface="Consolas" panose="020B0609020204030204" pitchFamily="49" charset="0"/>
                <a:sym typeface="Courier New"/>
              </a:rPr>
              <a:t>) </a:t>
            </a:r>
            <a:endParaRPr lang="en-US" sz="800" dirty="0"/>
          </a:p>
        </p:txBody>
      </p:sp>
      <p:sp>
        <p:nvSpPr>
          <p:cNvPr id="15" name="Google Shape;46;p7"/>
          <p:cNvSpPr>
            <a:spLocks noChangeAspect="1"/>
          </p:cNvSpPr>
          <p:nvPr/>
        </p:nvSpPr>
        <p:spPr>
          <a:xfrm>
            <a:off x="11152671" y="5805616"/>
            <a:ext cx="776274" cy="835671"/>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endParaRPr sz="964"/>
          </a:p>
        </p:txBody>
      </p:sp>
      <p:sp>
        <p:nvSpPr>
          <p:cNvPr id="4" name="Rounded Rectangle 3"/>
          <p:cNvSpPr/>
          <p:nvPr/>
        </p:nvSpPr>
        <p:spPr>
          <a:xfrm>
            <a:off x="1077917" y="4253867"/>
            <a:ext cx="939981" cy="515020"/>
          </a:xfrm>
          <a:prstGeom prst="roundRect">
            <a:avLst/>
          </a:prstGeom>
          <a:noFill/>
          <a:ln>
            <a:solidFill>
              <a:srgbClr val="D390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p:cNvSpPr>
            <a:spLocks noGrp="1"/>
          </p:cNvSpPr>
          <p:nvPr>
            <p:ph type="sldNum" idx="12"/>
          </p:nvPr>
        </p:nvSpPr>
        <p:spPr/>
        <p:txBody>
          <a:bodyPr/>
          <a:lstStyle/>
          <a:p>
            <a:fld id="{00000000-1234-1234-1234-123412341234}" type="slidenum">
              <a:rPr lang="en-US" smtClean="0"/>
              <a:pPr/>
              <a:t>66</a:t>
            </a:fld>
            <a:endParaRPr lang="en-US"/>
          </a:p>
        </p:txBody>
      </p:sp>
      <p:sp>
        <p:nvSpPr>
          <p:cNvPr id="16" name="Right Arrow 15"/>
          <p:cNvSpPr/>
          <p:nvPr/>
        </p:nvSpPr>
        <p:spPr>
          <a:xfrm>
            <a:off x="5554981" y="5116669"/>
            <a:ext cx="822960" cy="3048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3">
            <a:extLst>
              <a:ext uri="{FF2B5EF4-FFF2-40B4-BE49-F238E27FC236}">
                <a16:creationId xmlns:a16="http://schemas.microsoft.com/office/drawing/2014/main" id="{C80C0498-703D-44C8-AE47-869C81E10F6E}"/>
              </a:ext>
            </a:extLst>
          </p:cNvPr>
          <p:cNvSpPr/>
          <p:nvPr/>
        </p:nvSpPr>
        <p:spPr>
          <a:xfrm>
            <a:off x="6616232" y="4292566"/>
            <a:ext cx="939981" cy="515020"/>
          </a:xfrm>
          <a:prstGeom prst="roundRect">
            <a:avLst/>
          </a:prstGeom>
          <a:noFill/>
          <a:ln>
            <a:solidFill>
              <a:srgbClr val="D390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2633977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8" name="Google Shape;131;p17"/>
          <p:cNvSpPr/>
          <p:nvPr/>
        </p:nvSpPr>
        <p:spPr>
          <a:xfrm>
            <a:off x="579121" y="2255454"/>
            <a:ext cx="11255528" cy="1532775"/>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293" name="Google Shape;293;p32"/>
          <p:cNvSpPr txBox="1">
            <a:spLocks noGrp="1"/>
          </p:cNvSpPr>
          <p:nvPr>
            <p:ph type="title"/>
          </p:nvPr>
        </p:nvSpPr>
        <p:spPr>
          <a:xfrm>
            <a:off x="4927600" y="684400"/>
            <a:ext cx="2829034"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filter()</a:t>
            </a:r>
            <a:endParaRPr dirty="0"/>
          </a:p>
        </p:txBody>
      </p:sp>
      <p:sp>
        <p:nvSpPr>
          <p:cNvPr id="296" name="Google Shape;296;p32"/>
          <p:cNvSpPr txBox="1"/>
          <p:nvPr/>
        </p:nvSpPr>
        <p:spPr>
          <a:xfrm>
            <a:off x="4367705" y="1588314"/>
            <a:ext cx="6159054" cy="1167589"/>
          </a:xfrm>
          <a:prstGeom prst="rect">
            <a:avLst/>
          </a:prstGeom>
          <a:noFill/>
          <a:ln>
            <a:noFill/>
          </a:ln>
        </p:spPr>
        <p:txBody>
          <a:bodyPr spcFirstLastPara="1" wrap="square" lIns="0" tIns="6455" rIns="0" bIns="0" anchor="t" anchorCtr="0">
            <a:noAutofit/>
          </a:bodyPr>
          <a:lstStyle/>
          <a:p>
            <a:pPr marL="6803"/>
            <a:r>
              <a:rPr lang="en-US" sz="4000" dirty="0">
                <a:latin typeface="Calibri"/>
                <a:ea typeface="Calibri"/>
                <a:cs typeface="Calibri"/>
                <a:sym typeface="Calibri"/>
              </a:rPr>
              <a:t>Filter to multiple matches</a:t>
            </a:r>
            <a:endParaRPr sz="4000" dirty="0">
              <a:latin typeface="Calibri"/>
              <a:ea typeface="Calibri"/>
              <a:cs typeface="Calibri"/>
              <a:sym typeface="Calibri"/>
            </a:endParaRPr>
          </a:p>
        </p:txBody>
      </p:sp>
      <p:sp>
        <p:nvSpPr>
          <p:cNvPr id="14" name="Rectangle 13"/>
          <p:cNvSpPr/>
          <p:nvPr/>
        </p:nvSpPr>
        <p:spPr>
          <a:xfrm>
            <a:off x="777239" y="2330166"/>
            <a:ext cx="11057409" cy="1077218"/>
          </a:xfrm>
          <a:prstGeom prst="rect">
            <a:avLst/>
          </a:prstGeom>
        </p:spPr>
        <p:txBody>
          <a:bodyPr wrap="square">
            <a:spAutoFit/>
          </a:bodyPr>
          <a:lstStyle/>
          <a:p>
            <a:r>
              <a:rPr lang="en-US" sz="3200" dirty="0" err="1">
                <a:latin typeface="Consolas" panose="020B0609020204030204" pitchFamily="49" charset="0"/>
                <a:ea typeface="Courier New"/>
                <a:cs typeface="Consolas" panose="020B0609020204030204" pitchFamily="49" charset="0"/>
                <a:sym typeface="Courier New"/>
              </a:rPr>
              <a:t>covid_testing</a:t>
            </a:r>
            <a:r>
              <a:rPr lang="en-US" sz="3200" dirty="0">
                <a:latin typeface="Consolas" panose="020B0609020204030204" pitchFamily="49" charset="0"/>
                <a:ea typeface="Courier New"/>
                <a:cs typeface="Consolas" panose="020B0609020204030204" pitchFamily="49" charset="0"/>
                <a:sym typeface="Courier New"/>
              </a:rPr>
              <a:t> %&gt;%</a:t>
            </a:r>
          </a:p>
          <a:p>
            <a:r>
              <a:rPr lang="en-US" sz="3200" dirty="0">
                <a:latin typeface="Consolas" panose="020B0609020204030204" pitchFamily="49" charset="0"/>
                <a:ea typeface="Courier New"/>
                <a:cs typeface="Consolas" panose="020B0609020204030204" pitchFamily="49" charset="0"/>
                <a:sym typeface="Courier New"/>
              </a:rPr>
              <a:t>	filter(</a:t>
            </a:r>
            <a:r>
              <a:rPr lang="en-US" sz="3200" dirty="0" err="1">
                <a:latin typeface="Consolas" panose="020B0609020204030204" pitchFamily="49" charset="0"/>
                <a:ea typeface="Courier New"/>
                <a:cs typeface="Consolas" panose="020B0609020204030204" pitchFamily="49" charset="0"/>
                <a:sym typeface="Courier New"/>
              </a:rPr>
              <a:t>first_name</a:t>
            </a:r>
            <a:r>
              <a:rPr lang="en-US" sz="3200" dirty="0">
                <a:latin typeface="Consolas" panose="020B0609020204030204" pitchFamily="49" charset="0"/>
                <a:ea typeface="Courier New"/>
                <a:cs typeface="Consolas" panose="020B0609020204030204" pitchFamily="49" charset="0"/>
                <a:sym typeface="Courier New"/>
              </a:rPr>
              <a:t> %in% c("</a:t>
            </a:r>
            <a:r>
              <a:rPr lang="en-US" sz="3200" dirty="0" err="1">
                <a:latin typeface="Consolas" panose="020B0609020204030204" pitchFamily="49" charset="0"/>
                <a:ea typeface="Courier New"/>
                <a:cs typeface="Consolas" panose="020B0609020204030204" pitchFamily="49" charset="0"/>
                <a:sym typeface="Courier New"/>
              </a:rPr>
              <a:t>jon</a:t>
            </a:r>
            <a:r>
              <a:rPr lang="en-US" sz="3200" dirty="0">
                <a:latin typeface="Consolas" panose="020B0609020204030204" pitchFamily="49" charset="0"/>
                <a:ea typeface="Courier New"/>
                <a:cs typeface="Consolas" panose="020B0609020204030204" pitchFamily="49" charset="0"/>
                <a:sym typeface="Courier New"/>
              </a:rPr>
              <a:t>","</a:t>
            </a:r>
            <a:r>
              <a:rPr lang="en-US" sz="3200" dirty="0" err="1">
                <a:latin typeface="Consolas" panose="020B0609020204030204" pitchFamily="49" charset="0"/>
                <a:ea typeface="Courier New"/>
                <a:cs typeface="Consolas" panose="020B0609020204030204" pitchFamily="49" charset="0"/>
                <a:sym typeface="Courier New"/>
              </a:rPr>
              <a:t>daenerys</a:t>
            </a:r>
            <a:r>
              <a:rPr lang="en-US" sz="3200" dirty="0">
                <a:latin typeface="Consolas" panose="020B0609020204030204" pitchFamily="49" charset="0"/>
                <a:ea typeface="Courier New"/>
                <a:cs typeface="Consolas" panose="020B0609020204030204" pitchFamily="49" charset="0"/>
                <a:sym typeface="Courier New"/>
              </a:rPr>
              <a:t>")) </a:t>
            </a:r>
            <a:endParaRPr lang="en-US" sz="800"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 name="Slide Number Placeholder 1"/>
          <p:cNvSpPr>
            <a:spLocks noGrp="1"/>
          </p:cNvSpPr>
          <p:nvPr>
            <p:ph type="sldNum" idx="12"/>
          </p:nvPr>
        </p:nvSpPr>
        <p:spPr/>
        <p:txBody>
          <a:bodyPr/>
          <a:lstStyle/>
          <a:p>
            <a:fld id="{00000000-1234-1234-1234-123412341234}" type="slidenum">
              <a:rPr lang="en-US" smtClean="0"/>
              <a:pPr/>
              <a:t>67</a:t>
            </a:fld>
            <a:endParaRPr lang="en-US"/>
          </a:p>
        </p:txBody>
      </p:sp>
      <p:sp>
        <p:nvSpPr>
          <p:cNvPr id="16" name="Right Arrow 15"/>
          <p:cNvSpPr/>
          <p:nvPr/>
        </p:nvSpPr>
        <p:spPr>
          <a:xfrm>
            <a:off x="5023641" y="4964886"/>
            <a:ext cx="822960" cy="3048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6A04B581-B644-4440-AF1E-484CDF8222C1}"/>
              </a:ext>
            </a:extLst>
          </p:cNvPr>
          <p:cNvPicPr>
            <a:picLocks noChangeAspect="1"/>
          </p:cNvPicPr>
          <p:nvPr/>
        </p:nvPicPr>
        <p:blipFill>
          <a:blip r:embed="rId4"/>
          <a:stretch>
            <a:fillRect/>
          </a:stretch>
        </p:blipFill>
        <p:spPr>
          <a:xfrm>
            <a:off x="6440917" y="4068586"/>
            <a:ext cx="2431130" cy="2154865"/>
          </a:xfrm>
          <a:prstGeom prst="rect">
            <a:avLst/>
          </a:prstGeom>
        </p:spPr>
      </p:pic>
      <p:pic>
        <p:nvPicPr>
          <p:cNvPr id="6" name="Picture 5">
            <a:extLst>
              <a:ext uri="{FF2B5EF4-FFF2-40B4-BE49-F238E27FC236}">
                <a16:creationId xmlns:a16="http://schemas.microsoft.com/office/drawing/2014/main" id="{8BC7C36E-E054-4B7D-95CC-388EF79AC69D}"/>
              </a:ext>
            </a:extLst>
          </p:cNvPr>
          <p:cNvPicPr>
            <a:picLocks noChangeAspect="1"/>
          </p:cNvPicPr>
          <p:nvPr/>
        </p:nvPicPr>
        <p:blipFill>
          <a:blip r:embed="rId5"/>
          <a:stretch>
            <a:fillRect/>
          </a:stretch>
        </p:blipFill>
        <p:spPr>
          <a:xfrm>
            <a:off x="2457749" y="4001176"/>
            <a:ext cx="2409028" cy="2232219"/>
          </a:xfrm>
          <a:prstGeom prst="rect">
            <a:avLst/>
          </a:prstGeom>
        </p:spPr>
      </p:pic>
    </p:spTree>
    <p:extLst>
      <p:ext uri="{BB962C8B-B14F-4D97-AF65-F5344CB8AC3E}">
        <p14:creationId xmlns:p14="http://schemas.microsoft.com/office/powerpoint/2010/main" val="145364520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701042" y="4144282"/>
            <a:ext cx="4773976" cy="1909590"/>
          </a:xfrm>
          <a:prstGeom prst="rect">
            <a:avLst/>
          </a:prstGeom>
        </p:spPr>
      </p:pic>
      <p:sp>
        <p:nvSpPr>
          <p:cNvPr id="8" name="Google Shape;131;p17"/>
          <p:cNvSpPr/>
          <p:nvPr/>
        </p:nvSpPr>
        <p:spPr>
          <a:xfrm>
            <a:off x="579121" y="2255454"/>
            <a:ext cx="11255528" cy="1532775"/>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293" name="Google Shape;293;p32"/>
          <p:cNvSpPr txBox="1">
            <a:spLocks noGrp="1"/>
          </p:cNvSpPr>
          <p:nvPr>
            <p:ph type="title"/>
          </p:nvPr>
        </p:nvSpPr>
        <p:spPr>
          <a:xfrm>
            <a:off x="4927600" y="684400"/>
            <a:ext cx="2829034"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mutate()</a:t>
            </a:r>
            <a:endParaRPr dirty="0"/>
          </a:p>
        </p:txBody>
      </p:sp>
      <p:sp>
        <p:nvSpPr>
          <p:cNvPr id="296" name="Google Shape;296;p32"/>
          <p:cNvSpPr txBox="1"/>
          <p:nvPr/>
        </p:nvSpPr>
        <p:spPr>
          <a:xfrm>
            <a:off x="4367705" y="1588314"/>
            <a:ext cx="6159054" cy="1167589"/>
          </a:xfrm>
          <a:prstGeom prst="rect">
            <a:avLst/>
          </a:prstGeom>
          <a:noFill/>
          <a:ln>
            <a:noFill/>
          </a:ln>
        </p:spPr>
        <p:txBody>
          <a:bodyPr spcFirstLastPara="1" wrap="square" lIns="0" tIns="6455" rIns="0" bIns="0" anchor="t" anchorCtr="0">
            <a:noAutofit/>
          </a:bodyPr>
          <a:lstStyle/>
          <a:p>
            <a:pPr marL="6803"/>
            <a:r>
              <a:rPr lang="en-US" sz="4000" dirty="0">
                <a:latin typeface="Calibri"/>
                <a:ea typeface="Calibri"/>
                <a:cs typeface="Calibri"/>
                <a:sym typeface="Calibri"/>
              </a:rPr>
              <a:t>Replacing columns</a:t>
            </a:r>
            <a:endParaRPr sz="4000" dirty="0">
              <a:latin typeface="Calibri"/>
              <a:ea typeface="Calibri"/>
              <a:cs typeface="Calibri"/>
              <a:sym typeface="Calibri"/>
            </a:endParaRPr>
          </a:p>
        </p:txBody>
      </p:sp>
      <p:sp>
        <p:nvSpPr>
          <p:cNvPr id="14" name="Rectangle 13"/>
          <p:cNvSpPr/>
          <p:nvPr/>
        </p:nvSpPr>
        <p:spPr>
          <a:xfrm>
            <a:off x="777239" y="2330166"/>
            <a:ext cx="11057409" cy="1077218"/>
          </a:xfrm>
          <a:prstGeom prst="rect">
            <a:avLst/>
          </a:prstGeom>
        </p:spPr>
        <p:txBody>
          <a:bodyPr wrap="square">
            <a:spAutoFit/>
          </a:bodyPr>
          <a:lstStyle/>
          <a:p>
            <a:r>
              <a:rPr lang="en-US" sz="3200" dirty="0" err="1">
                <a:latin typeface="Consolas" panose="020B0609020204030204" pitchFamily="49" charset="0"/>
                <a:ea typeface="Courier New"/>
                <a:cs typeface="Consolas" panose="020B0609020204030204" pitchFamily="49" charset="0"/>
                <a:sym typeface="Courier New"/>
              </a:rPr>
              <a:t>covid_testing</a:t>
            </a:r>
            <a:r>
              <a:rPr lang="en-US" sz="3200" dirty="0">
                <a:latin typeface="Consolas" panose="020B0609020204030204" pitchFamily="49" charset="0"/>
                <a:ea typeface="Courier New"/>
                <a:cs typeface="Consolas" panose="020B0609020204030204" pitchFamily="49" charset="0"/>
                <a:sym typeface="Courier New"/>
              </a:rPr>
              <a:t> %&gt;%</a:t>
            </a:r>
          </a:p>
          <a:p>
            <a:r>
              <a:rPr lang="en-US" sz="3200" dirty="0">
                <a:latin typeface="Consolas" panose="020B0609020204030204" pitchFamily="49" charset="0"/>
                <a:ea typeface="Courier New"/>
                <a:cs typeface="Consolas" panose="020B0609020204030204" pitchFamily="49" charset="0"/>
                <a:sym typeface="Courier New"/>
              </a:rPr>
              <a:t>	mutate(</a:t>
            </a:r>
            <a:r>
              <a:rPr lang="en-US" sz="3200" dirty="0" err="1">
                <a:solidFill>
                  <a:srgbClr val="538DD5"/>
                </a:solidFill>
                <a:latin typeface="Consolas" panose="020B0609020204030204" pitchFamily="49" charset="0"/>
                <a:ea typeface="Courier New"/>
                <a:cs typeface="Consolas" panose="020B0609020204030204" pitchFamily="49" charset="0"/>
                <a:sym typeface="Courier New"/>
              </a:rPr>
              <a:t>mrn</a:t>
            </a:r>
            <a:r>
              <a:rPr lang="en-US" sz="3200" dirty="0">
                <a:latin typeface="Consolas" panose="020B0609020204030204" pitchFamily="49" charset="0"/>
                <a:ea typeface="Courier New"/>
                <a:cs typeface="Consolas" panose="020B0609020204030204" pitchFamily="49" charset="0"/>
                <a:sym typeface="Courier New"/>
              </a:rPr>
              <a:t> = </a:t>
            </a:r>
            <a:r>
              <a:rPr lang="en-US" sz="3200" dirty="0" err="1">
                <a:solidFill>
                  <a:schemeClr val="accent2"/>
                </a:solidFill>
                <a:latin typeface="Consolas" panose="020B0609020204030204" pitchFamily="49" charset="0"/>
                <a:ea typeface="Courier New"/>
                <a:cs typeface="Consolas" panose="020B0609020204030204" pitchFamily="49" charset="0"/>
                <a:sym typeface="Courier New"/>
              </a:rPr>
              <a:t>as.character</a:t>
            </a:r>
            <a:r>
              <a:rPr lang="en-US" sz="3200" dirty="0">
                <a:solidFill>
                  <a:schemeClr val="accent2"/>
                </a:solidFill>
                <a:latin typeface="Consolas" panose="020B0609020204030204" pitchFamily="49" charset="0"/>
                <a:ea typeface="Courier New"/>
                <a:cs typeface="Consolas" panose="020B0609020204030204" pitchFamily="49" charset="0"/>
                <a:sym typeface="Courier New"/>
              </a:rPr>
              <a:t>(</a:t>
            </a:r>
            <a:r>
              <a:rPr lang="en-US" sz="3200" dirty="0" err="1">
                <a:solidFill>
                  <a:schemeClr val="accent2"/>
                </a:solidFill>
                <a:latin typeface="Consolas" panose="020B0609020204030204" pitchFamily="49" charset="0"/>
                <a:ea typeface="Courier New"/>
                <a:cs typeface="Consolas" panose="020B0609020204030204" pitchFamily="49" charset="0"/>
                <a:sym typeface="Courier New"/>
              </a:rPr>
              <a:t>mrn</a:t>
            </a:r>
            <a:r>
              <a:rPr lang="en-US" sz="3200" dirty="0">
                <a:solidFill>
                  <a:schemeClr val="accent2"/>
                </a:solidFill>
                <a:latin typeface="Consolas" panose="020B0609020204030204" pitchFamily="49" charset="0"/>
                <a:ea typeface="Courier New"/>
                <a:cs typeface="Consolas" panose="020B0609020204030204" pitchFamily="49" charset="0"/>
                <a:sym typeface="Courier New"/>
              </a:rPr>
              <a:t>)</a:t>
            </a:r>
            <a:r>
              <a:rPr lang="en-US" sz="3200" dirty="0">
                <a:latin typeface="Consolas" panose="020B0609020204030204" pitchFamily="49" charset="0"/>
                <a:ea typeface="Courier New"/>
                <a:cs typeface="Consolas" panose="020B0609020204030204" pitchFamily="49" charset="0"/>
                <a:sym typeface="Courier New"/>
              </a:rPr>
              <a:t>) </a:t>
            </a:r>
            <a:endParaRPr lang="en-US" sz="800" dirty="0"/>
          </a:p>
        </p:txBody>
      </p:sp>
      <p:sp>
        <p:nvSpPr>
          <p:cNvPr id="15" name="Google Shape;46;p7"/>
          <p:cNvSpPr>
            <a:spLocks noChangeAspect="1"/>
          </p:cNvSpPr>
          <p:nvPr/>
        </p:nvSpPr>
        <p:spPr>
          <a:xfrm>
            <a:off x="11152671" y="5805616"/>
            <a:ext cx="776274" cy="835671"/>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endParaRPr sz="964"/>
          </a:p>
        </p:txBody>
      </p:sp>
      <p:sp>
        <p:nvSpPr>
          <p:cNvPr id="4" name="Rounded Rectangle 3"/>
          <p:cNvSpPr/>
          <p:nvPr/>
        </p:nvSpPr>
        <p:spPr>
          <a:xfrm>
            <a:off x="1386839" y="4117940"/>
            <a:ext cx="939981" cy="515020"/>
          </a:xfrm>
          <a:prstGeom prst="roundRect">
            <a:avLst/>
          </a:prstGeom>
          <a:noFill/>
          <a:ln>
            <a:solidFill>
              <a:srgbClr val="D390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ular Callout 2"/>
          <p:cNvSpPr/>
          <p:nvPr/>
        </p:nvSpPr>
        <p:spPr>
          <a:xfrm rot="10800000" flipH="1">
            <a:off x="8459827" y="622214"/>
            <a:ext cx="3220449" cy="2275234"/>
          </a:xfrm>
          <a:custGeom>
            <a:avLst/>
            <a:gdLst>
              <a:gd name="connsiteX0" fmla="*/ 0 w 2928396"/>
              <a:gd name="connsiteY0" fmla="*/ 285509 h 1713022"/>
              <a:gd name="connsiteX1" fmla="*/ 285509 w 2928396"/>
              <a:gd name="connsiteY1" fmla="*/ 0 h 1713022"/>
              <a:gd name="connsiteX2" fmla="*/ 488066 w 2928396"/>
              <a:gd name="connsiteY2" fmla="*/ 0 h 1713022"/>
              <a:gd name="connsiteX3" fmla="*/ 1050884 w 2928396"/>
              <a:gd name="connsiteY3" fmla="*/ -839192 h 1713022"/>
              <a:gd name="connsiteX4" fmla="*/ 1220165 w 2928396"/>
              <a:gd name="connsiteY4" fmla="*/ 0 h 1713022"/>
              <a:gd name="connsiteX5" fmla="*/ 2642887 w 2928396"/>
              <a:gd name="connsiteY5" fmla="*/ 0 h 1713022"/>
              <a:gd name="connsiteX6" fmla="*/ 2928396 w 2928396"/>
              <a:gd name="connsiteY6" fmla="*/ 285509 h 1713022"/>
              <a:gd name="connsiteX7" fmla="*/ 2928396 w 2928396"/>
              <a:gd name="connsiteY7" fmla="*/ 285504 h 1713022"/>
              <a:gd name="connsiteX8" fmla="*/ 2928396 w 2928396"/>
              <a:gd name="connsiteY8" fmla="*/ 285504 h 1713022"/>
              <a:gd name="connsiteX9" fmla="*/ 2928396 w 2928396"/>
              <a:gd name="connsiteY9" fmla="*/ 713759 h 1713022"/>
              <a:gd name="connsiteX10" fmla="*/ 2928396 w 2928396"/>
              <a:gd name="connsiteY10" fmla="*/ 1427513 h 1713022"/>
              <a:gd name="connsiteX11" fmla="*/ 2642887 w 2928396"/>
              <a:gd name="connsiteY11" fmla="*/ 1713022 h 1713022"/>
              <a:gd name="connsiteX12" fmla="*/ 1220165 w 2928396"/>
              <a:gd name="connsiteY12" fmla="*/ 1713022 h 1713022"/>
              <a:gd name="connsiteX13" fmla="*/ 488066 w 2928396"/>
              <a:gd name="connsiteY13" fmla="*/ 1713022 h 1713022"/>
              <a:gd name="connsiteX14" fmla="*/ 488066 w 2928396"/>
              <a:gd name="connsiteY14" fmla="*/ 1713022 h 1713022"/>
              <a:gd name="connsiteX15" fmla="*/ 285509 w 2928396"/>
              <a:gd name="connsiteY15" fmla="*/ 1713022 h 1713022"/>
              <a:gd name="connsiteX16" fmla="*/ 0 w 2928396"/>
              <a:gd name="connsiteY16" fmla="*/ 1427513 h 1713022"/>
              <a:gd name="connsiteX17" fmla="*/ 0 w 2928396"/>
              <a:gd name="connsiteY17" fmla="*/ 713759 h 1713022"/>
              <a:gd name="connsiteX18" fmla="*/ 0 w 2928396"/>
              <a:gd name="connsiteY18" fmla="*/ 285504 h 1713022"/>
              <a:gd name="connsiteX19" fmla="*/ 0 w 2928396"/>
              <a:gd name="connsiteY19" fmla="*/ 285504 h 1713022"/>
              <a:gd name="connsiteX20" fmla="*/ 0 w 2928396"/>
              <a:gd name="connsiteY20" fmla="*/ 285509 h 1713022"/>
              <a:gd name="connsiteX0" fmla="*/ 0 w 2928396"/>
              <a:gd name="connsiteY0" fmla="*/ 1124701 h 2552214"/>
              <a:gd name="connsiteX1" fmla="*/ 285509 w 2928396"/>
              <a:gd name="connsiteY1" fmla="*/ 839192 h 2552214"/>
              <a:gd name="connsiteX2" fmla="*/ 904754 w 2928396"/>
              <a:gd name="connsiteY2" fmla="*/ 862342 h 2552214"/>
              <a:gd name="connsiteX3" fmla="*/ 1050884 w 2928396"/>
              <a:gd name="connsiteY3" fmla="*/ 0 h 2552214"/>
              <a:gd name="connsiteX4" fmla="*/ 1220165 w 2928396"/>
              <a:gd name="connsiteY4" fmla="*/ 839192 h 2552214"/>
              <a:gd name="connsiteX5" fmla="*/ 2642887 w 2928396"/>
              <a:gd name="connsiteY5" fmla="*/ 839192 h 2552214"/>
              <a:gd name="connsiteX6" fmla="*/ 2928396 w 2928396"/>
              <a:gd name="connsiteY6" fmla="*/ 1124701 h 2552214"/>
              <a:gd name="connsiteX7" fmla="*/ 2928396 w 2928396"/>
              <a:gd name="connsiteY7" fmla="*/ 1124696 h 2552214"/>
              <a:gd name="connsiteX8" fmla="*/ 2928396 w 2928396"/>
              <a:gd name="connsiteY8" fmla="*/ 1124696 h 2552214"/>
              <a:gd name="connsiteX9" fmla="*/ 2928396 w 2928396"/>
              <a:gd name="connsiteY9" fmla="*/ 1552951 h 2552214"/>
              <a:gd name="connsiteX10" fmla="*/ 2928396 w 2928396"/>
              <a:gd name="connsiteY10" fmla="*/ 2266705 h 2552214"/>
              <a:gd name="connsiteX11" fmla="*/ 2642887 w 2928396"/>
              <a:gd name="connsiteY11" fmla="*/ 2552214 h 2552214"/>
              <a:gd name="connsiteX12" fmla="*/ 1220165 w 2928396"/>
              <a:gd name="connsiteY12" fmla="*/ 2552214 h 2552214"/>
              <a:gd name="connsiteX13" fmla="*/ 488066 w 2928396"/>
              <a:gd name="connsiteY13" fmla="*/ 2552214 h 2552214"/>
              <a:gd name="connsiteX14" fmla="*/ 488066 w 2928396"/>
              <a:gd name="connsiteY14" fmla="*/ 2552214 h 2552214"/>
              <a:gd name="connsiteX15" fmla="*/ 285509 w 2928396"/>
              <a:gd name="connsiteY15" fmla="*/ 2552214 h 2552214"/>
              <a:gd name="connsiteX16" fmla="*/ 0 w 2928396"/>
              <a:gd name="connsiteY16" fmla="*/ 2266705 h 2552214"/>
              <a:gd name="connsiteX17" fmla="*/ 0 w 2928396"/>
              <a:gd name="connsiteY17" fmla="*/ 1552951 h 2552214"/>
              <a:gd name="connsiteX18" fmla="*/ 0 w 2928396"/>
              <a:gd name="connsiteY18" fmla="*/ 1124696 h 2552214"/>
              <a:gd name="connsiteX19" fmla="*/ 0 w 2928396"/>
              <a:gd name="connsiteY19" fmla="*/ 1124696 h 2552214"/>
              <a:gd name="connsiteX20" fmla="*/ 0 w 2928396"/>
              <a:gd name="connsiteY20" fmla="*/ 1124701 h 2552214"/>
              <a:gd name="connsiteX0" fmla="*/ 0 w 2928396"/>
              <a:gd name="connsiteY0" fmla="*/ 1824956 h 3252469"/>
              <a:gd name="connsiteX1" fmla="*/ 285509 w 2928396"/>
              <a:gd name="connsiteY1" fmla="*/ 1539447 h 3252469"/>
              <a:gd name="connsiteX2" fmla="*/ 904754 w 2928396"/>
              <a:gd name="connsiteY2" fmla="*/ 1562597 h 3252469"/>
              <a:gd name="connsiteX3" fmla="*/ 33811 w 2928396"/>
              <a:gd name="connsiteY3" fmla="*/ 0 h 3252469"/>
              <a:gd name="connsiteX4" fmla="*/ 1220165 w 2928396"/>
              <a:gd name="connsiteY4" fmla="*/ 1539447 h 3252469"/>
              <a:gd name="connsiteX5" fmla="*/ 2642887 w 2928396"/>
              <a:gd name="connsiteY5" fmla="*/ 1539447 h 3252469"/>
              <a:gd name="connsiteX6" fmla="*/ 2928396 w 2928396"/>
              <a:gd name="connsiteY6" fmla="*/ 1824956 h 3252469"/>
              <a:gd name="connsiteX7" fmla="*/ 2928396 w 2928396"/>
              <a:gd name="connsiteY7" fmla="*/ 1824951 h 3252469"/>
              <a:gd name="connsiteX8" fmla="*/ 2928396 w 2928396"/>
              <a:gd name="connsiteY8" fmla="*/ 1824951 h 3252469"/>
              <a:gd name="connsiteX9" fmla="*/ 2928396 w 2928396"/>
              <a:gd name="connsiteY9" fmla="*/ 2253206 h 3252469"/>
              <a:gd name="connsiteX10" fmla="*/ 2928396 w 2928396"/>
              <a:gd name="connsiteY10" fmla="*/ 2966960 h 3252469"/>
              <a:gd name="connsiteX11" fmla="*/ 2642887 w 2928396"/>
              <a:gd name="connsiteY11" fmla="*/ 3252469 h 3252469"/>
              <a:gd name="connsiteX12" fmla="*/ 1220165 w 2928396"/>
              <a:gd name="connsiteY12" fmla="*/ 3252469 h 3252469"/>
              <a:gd name="connsiteX13" fmla="*/ 488066 w 2928396"/>
              <a:gd name="connsiteY13" fmla="*/ 3252469 h 3252469"/>
              <a:gd name="connsiteX14" fmla="*/ 488066 w 2928396"/>
              <a:gd name="connsiteY14" fmla="*/ 3252469 h 3252469"/>
              <a:gd name="connsiteX15" fmla="*/ 285509 w 2928396"/>
              <a:gd name="connsiteY15" fmla="*/ 3252469 h 3252469"/>
              <a:gd name="connsiteX16" fmla="*/ 0 w 2928396"/>
              <a:gd name="connsiteY16" fmla="*/ 2966960 h 3252469"/>
              <a:gd name="connsiteX17" fmla="*/ 0 w 2928396"/>
              <a:gd name="connsiteY17" fmla="*/ 2253206 h 3252469"/>
              <a:gd name="connsiteX18" fmla="*/ 0 w 2928396"/>
              <a:gd name="connsiteY18" fmla="*/ 1824951 h 3252469"/>
              <a:gd name="connsiteX19" fmla="*/ 0 w 2928396"/>
              <a:gd name="connsiteY19" fmla="*/ 1824951 h 3252469"/>
              <a:gd name="connsiteX20" fmla="*/ 0 w 2928396"/>
              <a:gd name="connsiteY20" fmla="*/ 1824956 h 3252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28396" h="3252469">
                <a:moveTo>
                  <a:pt x="0" y="1824956"/>
                </a:moveTo>
                <a:cubicBezTo>
                  <a:pt x="0" y="1667274"/>
                  <a:pt x="127827" y="1539447"/>
                  <a:pt x="285509" y="1539447"/>
                </a:cubicBezTo>
                <a:lnTo>
                  <a:pt x="904754" y="1562597"/>
                </a:lnTo>
                <a:lnTo>
                  <a:pt x="33811" y="0"/>
                </a:lnTo>
                <a:lnTo>
                  <a:pt x="1220165" y="1539447"/>
                </a:lnTo>
                <a:lnTo>
                  <a:pt x="2642887" y="1539447"/>
                </a:lnTo>
                <a:cubicBezTo>
                  <a:pt x="2800569" y="1539447"/>
                  <a:pt x="2928396" y="1667274"/>
                  <a:pt x="2928396" y="1824956"/>
                </a:cubicBezTo>
                <a:lnTo>
                  <a:pt x="2928396" y="1824951"/>
                </a:lnTo>
                <a:lnTo>
                  <a:pt x="2928396" y="1824951"/>
                </a:lnTo>
                <a:lnTo>
                  <a:pt x="2928396" y="2253206"/>
                </a:lnTo>
                <a:lnTo>
                  <a:pt x="2928396" y="2966960"/>
                </a:lnTo>
                <a:cubicBezTo>
                  <a:pt x="2928396" y="3124642"/>
                  <a:pt x="2800569" y="3252469"/>
                  <a:pt x="2642887" y="3252469"/>
                </a:cubicBezTo>
                <a:lnTo>
                  <a:pt x="1220165" y="3252469"/>
                </a:lnTo>
                <a:lnTo>
                  <a:pt x="488066" y="3252469"/>
                </a:lnTo>
                <a:lnTo>
                  <a:pt x="488066" y="3252469"/>
                </a:lnTo>
                <a:lnTo>
                  <a:pt x="285509" y="3252469"/>
                </a:lnTo>
                <a:cubicBezTo>
                  <a:pt x="127827" y="3252469"/>
                  <a:pt x="0" y="3124642"/>
                  <a:pt x="0" y="2966960"/>
                </a:cubicBezTo>
                <a:lnTo>
                  <a:pt x="0" y="2253206"/>
                </a:lnTo>
                <a:lnTo>
                  <a:pt x="0" y="1824951"/>
                </a:lnTo>
                <a:lnTo>
                  <a:pt x="0" y="1824951"/>
                </a:lnTo>
                <a:lnTo>
                  <a:pt x="0" y="1824956"/>
                </a:lnTo>
                <a:close/>
              </a:path>
            </a:pathLst>
          </a:custGeom>
          <a:solidFill>
            <a:schemeClr val="tx1">
              <a:lumMod val="75000"/>
              <a:lumOff val="25000"/>
            </a:schemeClr>
          </a:solidFill>
          <a:ln>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 name="Google Shape;324;p34"/>
          <p:cNvSpPr txBox="1"/>
          <p:nvPr/>
        </p:nvSpPr>
        <p:spPr>
          <a:xfrm>
            <a:off x="8595317" y="664556"/>
            <a:ext cx="2949467" cy="1043052"/>
          </a:xfrm>
          <a:prstGeom prst="rect">
            <a:avLst/>
          </a:prstGeom>
          <a:noFill/>
          <a:ln>
            <a:noFill/>
          </a:ln>
        </p:spPr>
        <p:txBody>
          <a:bodyPr spcFirstLastPara="1" wrap="square" lIns="0" tIns="8504" rIns="0" bIns="0" anchor="t" anchorCtr="0">
            <a:noAutofit/>
          </a:bodyPr>
          <a:lstStyle/>
          <a:p>
            <a:pPr marL="8164" algn="ctr">
              <a:lnSpc>
                <a:spcPct val="116753"/>
              </a:lnSpc>
            </a:pPr>
            <a:r>
              <a:rPr lang="en-US" sz="2062" dirty="0">
                <a:solidFill>
                  <a:schemeClr val="bg1"/>
                </a:solidFill>
                <a:latin typeface="Calibri"/>
                <a:ea typeface="Calibri"/>
                <a:cs typeface="Calibri"/>
                <a:sym typeface="Calibri"/>
              </a:rPr>
              <a:t>Function to "coerce" one type of data into another type of data</a:t>
            </a:r>
            <a:endParaRPr sz="2062" dirty="0">
              <a:solidFill>
                <a:schemeClr val="bg1"/>
              </a:solidFill>
              <a:latin typeface="Calibri"/>
              <a:ea typeface="Calibri"/>
              <a:cs typeface="Calibri"/>
              <a:sym typeface="Calibri"/>
            </a:endParaRPr>
          </a:p>
        </p:txBody>
      </p:sp>
      <p:sp>
        <p:nvSpPr>
          <p:cNvPr id="2" name="Slide Number Placeholder 1"/>
          <p:cNvSpPr>
            <a:spLocks noGrp="1"/>
          </p:cNvSpPr>
          <p:nvPr>
            <p:ph type="sldNum" idx="12"/>
          </p:nvPr>
        </p:nvSpPr>
        <p:spPr/>
        <p:txBody>
          <a:bodyPr/>
          <a:lstStyle/>
          <a:p>
            <a:fld id="{00000000-1234-1234-1234-123412341234}" type="slidenum">
              <a:rPr lang="en-US" smtClean="0"/>
              <a:pPr/>
              <a:t>68</a:t>
            </a:fld>
            <a:endParaRPr lang="en-US"/>
          </a:p>
        </p:txBody>
      </p:sp>
      <p:pic>
        <p:nvPicPr>
          <p:cNvPr id="5" name="Picture 4"/>
          <p:cNvPicPr>
            <a:picLocks noChangeAspect="1"/>
          </p:cNvPicPr>
          <p:nvPr/>
        </p:nvPicPr>
        <p:blipFill>
          <a:blip r:embed="rId5"/>
          <a:stretch>
            <a:fillRect/>
          </a:stretch>
        </p:blipFill>
        <p:spPr>
          <a:xfrm>
            <a:off x="6278879" y="4013859"/>
            <a:ext cx="4655264" cy="2040014"/>
          </a:xfrm>
          <a:prstGeom prst="rect">
            <a:avLst/>
          </a:prstGeom>
        </p:spPr>
      </p:pic>
      <p:sp>
        <p:nvSpPr>
          <p:cNvPr id="16" name="Right Arrow 15"/>
          <p:cNvSpPr/>
          <p:nvPr/>
        </p:nvSpPr>
        <p:spPr>
          <a:xfrm>
            <a:off x="5554981" y="5116669"/>
            <a:ext cx="822960" cy="3048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3">
            <a:extLst>
              <a:ext uri="{FF2B5EF4-FFF2-40B4-BE49-F238E27FC236}">
                <a16:creationId xmlns:a16="http://schemas.microsoft.com/office/drawing/2014/main" id="{C80C0498-703D-44C8-AE47-869C81E10F6E}"/>
              </a:ext>
            </a:extLst>
          </p:cNvPr>
          <p:cNvSpPr/>
          <p:nvPr/>
        </p:nvSpPr>
        <p:spPr>
          <a:xfrm>
            <a:off x="6294953" y="4144282"/>
            <a:ext cx="939981" cy="515020"/>
          </a:xfrm>
          <a:prstGeom prst="roundRect">
            <a:avLst/>
          </a:prstGeom>
          <a:noFill/>
          <a:ln>
            <a:solidFill>
              <a:srgbClr val="D390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8670174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8" name="Google Shape;131;p17"/>
          <p:cNvSpPr/>
          <p:nvPr/>
        </p:nvSpPr>
        <p:spPr>
          <a:xfrm>
            <a:off x="579121" y="2255454"/>
            <a:ext cx="11255528" cy="1532775"/>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293" name="Google Shape;293;p32"/>
          <p:cNvSpPr txBox="1">
            <a:spLocks noGrp="1"/>
          </p:cNvSpPr>
          <p:nvPr>
            <p:ph type="title"/>
          </p:nvPr>
        </p:nvSpPr>
        <p:spPr>
          <a:xfrm>
            <a:off x="4927600" y="684400"/>
            <a:ext cx="2829034"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mutate()</a:t>
            </a:r>
            <a:endParaRPr dirty="0"/>
          </a:p>
        </p:txBody>
      </p:sp>
      <p:sp>
        <p:nvSpPr>
          <p:cNvPr id="296" name="Google Shape;296;p32"/>
          <p:cNvSpPr txBox="1"/>
          <p:nvPr/>
        </p:nvSpPr>
        <p:spPr>
          <a:xfrm>
            <a:off x="3361038" y="1588314"/>
            <a:ext cx="8172388" cy="1167589"/>
          </a:xfrm>
          <a:prstGeom prst="rect">
            <a:avLst/>
          </a:prstGeom>
          <a:noFill/>
          <a:ln>
            <a:noFill/>
          </a:ln>
        </p:spPr>
        <p:txBody>
          <a:bodyPr spcFirstLastPara="1" wrap="square" lIns="0" tIns="6455" rIns="0" bIns="0" anchor="t" anchorCtr="0">
            <a:noAutofit/>
          </a:bodyPr>
          <a:lstStyle/>
          <a:p>
            <a:pPr marL="6803"/>
            <a:r>
              <a:rPr lang="en-US" sz="4000" dirty="0">
                <a:latin typeface="Calibri"/>
                <a:ea typeface="Calibri"/>
                <a:cs typeface="Calibri"/>
                <a:sym typeface="Calibri"/>
              </a:rPr>
              <a:t>Conditionally replacing values</a:t>
            </a:r>
            <a:endParaRPr sz="4000" dirty="0">
              <a:latin typeface="Calibri"/>
              <a:ea typeface="Calibri"/>
              <a:cs typeface="Calibri"/>
              <a:sym typeface="Calibri"/>
            </a:endParaRPr>
          </a:p>
        </p:txBody>
      </p:sp>
      <p:sp>
        <p:nvSpPr>
          <p:cNvPr id="14" name="Rectangle 13"/>
          <p:cNvSpPr/>
          <p:nvPr/>
        </p:nvSpPr>
        <p:spPr>
          <a:xfrm>
            <a:off x="777239" y="2330166"/>
            <a:ext cx="11151706" cy="1384995"/>
          </a:xfrm>
          <a:prstGeom prst="rect">
            <a:avLst/>
          </a:prstGeom>
        </p:spPr>
        <p:txBody>
          <a:bodyPr wrap="square">
            <a:spAutoFit/>
          </a:bodyPr>
          <a:lstStyle/>
          <a:p>
            <a:r>
              <a:rPr lang="en-US" sz="2800" dirty="0" err="1">
                <a:latin typeface="Consolas" panose="020B0609020204030204" pitchFamily="49" charset="0"/>
                <a:ea typeface="Courier New"/>
                <a:cs typeface="Consolas" panose="020B0609020204030204" pitchFamily="49" charset="0"/>
                <a:sym typeface="Courier New"/>
              </a:rPr>
              <a:t>covid_testing</a:t>
            </a:r>
            <a:r>
              <a:rPr lang="en-US" sz="2800" dirty="0">
                <a:latin typeface="Consolas" panose="020B0609020204030204" pitchFamily="49" charset="0"/>
                <a:ea typeface="Courier New"/>
                <a:cs typeface="Consolas" panose="020B0609020204030204" pitchFamily="49" charset="0"/>
                <a:sym typeface="Courier New"/>
              </a:rPr>
              <a:t> %&gt;%</a:t>
            </a:r>
          </a:p>
          <a:p>
            <a:r>
              <a:rPr lang="en-US" sz="2800" dirty="0">
                <a:latin typeface="Consolas" panose="020B0609020204030204" pitchFamily="49" charset="0"/>
                <a:ea typeface="Courier New"/>
                <a:cs typeface="Consolas" panose="020B0609020204030204" pitchFamily="49" charset="0"/>
                <a:sym typeface="Courier New"/>
              </a:rPr>
              <a:t>	mutate(</a:t>
            </a:r>
            <a:r>
              <a:rPr lang="en-US" sz="2800" dirty="0" err="1">
                <a:solidFill>
                  <a:srgbClr val="538DD5"/>
                </a:solidFill>
                <a:latin typeface="Consolas" panose="020B0609020204030204" pitchFamily="49" charset="0"/>
                <a:ea typeface="Courier New"/>
                <a:cs typeface="Consolas" panose="020B0609020204030204" pitchFamily="49" charset="0"/>
                <a:sym typeface="Courier New"/>
              </a:rPr>
              <a:t>last_name</a:t>
            </a:r>
            <a:r>
              <a:rPr lang="en-US" sz="2800" dirty="0">
                <a:latin typeface="Consolas" panose="020B0609020204030204" pitchFamily="49" charset="0"/>
                <a:ea typeface="Courier New"/>
                <a:cs typeface="Consolas" panose="020B0609020204030204" pitchFamily="49" charset="0"/>
                <a:sym typeface="Courier New"/>
              </a:rPr>
              <a:t> = </a:t>
            </a:r>
            <a:r>
              <a:rPr lang="en-US" sz="2800" dirty="0" err="1">
                <a:solidFill>
                  <a:schemeClr val="accent2"/>
                </a:solidFill>
                <a:latin typeface="Consolas" panose="020B0609020204030204" pitchFamily="49" charset="0"/>
                <a:ea typeface="Courier New"/>
                <a:cs typeface="Consolas" panose="020B0609020204030204" pitchFamily="49" charset="0"/>
                <a:sym typeface="Courier New"/>
              </a:rPr>
              <a:t>if_else</a:t>
            </a:r>
            <a:r>
              <a:rPr lang="en-US" sz="2800" dirty="0">
                <a:solidFill>
                  <a:schemeClr val="accent2"/>
                </a:solidFill>
                <a:latin typeface="Consolas" panose="020B0609020204030204" pitchFamily="49" charset="0"/>
                <a:ea typeface="Courier New"/>
                <a:cs typeface="Consolas" panose="020B0609020204030204" pitchFamily="49" charset="0"/>
                <a:sym typeface="Courier New"/>
              </a:rPr>
              <a:t>(</a:t>
            </a:r>
            <a:r>
              <a:rPr lang="en-US" sz="2800" dirty="0" err="1">
                <a:solidFill>
                  <a:schemeClr val="accent2"/>
                </a:solidFill>
                <a:latin typeface="Consolas" panose="020B0609020204030204" pitchFamily="49" charset="0"/>
                <a:ea typeface="Courier New"/>
                <a:cs typeface="Consolas" panose="020B0609020204030204" pitchFamily="49" charset="0"/>
                <a:sym typeface="Courier New"/>
              </a:rPr>
              <a:t>last_name</a:t>
            </a:r>
            <a:r>
              <a:rPr lang="en-US" sz="2800" dirty="0">
                <a:solidFill>
                  <a:schemeClr val="accent2"/>
                </a:solidFill>
                <a:latin typeface="Consolas" panose="020B0609020204030204" pitchFamily="49" charset="0"/>
                <a:ea typeface="Courier New"/>
                <a:cs typeface="Consolas" panose="020B0609020204030204" pitchFamily="49" charset="0"/>
                <a:sym typeface="Courier New"/>
              </a:rPr>
              <a:t>=="</a:t>
            </a:r>
            <a:r>
              <a:rPr lang="en-US" sz="2800" dirty="0" err="1">
                <a:solidFill>
                  <a:schemeClr val="accent2"/>
                </a:solidFill>
                <a:latin typeface="Consolas" panose="020B0609020204030204" pitchFamily="49" charset="0"/>
                <a:ea typeface="Courier New"/>
                <a:cs typeface="Consolas" panose="020B0609020204030204" pitchFamily="49" charset="0"/>
                <a:sym typeface="Courier New"/>
              </a:rPr>
              <a:t>targaryen</a:t>
            </a:r>
            <a:r>
              <a:rPr lang="en-US" sz="2800" dirty="0">
                <a:solidFill>
                  <a:schemeClr val="accent2"/>
                </a:solidFill>
                <a:latin typeface="Consolas" panose="020B0609020204030204" pitchFamily="49" charset="0"/>
                <a:ea typeface="Courier New"/>
                <a:cs typeface="Consolas" panose="020B0609020204030204" pitchFamily="49" charset="0"/>
                <a:sym typeface="Courier New"/>
              </a:rPr>
              <a:t>", 							"TARGARYEN",</a:t>
            </a:r>
            <a:r>
              <a:rPr lang="en-US" sz="2800" dirty="0" err="1">
                <a:solidFill>
                  <a:schemeClr val="accent2"/>
                </a:solidFill>
                <a:latin typeface="Consolas" panose="020B0609020204030204" pitchFamily="49" charset="0"/>
                <a:ea typeface="Courier New"/>
                <a:cs typeface="Consolas" panose="020B0609020204030204" pitchFamily="49" charset="0"/>
                <a:sym typeface="Courier New"/>
              </a:rPr>
              <a:t>last_name</a:t>
            </a:r>
            <a:r>
              <a:rPr lang="en-US" sz="2800" dirty="0">
                <a:latin typeface="Consolas" panose="020B0609020204030204" pitchFamily="49" charset="0"/>
                <a:ea typeface="Courier New"/>
                <a:cs typeface="Consolas" panose="020B0609020204030204" pitchFamily="49" charset="0"/>
                <a:sym typeface="Courier New"/>
              </a:rPr>
              <a:t>)) </a:t>
            </a:r>
            <a:endParaRPr lang="en-US" sz="700"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 name="Slide Number Placeholder 1"/>
          <p:cNvSpPr>
            <a:spLocks noGrp="1"/>
          </p:cNvSpPr>
          <p:nvPr>
            <p:ph type="sldNum" idx="12"/>
          </p:nvPr>
        </p:nvSpPr>
        <p:spPr/>
        <p:txBody>
          <a:bodyPr/>
          <a:lstStyle/>
          <a:p>
            <a:fld id="{00000000-1234-1234-1234-123412341234}" type="slidenum">
              <a:rPr lang="en-US" smtClean="0"/>
              <a:pPr/>
              <a:t>69</a:t>
            </a:fld>
            <a:endParaRPr lang="en-US"/>
          </a:p>
        </p:txBody>
      </p:sp>
      <p:sp>
        <p:nvSpPr>
          <p:cNvPr id="16" name="Right Arrow 15"/>
          <p:cNvSpPr/>
          <p:nvPr/>
        </p:nvSpPr>
        <p:spPr>
          <a:xfrm>
            <a:off x="5554981" y="5116669"/>
            <a:ext cx="822960" cy="3048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0906B0FF-C41D-48A1-B10D-0358DF7DA593}"/>
              </a:ext>
            </a:extLst>
          </p:cNvPr>
          <p:cNvPicPr>
            <a:picLocks noChangeAspect="1"/>
          </p:cNvPicPr>
          <p:nvPr/>
        </p:nvPicPr>
        <p:blipFill rotWithShape="1">
          <a:blip r:embed="rId4"/>
          <a:srcRect b="13878"/>
          <a:stretch/>
        </p:blipFill>
        <p:spPr>
          <a:xfrm>
            <a:off x="6342117" y="4217396"/>
            <a:ext cx="5006390" cy="1919623"/>
          </a:xfrm>
          <a:prstGeom prst="rect">
            <a:avLst/>
          </a:prstGeom>
        </p:spPr>
      </p:pic>
      <p:pic>
        <p:nvPicPr>
          <p:cNvPr id="18" name="Picture 17">
            <a:extLst>
              <a:ext uri="{FF2B5EF4-FFF2-40B4-BE49-F238E27FC236}">
                <a16:creationId xmlns:a16="http://schemas.microsoft.com/office/drawing/2014/main" id="{62D640C7-1910-472E-8B00-534D655149D2}"/>
              </a:ext>
            </a:extLst>
          </p:cNvPr>
          <p:cNvPicPr>
            <a:picLocks noChangeAspect="1"/>
          </p:cNvPicPr>
          <p:nvPr/>
        </p:nvPicPr>
        <p:blipFill>
          <a:blip r:embed="rId5"/>
          <a:stretch>
            <a:fillRect/>
          </a:stretch>
        </p:blipFill>
        <p:spPr>
          <a:xfrm>
            <a:off x="654372" y="4096317"/>
            <a:ext cx="4695936" cy="2040703"/>
          </a:xfrm>
          <a:prstGeom prst="rect">
            <a:avLst/>
          </a:prstGeom>
        </p:spPr>
      </p:pic>
    </p:spTree>
    <p:extLst>
      <p:ext uri="{BB962C8B-B14F-4D97-AF65-F5344CB8AC3E}">
        <p14:creationId xmlns:p14="http://schemas.microsoft.com/office/powerpoint/2010/main" val="9408753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30"/>
          <p:cNvSpPr/>
          <p:nvPr/>
        </p:nvSpPr>
        <p:spPr>
          <a:xfrm>
            <a:off x="-60959" y="0"/>
            <a:ext cx="12306300" cy="6928624"/>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6" name="Google Shape;53;p8"/>
          <p:cNvSpPr txBox="1"/>
          <p:nvPr/>
        </p:nvSpPr>
        <p:spPr>
          <a:xfrm>
            <a:off x="4064655" y="422246"/>
            <a:ext cx="3670259" cy="914464"/>
          </a:xfrm>
          <a:prstGeom prst="rect">
            <a:avLst/>
          </a:prstGeom>
          <a:noFill/>
          <a:ln>
            <a:noFill/>
          </a:ln>
        </p:spPr>
        <p:txBody>
          <a:bodyPr spcFirstLastPara="1" wrap="square" lIns="0" tIns="8504" rIns="0" bIns="0" anchor="t" anchorCtr="0">
            <a:noAutofit/>
          </a:bodyPr>
          <a:lstStyle/>
          <a:p>
            <a:pPr marL="6803"/>
            <a:r>
              <a:rPr lang="en-US" sz="5196" dirty="0">
                <a:solidFill>
                  <a:srgbClr val="005493"/>
                </a:solidFill>
                <a:latin typeface="Arial" panose="020B0604020202020204" pitchFamily="34" charset="0"/>
                <a:ea typeface="Calibri"/>
                <a:cs typeface="Arial" panose="020B0604020202020204" pitchFamily="34" charset="0"/>
                <a:sym typeface="Calibri"/>
              </a:rPr>
              <a:t>Your Turn 1</a:t>
            </a:r>
            <a:endParaRPr sz="5196" dirty="0">
              <a:latin typeface="Arial" panose="020B0604020202020204" pitchFamily="34" charset="0"/>
              <a:ea typeface="Calibri"/>
              <a:cs typeface="Arial" panose="020B0604020202020204" pitchFamily="34" charset="0"/>
              <a:sym typeface="Calibri"/>
            </a:endParaRPr>
          </a:p>
        </p:txBody>
      </p:sp>
      <p:sp>
        <p:nvSpPr>
          <p:cNvPr id="2" name="Slide Number Placeholder 1"/>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7</a:t>
            </a:fld>
            <a:endParaRPr lang="en-US">
              <a:solidFill>
                <a:prstClr val="black">
                  <a:lumMod val="95000"/>
                  <a:lumOff val="5000"/>
                </a:prstClr>
              </a:solidFill>
            </a:endParaRPr>
          </a:p>
        </p:txBody>
      </p:sp>
      <p:sp>
        <p:nvSpPr>
          <p:cNvPr id="8" name="Google Shape;54;p8"/>
          <p:cNvSpPr txBox="1"/>
          <p:nvPr/>
        </p:nvSpPr>
        <p:spPr>
          <a:xfrm>
            <a:off x="2871627" y="2077900"/>
            <a:ext cx="7880193" cy="1386964"/>
          </a:xfrm>
          <a:prstGeom prst="rect">
            <a:avLst/>
          </a:prstGeom>
          <a:noFill/>
          <a:ln>
            <a:noFill/>
          </a:ln>
        </p:spPr>
        <p:txBody>
          <a:bodyPr spcFirstLastPara="1" wrap="square" lIns="0" tIns="6455" rIns="0" bIns="0" anchor="t" anchorCtr="0">
            <a:noAutofit/>
          </a:bodyPr>
          <a:lstStyle/>
          <a:p>
            <a:pPr marL="6803" marR="2721">
              <a:lnSpc>
                <a:spcPct val="134900"/>
              </a:lnSpc>
            </a:pPr>
            <a:r>
              <a:rPr lang="en-US" sz="4800" dirty="0">
                <a:solidFill>
                  <a:srgbClr val="005493"/>
                </a:solidFill>
                <a:latin typeface="Arial" panose="020B0604020202020204" pitchFamily="34" charset="0"/>
                <a:ea typeface="Calibri"/>
                <a:cs typeface="Arial" panose="020B0604020202020204" pitchFamily="34" charset="0"/>
                <a:sym typeface="Calibri"/>
              </a:rPr>
              <a:t>Open "</a:t>
            </a:r>
            <a:r>
              <a:rPr lang="en-US" sz="4800" b="1" dirty="0">
                <a:solidFill>
                  <a:srgbClr val="005493"/>
                </a:solidFill>
                <a:latin typeface="Arial" panose="020B0604020202020204" pitchFamily="34" charset="0"/>
                <a:cs typeface="Arial" panose="020B0604020202020204" pitchFamily="34" charset="0"/>
              </a:rPr>
              <a:t>04-Transform.Rmd" </a:t>
            </a:r>
            <a:r>
              <a:rPr lang="en-US" sz="4800" dirty="0">
                <a:solidFill>
                  <a:srgbClr val="005493"/>
                </a:solidFill>
                <a:latin typeface="Arial" panose="020B0604020202020204" pitchFamily="34" charset="0"/>
                <a:ea typeface="Calibri"/>
                <a:cs typeface="Arial" panose="020B0604020202020204" pitchFamily="34" charset="0"/>
                <a:sym typeface="Calibri"/>
              </a:rPr>
              <a:t>Run the setup chunk</a:t>
            </a:r>
            <a:endParaRPr sz="4800" dirty="0">
              <a:latin typeface="Arial" panose="020B0604020202020204" pitchFamily="34" charset="0"/>
              <a:ea typeface="Calibri"/>
              <a:cs typeface="Arial" panose="020B0604020202020204" pitchFamily="34" charset="0"/>
              <a:sym typeface="Calibri"/>
            </a:endParaRPr>
          </a:p>
        </p:txBody>
      </p:sp>
      <p:grpSp>
        <p:nvGrpSpPr>
          <p:cNvPr id="9" name="Group 8"/>
          <p:cNvGrpSpPr/>
          <p:nvPr/>
        </p:nvGrpSpPr>
        <p:grpSpPr>
          <a:xfrm>
            <a:off x="2213410" y="4206054"/>
            <a:ext cx="9096883" cy="1249672"/>
            <a:chOff x="979679" y="4109498"/>
            <a:chExt cx="8978064" cy="1249672"/>
          </a:xfrm>
        </p:grpSpPr>
        <p:pic>
          <p:nvPicPr>
            <p:cNvPr id="10" name="Picture 9"/>
            <p:cNvPicPr>
              <a:picLocks noChangeAspect="1"/>
            </p:cNvPicPr>
            <p:nvPr/>
          </p:nvPicPr>
          <p:blipFill>
            <a:blip r:embed="rId4"/>
            <a:stretch>
              <a:fillRect/>
            </a:stretch>
          </p:blipFill>
          <p:spPr>
            <a:xfrm>
              <a:off x="979679" y="4151594"/>
              <a:ext cx="8978064" cy="1207576"/>
            </a:xfrm>
            <a:prstGeom prst="rect">
              <a:avLst/>
            </a:prstGeom>
          </p:spPr>
        </p:pic>
        <p:sp>
          <p:nvSpPr>
            <p:cNvPr id="11" name="Oval 10"/>
            <p:cNvSpPr/>
            <p:nvPr/>
          </p:nvSpPr>
          <p:spPr>
            <a:xfrm>
              <a:off x="9474217" y="4109498"/>
              <a:ext cx="359229" cy="361461"/>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3CA4F62C-5326-44C4-AE7C-EBCF734E1192}"/>
                </a:ext>
              </a:extLst>
            </p:cNvPr>
            <p:cNvPicPr>
              <a:picLocks noChangeAspect="1"/>
            </p:cNvPicPr>
            <p:nvPr/>
          </p:nvPicPr>
          <p:blipFill rotWithShape="1">
            <a:blip r:embed="rId4"/>
            <a:srcRect l="44467" t="47852"/>
            <a:stretch/>
          </p:blipFill>
          <p:spPr>
            <a:xfrm>
              <a:off x="4370678" y="4729444"/>
              <a:ext cx="4985750" cy="629726"/>
            </a:xfrm>
            <a:prstGeom prst="rect">
              <a:avLst/>
            </a:prstGeom>
          </p:spPr>
        </p:pic>
      </p:grpSp>
    </p:spTree>
    <p:extLst>
      <p:ext uri="{BB962C8B-B14F-4D97-AF65-F5344CB8AC3E}">
        <p14:creationId xmlns:p14="http://schemas.microsoft.com/office/powerpoint/2010/main" val="3494266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30"/>
          <p:cNvSpPr/>
          <p:nvPr/>
        </p:nvSpPr>
        <p:spPr>
          <a:xfrm>
            <a:off x="-60959" y="0"/>
            <a:ext cx="12306300" cy="6928624"/>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80" name="Google Shape;280;p30"/>
          <p:cNvSpPr txBox="1"/>
          <p:nvPr/>
        </p:nvSpPr>
        <p:spPr>
          <a:xfrm>
            <a:off x="572429" y="1832149"/>
            <a:ext cx="11672912" cy="4105607"/>
          </a:xfrm>
          <a:prstGeom prst="rect">
            <a:avLst/>
          </a:prstGeom>
          <a:noFill/>
          <a:ln>
            <a:noFill/>
          </a:ln>
        </p:spPr>
        <p:txBody>
          <a:bodyPr spcFirstLastPara="1" wrap="square" lIns="0" tIns="6804" rIns="0" bIns="0" anchor="t" anchorCtr="0">
            <a:noAutofit/>
          </a:bodyPr>
          <a:lstStyle/>
          <a:p>
            <a:pPr marL="6350"/>
            <a:r>
              <a:rPr lang="en-US" sz="2550" dirty="0">
                <a:solidFill>
                  <a:srgbClr val="005493"/>
                </a:solidFill>
                <a:ea typeface="Calibri"/>
                <a:sym typeface="Calibri"/>
              </a:rPr>
              <a:t>How can you confirm that you have successfully loaded the data file into RStudio?</a:t>
            </a:r>
            <a:endParaRPr lang="en-US" sz="2550" dirty="0"/>
          </a:p>
          <a:p>
            <a:pPr marL="6350"/>
            <a:endParaRPr sz="2571" dirty="0">
              <a:solidFill>
                <a:srgbClr val="005493"/>
              </a:solidFill>
              <a:latin typeface="Arial" panose="020B0604020202020204" pitchFamily="34" charset="0"/>
              <a:ea typeface="Calibri"/>
              <a:cs typeface="Arial" panose="020B0604020202020204" pitchFamily="34" charset="0"/>
            </a:endParaRPr>
          </a:p>
          <a:p>
            <a:pPr marR="243205">
              <a:lnSpc>
                <a:spcPct val="150000"/>
              </a:lnSpc>
              <a:buClr>
                <a:schemeClr val="dk1"/>
              </a:buClr>
              <a:buSzPts val="1100"/>
            </a:pPr>
            <a:r>
              <a:rPr lang="en-US" sz="2500" dirty="0">
                <a:solidFill>
                  <a:srgbClr val="005493"/>
                </a:solidFill>
                <a:latin typeface="Arial" panose="020B0604020202020204" pitchFamily="34" charset="0"/>
                <a:ea typeface="Calibri"/>
                <a:cs typeface="Arial" panose="020B0604020202020204" pitchFamily="34" charset="0"/>
                <a:sym typeface="Courier New"/>
              </a:rPr>
              <a:t>	1. The code that imported the data did not yield an error</a:t>
            </a:r>
            <a:endParaRPr lang="en-US" sz="2500" dirty="0">
              <a:solidFill>
                <a:srgbClr val="005493"/>
              </a:solidFill>
              <a:latin typeface="Arial" panose="020B0604020202020204" pitchFamily="34" charset="0"/>
              <a:ea typeface="Calibri"/>
              <a:cs typeface="Arial" panose="020B0604020202020204" pitchFamily="34" charset="0"/>
            </a:endParaRPr>
          </a:p>
          <a:p>
            <a:pPr marR="243205">
              <a:lnSpc>
                <a:spcPct val="150000"/>
              </a:lnSpc>
              <a:buClr>
                <a:schemeClr val="dk1"/>
              </a:buClr>
              <a:buSzPts val="1100"/>
            </a:pPr>
            <a:r>
              <a:rPr lang="en-US" sz="2500" dirty="0">
                <a:solidFill>
                  <a:srgbClr val="005493"/>
                </a:solidFill>
                <a:latin typeface="Arial" panose="020B0604020202020204" pitchFamily="34" charset="0"/>
                <a:ea typeface="Calibri"/>
                <a:cs typeface="Arial" panose="020B0604020202020204" pitchFamily="34" charset="0"/>
                <a:sym typeface="Courier New"/>
              </a:rPr>
              <a:t>	2. Code that references the </a:t>
            </a:r>
            <a:r>
              <a:rPr lang="en-US" sz="2500" dirty="0" err="1">
                <a:solidFill>
                  <a:srgbClr val="005493"/>
                </a:solidFill>
                <a:latin typeface="Consolas" panose="020B0609020204030204" pitchFamily="49" charset="0"/>
                <a:ea typeface="Courier New"/>
                <a:cs typeface="Consolas" panose="020B0609020204030204" pitchFamily="49" charset="0"/>
              </a:rPr>
              <a:t>covid_testing</a:t>
            </a:r>
            <a:r>
              <a:rPr lang="en-US" sz="2500" dirty="0">
                <a:solidFill>
                  <a:srgbClr val="005493"/>
                </a:solidFill>
                <a:latin typeface="Arial" panose="020B0604020202020204" pitchFamily="34" charset="0"/>
                <a:ea typeface="Calibri"/>
                <a:cs typeface="Arial" panose="020B0604020202020204" pitchFamily="34" charset="0"/>
                <a:sym typeface="Courier New"/>
              </a:rPr>
              <a:t> object runs without errors</a:t>
            </a:r>
            <a:endParaRPr lang="en-US" sz="2500" dirty="0">
              <a:solidFill>
                <a:srgbClr val="005493"/>
              </a:solidFill>
              <a:latin typeface="Arial" panose="020B0604020202020204" pitchFamily="34" charset="0"/>
              <a:ea typeface="Calibri"/>
              <a:cs typeface="Arial" panose="020B0604020202020204" pitchFamily="34" charset="0"/>
            </a:endParaRPr>
          </a:p>
          <a:p>
            <a:pPr marR="243205">
              <a:lnSpc>
                <a:spcPct val="150000"/>
              </a:lnSpc>
              <a:buClr>
                <a:schemeClr val="dk1"/>
              </a:buClr>
              <a:buSzPts val="1100"/>
            </a:pPr>
            <a:r>
              <a:rPr lang="en-US" sz="2500" dirty="0">
                <a:solidFill>
                  <a:srgbClr val="005493"/>
                </a:solidFill>
                <a:latin typeface="Arial" panose="020B0604020202020204" pitchFamily="34" charset="0"/>
                <a:ea typeface="Calibri"/>
                <a:cs typeface="Arial" panose="020B0604020202020204" pitchFamily="34" charset="0"/>
                <a:sym typeface="Courier New"/>
              </a:rPr>
              <a:t>	3. The </a:t>
            </a:r>
            <a:r>
              <a:rPr lang="en-US" sz="2500" dirty="0" err="1">
                <a:solidFill>
                  <a:srgbClr val="005493"/>
                </a:solidFill>
                <a:latin typeface="Consolas" panose="020B0609020204030204" pitchFamily="49" charset="0"/>
                <a:ea typeface="Calibri"/>
                <a:cs typeface="Arial" panose="020B0604020202020204" pitchFamily="34" charset="0"/>
                <a:sym typeface="Courier New"/>
              </a:rPr>
              <a:t>covid_testing</a:t>
            </a:r>
            <a:r>
              <a:rPr lang="en-US" sz="2500" dirty="0">
                <a:solidFill>
                  <a:srgbClr val="005493"/>
                </a:solidFill>
                <a:latin typeface="Arial" panose="020B0604020202020204" pitchFamily="34" charset="0"/>
                <a:ea typeface="Calibri"/>
                <a:cs typeface="Arial" panose="020B0604020202020204" pitchFamily="34" charset="0"/>
                <a:sym typeface="Courier New"/>
              </a:rPr>
              <a:t> object is present in the environment pane</a:t>
            </a:r>
            <a:endParaRPr lang="en-US" sz="2500" dirty="0">
              <a:solidFill>
                <a:srgbClr val="005493"/>
              </a:solidFill>
              <a:latin typeface="Arial" panose="020B0604020202020204" pitchFamily="34" charset="0"/>
              <a:ea typeface="Calibri"/>
              <a:cs typeface="Arial" panose="020B0604020202020204" pitchFamily="34" charset="0"/>
            </a:endParaRPr>
          </a:p>
          <a:p>
            <a:pPr marR="243205">
              <a:lnSpc>
                <a:spcPct val="150000"/>
              </a:lnSpc>
              <a:buClr>
                <a:schemeClr val="dk1"/>
              </a:buClr>
              <a:buSzPts val="1100"/>
            </a:pPr>
            <a:r>
              <a:rPr lang="en-US" sz="2500" dirty="0">
                <a:solidFill>
                  <a:srgbClr val="005493"/>
                </a:solidFill>
                <a:ea typeface="Calibri"/>
                <a:sym typeface="Courier New"/>
              </a:rPr>
              <a:t>	4. All of the above</a:t>
            </a:r>
            <a:endParaRPr lang="en-US" sz="2500" dirty="0">
              <a:solidFill>
                <a:srgbClr val="005493"/>
              </a:solidFill>
              <a:ea typeface="Calibri"/>
            </a:endParaRPr>
          </a:p>
        </p:txBody>
      </p:sp>
      <p:sp>
        <p:nvSpPr>
          <p:cNvPr id="6" name="Google Shape;53;p8"/>
          <p:cNvSpPr txBox="1"/>
          <p:nvPr/>
        </p:nvSpPr>
        <p:spPr>
          <a:xfrm>
            <a:off x="4064655" y="422246"/>
            <a:ext cx="3670259" cy="914464"/>
          </a:xfrm>
          <a:prstGeom prst="rect">
            <a:avLst/>
          </a:prstGeom>
          <a:noFill/>
          <a:ln>
            <a:noFill/>
          </a:ln>
        </p:spPr>
        <p:txBody>
          <a:bodyPr spcFirstLastPara="1" wrap="square" lIns="0" tIns="8504" rIns="0" bIns="0" anchor="t" anchorCtr="0">
            <a:noAutofit/>
          </a:bodyPr>
          <a:lstStyle/>
          <a:p>
            <a:pPr marL="6803" algn="ctr"/>
            <a:r>
              <a:rPr lang="en-US" sz="5196" dirty="0">
                <a:solidFill>
                  <a:srgbClr val="005493"/>
                </a:solidFill>
                <a:latin typeface="Arial" panose="020B0604020202020204" pitchFamily="34" charset="0"/>
                <a:ea typeface="Calibri"/>
                <a:cs typeface="Arial" panose="020B0604020202020204" pitchFamily="34" charset="0"/>
                <a:sym typeface="Calibri"/>
              </a:rPr>
              <a:t>Pop Quiz</a:t>
            </a:r>
            <a:endParaRPr sz="5196" dirty="0">
              <a:latin typeface="Arial" panose="020B0604020202020204" pitchFamily="34" charset="0"/>
              <a:ea typeface="Calibri"/>
              <a:cs typeface="Arial" panose="020B0604020202020204" pitchFamily="34" charset="0"/>
              <a:sym typeface="Calibri"/>
            </a:endParaRPr>
          </a:p>
        </p:txBody>
      </p:sp>
      <p:sp>
        <p:nvSpPr>
          <p:cNvPr id="2" name="Slide Number Placeholder 1"/>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8</a:t>
            </a:fld>
            <a:endParaRPr lang="en-US">
              <a:solidFill>
                <a:prstClr val="black">
                  <a:lumMod val="95000"/>
                  <a:lumOff val="5000"/>
                </a:prstClr>
              </a:solidFill>
            </a:endParaRPr>
          </a:p>
        </p:txBody>
      </p:sp>
    </p:spTree>
    <p:extLst>
      <p:ext uri="{BB962C8B-B14F-4D97-AF65-F5344CB8AC3E}">
        <p14:creationId xmlns:p14="http://schemas.microsoft.com/office/powerpoint/2010/main" val="26506564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Shape 45"/>
        <p:cNvGrpSpPr/>
        <p:nvPr/>
      </p:nvGrpSpPr>
      <p:grpSpPr>
        <a:xfrm>
          <a:off x="0" y="0"/>
          <a:ext cx="0" cy="0"/>
          <a:chOff x="0" y="0"/>
          <a:chExt cx="0" cy="0"/>
        </a:xfrm>
      </p:grpSpPr>
      <p:sp>
        <p:nvSpPr>
          <p:cNvPr id="46" name="Google Shape;46;p7"/>
          <p:cNvSpPr/>
          <p:nvPr/>
        </p:nvSpPr>
        <p:spPr>
          <a:xfrm>
            <a:off x="4365791" y="2260130"/>
            <a:ext cx="3460418" cy="3725196"/>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47" name="Google Shape;47;p7"/>
          <p:cNvSpPr txBox="1">
            <a:spLocks noGrp="1"/>
          </p:cNvSpPr>
          <p:nvPr>
            <p:ph type="title"/>
          </p:nvPr>
        </p:nvSpPr>
        <p:spPr>
          <a:xfrm>
            <a:off x="2011125" y="938375"/>
            <a:ext cx="8169750" cy="1158589"/>
          </a:xfrm>
          <a:prstGeom prst="rect">
            <a:avLst/>
          </a:prstGeom>
          <a:noFill/>
          <a:ln>
            <a:noFill/>
          </a:ln>
        </p:spPr>
        <p:txBody>
          <a:bodyPr spcFirstLastPara="1" wrap="square" lIns="0" tIns="7821" rIns="0" bIns="0" anchor="t" anchorCtr="0">
            <a:noAutofit/>
          </a:bodyPr>
          <a:lstStyle/>
          <a:p>
            <a:pPr marL="6803" algn="ctr"/>
            <a:r>
              <a:rPr lang="en-US" sz="6616">
                <a:solidFill>
                  <a:srgbClr val="000000"/>
                </a:solidFill>
                <a:latin typeface="+mj-lt"/>
              </a:rPr>
              <a:t>Transform Data with</a:t>
            </a:r>
            <a:endParaRPr sz="6616" dirty="0">
              <a:latin typeface="+mj-lt"/>
            </a:endParaRPr>
          </a:p>
        </p:txBody>
      </p:sp>
      <p:sp>
        <p:nvSpPr>
          <p:cNvPr id="9" name="Slide Number Placeholder 8"/>
          <p:cNvSpPr>
            <a:spLocks noGrp="1"/>
          </p:cNvSpPr>
          <p:nvPr>
            <p:ph type="sldNum" idx="12"/>
          </p:nvPr>
        </p:nvSpPr>
        <p:spPr>
          <a:xfrm>
            <a:off x="9218343" y="6427705"/>
            <a:ext cx="2804134" cy="342964"/>
          </a:xfrm>
        </p:spPr>
        <p:txBody>
          <a:bodyPr/>
          <a:lstStyle/>
          <a:p>
            <a:fld id="{00000000-1234-1234-1234-123412341234}" type="slidenum">
              <a:rPr lang="en-US" sz="1600" smtClean="0"/>
              <a:pPr/>
              <a:t>9</a:t>
            </a:fld>
            <a:endParaRPr lang="en-US" sz="1600" dirty="0"/>
          </a:p>
        </p:txBody>
      </p:sp>
    </p:spTree>
  </p:cSld>
  <p:clrMapOvr>
    <a:masterClrMapping/>
  </p:clrMapOvr>
</p:sld>
</file>

<file path=ppt/theme/_rels/theme2.xml.rels><?xml version="1.0" encoding="UTF-8" standalone="yes"?>
<Relationships xmlns="http://schemas.openxmlformats.org/package/2006/relationships"><Relationship Id="rId1" Type="http://schemas.openxmlformats.org/officeDocument/2006/relationships/image" Target="../media/image6.jpeg"/></Relationships>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48831</TotalTime>
  <Words>6592</Words>
  <Application>Microsoft Office PowerPoint</Application>
  <PresentationFormat>Widescreen</PresentationFormat>
  <Paragraphs>870</Paragraphs>
  <Slides>69</Slides>
  <Notes>69</Notes>
  <HiddenSlides>0</HiddenSlides>
  <MMClips>0</MMClips>
  <ScaleCrop>false</ScaleCrop>
  <HeadingPairs>
    <vt:vector size="6" baseType="variant">
      <vt:variant>
        <vt:lpstr>Fonts Used</vt:lpstr>
      </vt:variant>
      <vt:variant>
        <vt:i4>13</vt:i4>
      </vt:variant>
      <vt:variant>
        <vt:lpstr>Theme</vt:lpstr>
      </vt:variant>
      <vt:variant>
        <vt:i4>2</vt:i4>
      </vt:variant>
      <vt:variant>
        <vt:lpstr>Slide Titles</vt:lpstr>
      </vt:variant>
      <vt:variant>
        <vt:i4>69</vt:i4>
      </vt:variant>
    </vt:vector>
  </HeadingPairs>
  <TitlesOfParts>
    <vt:vector size="84" baseType="lpstr">
      <vt:lpstr>Arial</vt:lpstr>
      <vt:lpstr>Calibri</vt:lpstr>
      <vt:lpstr>Cambria</vt:lpstr>
      <vt:lpstr>Consolas</vt:lpstr>
      <vt:lpstr>Courier New</vt:lpstr>
      <vt:lpstr>Gill Sans</vt:lpstr>
      <vt:lpstr>Helvetica</vt:lpstr>
      <vt:lpstr>Times New Roman</vt:lpstr>
      <vt:lpstr>Trebuchet MS</vt:lpstr>
      <vt:lpstr>Tw Cen MT</vt:lpstr>
      <vt:lpstr>Tw Cen MT Condensed</vt:lpstr>
      <vt:lpstr>Verdana</vt:lpstr>
      <vt:lpstr>Wingdings 3</vt:lpstr>
      <vt:lpstr>Office Theme</vt:lpstr>
      <vt:lpstr>Integral</vt:lpstr>
      <vt:lpstr>Your Setup</vt:lpstr>
      <vt:lpstr>Data Transformation</vt:lpstr>
      <vt:lpstr>PowerPoint Presentation</vt:lpstr>
      <vt:lpstr>PowerPoint Presentation</vt:lpstr>
      <vt:lpstr>Typical Data Science Pipeline</vt:lpstr>
      <vt:lpstr>What is a “Tidy” Data Frame</vt:lpstr>
      <vt:lpstr>PowerPoint Presentation</vt:lpstr>
      <vt:lpstr>PowerPoint Presentation</vt:lpstr>
      <vt:lpstr>Transform Data with</vt:lpstr>
      <vt:lpstr>dplyr</vt:lpstr>
      <vt:lpstr>dplyr: a grammar for transforming data</vt:lpstr>
      <vt:lpstr>Dplyr Approach</vt:lpstr>
      <vt:lpstr>Dplyr Approach</vt:lpstr>
      <vt:lpstr>Common syntax</vt:lpstr>
      <vt:lpstr>Isolating data</vt:lpstr>
      <vt:lpstr>select()</vt:lpstr>
      <vt:lpstr>select()</vt:lpstr>
      <vt:lpstr>PowerPoint Presentation</vt:lpstr>
      <vt:lpstr>PowerPoint Presentation</vt:lpstr>
      <vt:lpstr>PowerPoint Presentation</vt:lpstr>
      <vt:lpstr>PowerPoint Presentation</vt:lpstr>
      <vt:lpstr>PowerPoint Presentation</vt:lpstr>
      <vt:lpstr>filter()</vt:lpstr>
      <vt:lpstr>filter()</vt:lpstr>
      <vt:lpstr>Common syntax</vt:lpstr>
      <vt:lpstr>PowerPoint Presentation</vt:lpstr>
      <vt:lpstr>PowerPoint Presentation</vt:lpstr>
      <vt:lpstr>PowerPoint Presentation</vt:lpstr>
      <vt:lpstr>PowerPoint Presentation</vt:lpstr>
      <vt:lpstr>filter()</vt:lpstr>
      <vt:lpstr>PowerPoint Presentation</vt:lpstr>
      <vt:lpstr>Logical tests</vt:lpstr>
      <vt:lpstr>Pop Quiz</vt:lpstr>
      <vt:lpstr>Pop Quiz</vt:lpstr>
      <vt:lpstr>filter() variants</vt:lpstr>
      <vt:lpstr>PowerPoint Presentation</vt:lpstr>
      <vt:lpstr>arrange()</vt:lpstr>
      <vt:lpstr>arrange()</vt:lpstr>
      <vt:lpstr>arrange()</vt:lpstr>
      <vt:lpstr>PowerPoint Presentation</vt:lpstr>
      <vt:lpstr>PowerPoint Presentation</vt:lpstr>
      <vt:lpstr>PowerPoint Presentation</vt:lpstr>
      <vt:lpstr>PowerPoint Presentation</vt:lpstr>
      <vt:lpstr>%&gt;%</vt:lpstr>
      <vt:lpstr>Data Analysis Steps</vt:lpstr>
      <vt:lpstr>Data Analysis Steps</vt:lpstr>
      <vt:lpstr>The Pipe Operator %&gt;%</vt:lpstr>
      <vt:lpstr>Data Analysis Steps</vt:lpstr>
      <vt:lpstr>Data Analysis Steps</vt:lpstr>
      <vt:lpstr>Shortcut to type %&gt;% </vt:lpstr>
      <vt:lpstr>Scene</vt:lpstr>
      <vt:lpstr>PowerPoint Presentation</vt:lpstr>
      <vt:lpstr>Isolating data</vt:lpstr>
      <vt:lpstr>Deriving Data</vt:lpstr>
      <vt:lpstr>What is the mean and median collect to verify turnaround time by clinic?</vt:lpstr>
      <vt:lpstr>Breaking down the analytical question</vt:lpstr>
      <vt:lpstr>Deriving data</vt:lpstr>
      <vt:lpstr>mutate()</vt:lpstr>
      <vt:lpstr>mutate()</vt:lpstr>
      <vt:lpstr>mutate()</vt:lpstr>
      <vt:lpstr>mutate()</vt:lpstr>
      <vt:lpstr>PowerPoint Presentation</vt:lpstr>
      <vt:lpstr>PowerPoint Presentation</vt:lpstr>
      <vt:lpstr>PowerPoint Presentation</vt:lpstr>
      <vt:lpstr>Dplyr tips and tricks</vt:lpstr>
      <vt:lpstr>select()</vt:lpstr>
      <vt:lpstr>filter()</vt:lpstr>
      <vt:lpstr>mutate()</vt:lpstr>
      <vt:lpstr>mutate()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Transform Data with</dc:title>
  <dc:creator>Obstfeld, Amrom E</dc:creator>
  <cp:lastModifiedBy>Amrom</cp:lastModifiedBy>
  <cp:revision>297</cp:revision>
  <cp:lastPrinted>2019-05-03T14:53:33Z</cp:lastPrinted>
  <dcterms:modified xsi:type="dcterms:W3CDTF">2021-07-15T00:37:25Z</dcterms:modified>
</cp:coreProperties>
</file>